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1"/>
  </p:notesMasterIdLst>
  <p:sldIdLst>
    <p:sldId id="257" r:id="rId5"/>
    <p:sldId id="259" r:id="rId6"/>
    <p:sldId id="264" r:id="rId7"/>
    <p:sldId id="459" r:id="rId8"/>
    <p:sldId id="458" r:id="rId9"/>
    <p:sldId id="457" r:id="rId10"/>
    <p:sldId id="463" r:id="rId11"/>
    <p:sldId id="269" r:id="rId12"/>
    <p:sldId id="268" r:id="rId13"/>
    <p:sldId id="267" r:id="rId14"/>
    <p:sldId id="430" r:id="rId15"/>
    <p:sldId id="431" r:id="rId16"/>
    <p:sldId id="432" r:id="rId17"/>
    <p:sldId id="433" r:id="rId18"/>
    <p:sldId id="265" r:id="rId19"/>
    <p:sldId id="456" r:id="rId20"/>
    <p:sldId id="266" r:id="rId21"/>
    <p:sldId id="434" r:id="rId22"/>
    <p:sldId id="386" r:id="rId23"/>
    <p:sldId id="375" r:id="rId24"/>
    <p:sldId id="376" r:id="rId25"/>
    <p:sldId id="377" r:id="rId26"/>
    <p:sldId id="378" r:id="rId27"/>
    <p:sldId id="380" r:id="rId28"/>
    <p:sldId id="379" r:id="rId29"/>
    <p:sldId id="384" r:id="rId30"/>
    <p:sldId id="435" r:id="rId31"/>
    <p:sldId id="385" r:id="rId32"/>
    <p:sldId id="461" r:id="rId33"/>
    <p:sldId id="462" r:id="rId34"/>
    <p:sldId id="381" r:id="rId35"/>
    <p:sldId id="382" r:id="rId36"/>
    <p:sldId id="383" r:id="rId37"/>
    <p:sldId id="436" r:id="rId38"/>
    <p:sldId id="387" r:id="rId39"/>
    <p:sldId id="425" r:id="rId40"/>
    <p:sldId id="424" r:id="rId41"/>
    <p:sldId id="423" r:id="rId42"/>
    <p:sldId id="422" r:id="rId43"/>
    <p:sldId id="421" r:id="rId44"/>
    <p:sldId id="420" r:id="rId45"/>
    <p:sldId id="426" r:id="rId46"/>
    <p:sldId id="460" r:id="rId47"/>
    <p:sldId id="392" r:id="rId48"/>
    <p:sldId id="419" r:id="rId49"/>
    <p:sldId id="418" r:id="rId50"/>
    <p:sldId id="417" r:id="rId51"/>
    <p:sldId id="416" r:id="rId52"/>
    <p:sldId id="393" r:id="rId53"/>
    <p:sldId id="394" r:id="rId54"/>
    <p:sldId id="428" r:id="rId55"/>
    <p:sldId id="427" r:id="rId56"/>
    <p:sldId id="429" r:id="rId57"/>
    <p:sldId id="395" r:id="rId58"/>
    <p:sldId id="389" r:id="rId59"/>
    <p:sldId id="388" r:id="rId60"/>
    <p:sldId id="390" r:id="rId61"/>
    <p:sldId id="391" r:id="rId62"/>
    <p:sldId id="399" r:id="rId63"/>
    <p:sldId id="400" r:id="rId64"/>
    <p:sldId id="354" r:id="rId65"/>
    <p:sldId id="355" r:id="rId66"/>
    <p:sldId id="356" r:id="rId67"/>
    <p:sldId id="357" r:id="rId68"/>
    <p:sldId id="260" r:id="rId69"/>
    <p:sldId id="359" r:id="rId70"/>
    <p:sldId id="362" r:id="rId71"/>
    <p:sldId id="363" r:id="rId72"/>
    <p:sldId id="364" r:id="rId73"/>
    <p:sldId id="373" r:id="rId74"/>
    <p:sldId id="365" r:id="rId75"/>
    <p:sldId id="366" r:id="rId76"/>
    <p:sldId id="367" r:id="rId77"/>
    <p:sldId id="368" r:id="rId78"/>
    <p:sldId id="374" r:id="rId79"/>
    <p:sldId id="439" r:id="rId80"/>
    <p:sldId id="438" r:id="rId81"/>
    <p:sldId id="437" r:id="rId82"/>
    <p:sldId id="440" r:id="rId83"/>
    <p:sldId id="369" r:id="rId84"/>
    <p:sldId id="263" r:id="rId85"/>
    <p:sldId id="289" r:id="rId86"/>
    <p:sldId id="441" r:id="rId87"/>
    <p:sldId id="297" r:id="rId88"/>
    <p:sldId id="296" r:id="rId89"/>
    <p:sldId id="295" r:id="rId90"/>
    <p:sldId id="294" r:id="rId91"/>
    <p:sldId id="343" r:id="rId92"/>
    <p:sldId id="344" r:id="rId93"/>
    <p:sldId id="346" r:id="rId94"/>
    <p:sldId id="345" r:id="rId95"/>
    <p:sldId id="347" r:id="rId96"/>
    <p:sldId id="455" r:id="rId97"/>
    <p:sldId id="348" r:id="rId98"/>
    <p:sldId id="349" r:id="rId99"/>
    <p:sldId id="293" r:id="rId100"/>
    <p:sldId id="350" r:id="rId101"/>
    <p:sldId id="287" r:id="rId102"/>
    <p:sldId id="286" r:id="rId103"/>
    <p:sldId id="285" r:id="rId104"/>
    <p:sldId id="262" r:id="rId105"/>
    <p:sldId id="280" r:id="rId106"/>
    <p:sldId id="288" r:id="rId107"/>
    <p:sldId id="360" r:id="rId108"/>
    <p:sldId id="396" r:id="rId109"/>
    <p:sldId id="443" r:id="rId110"/>
    <p:sldId id="442" r:id="rId111"/>
    <p:sldId id="407" r:id="rId112"/>
    <p:sldId id="444" r:id="rId113"/>
    <p:sldId id="445" r:id="rId114"/>
    <p:sldId id="446" r:id="rId115"/>
    <p:sldId id="408" r:id="rId116"/>
    <p:sldId id="406" r:id="rId117"/>
    <p:sldId id="447" r:id="rId118"/>
    <p:sldId id="397" r:id="rId119"/>
    <p:sldId id="398" r:id="rId120"/>
    <p:sldId id="402" r:id="rId121"/>
    <p:sldId id="448" r:id="rId122"/>
    <p:sldId id="403" r:id="rId123"/>
    <p:sldId id="450" r:id="rId124"/>
    <p:sldId id="449" r:id="rId125"/>
    <p:sldId id="404" r:id="rId126"/>
    <p:sldId id="451" r:id="rId127"/>
    <p:sldId id="405" r:id="rId128"/>
    <p:sldId id="409" r:id="rId129"/>
    <p:sldId id="361" r:id="rId130"/>
    <p:sldId id="454" r:id="rId131"/>
    <p:sldId id="453" r:id="rId132"/>
    <p:sldId id="452" r:id="rId133"/>
    <p:sldId id="411" r:id="rId134"/>
    <p:sldId id="412" r:id="rId135"/>
    <p:sldId id="413" r:id="rId136"/>
    <p:sldId id="415" r:id="rId137"/>
    <p:sldId id="414" r:id="rId138"/>
    <p:sldId id="410" r:id="rId139"/>
    <p:sldId id="358"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67840" autoAdjust="0"/>
  </p:normalViewPr>
  <p:slideViewPr>
    <p:cSldViewPr snapToGrid="0">
      <p:cViewPr varScale="1">
        <p:scale>
          <a:sx n="59" d="100"/>
          <a:sy n="59" d="100"/>
        </p:scale>
        <p:origin x="9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D0451-807E-4A34-95C5-23FDB9BEFF0B}" type="datetimeFigureOut">
              <a:rPr lang="en-US" smtClean="0"/>
              <a:t>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70077-33B3-459F-BB82-2296FF59EEDD}" type="slidenum">
              <a:rPr lang="en-US" smtClean="0"/>
              <a:t>‹#›</a:t>
            </a:fld>
            <a:endParaRPr lang="en-US"/>
          </a:p>
        </p:txBody>
      </p:sp>
    </p:spTree>
    <p:extLst>
      <p:ext uri="{BB962C8B-B14F-4D97-AF65-F5344CB8AC3E}">
        <p14:creationId xmlns:p14="http://schemas.microsoft.com/office/powerpoint/2010/main" val="298043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6A314837-C801-465F-A444-5E125B58A23B}"/>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085D0FE1-7B0F-4D9D-B637-C39D29F1A4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you are about to get your hour of ethics</a:t>
            </a:r>
          </a:p>
          <a:p>
            <a:endParaRPr lang="en-US" altLang="en-US" dirty="0">
              <a:latin typeface="Arial" panose="020B0604020202020204" pitchFamily="34" charset="0"/>
            </a:endParaRPr>
          </a:p>
        </p:txBody>
      </p:sp>
      <p:sp>
        <p:nvSpPr>
          <p:cNvPr id="278532" name="Slide Number Placeholder 3">
            <a:extLst>
              <a:ext uri="{FF2B5EF4-FFF2-40B4-BE49-F238E27FC236}">
                <a16:creationId xmlns:a16="http://schemas.microsoft.com/office/drawing/2014/main" id="{370C38C2-89DD-464E-B2B0-C71924B4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B4A45E-83EC-4373-AD18-024E74BB1789}"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7111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fee must always be “reasonable.” Rule 1.5A</a:t>
            </a:r>
          </a:p>
        </p:txBody>
      </p:sp>
      <p:sp>
        <p:nvSpPr>
          <p:cNvPr id="4" name="Slide Number Placeholder 3"/>
          <p:cNvSpPr>
            <a:spLocks noGrp="1"/>
          </p:cNvSpPr>
          <p:nvPr>
            <p:ph type="sldNum" sz="quarter" idx="10"/>
          </p:nvPr>
        </p:nvSpPr>
        <p:spPr/>
        <p:txBody>
          <a:bodyPr/>
          <a:lstStyle/>
          <a:p>
            <a:fld id="{7F470077-33B3-459F-BB82-2296FF59EEDD}" type="slidenum">
              <a:rPr lang="en-US" smtClean="0"/>
              <a:t>10</a:t>
            </a:fld>
            <a:endParaRPr lang="en-US"/>
          </a:p>
        </p:txBody>
      </p:sp>
    </p:spTree>
    <p:extLst>
      <p:ext uri="{BB962C8B-B14F-4D97-AF65-F5344CB8AC3E}">
        <p14:creationId xmlns:p14="http://schemas.microsoft.com/office/powerpoint/2010/main" val="4742800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one court thought about it in response to a defense motion to disqualify a lawyer</a:t>
            </a:r>
          </a:p>
        </p:txBody>
      </p:sp>
      <p:sp>
        <p:nvSpPr>
          <p:cNvPr id="4" name="Slide Number Placeholder 3"/>
          <p:cNvSpPr>
            <a:spLocks noGrp="1"/>
          </p:cNvSpPr>
          <p:nvPr>
            <p:ph type="sldNum" sz="quarter" idx="5"/>
          </p:nvPr>
        </p:nvSpPr>
        <p:spPr/>
        <p:txBody>
          <a:bodyPr/>
          <a:lstStyle/>
          <a:p>
            <a:fld id="{7F470077-33B3-459F-BB82-2296FF59EEDD}" type="slidenum">
              <a:rPr lang="en-US" smtClean="0"/>
              <a:t>112</a:t>
            </a:fld>
            <a:endParaRPr lang="en-US"/>
          </a:p>
        </p:txBody>
      </p:sp>
    </p:spTree>
    <p:extLst>
      <p:ext uri="{BB962C8B-B14F-4D97-AF65-F5344CB8AC3E}">
        <p14:creationId xmlns:p14="http://schemas.microsoft.com/office/powerpoint/2010/main" val="18923484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passengers limited coverage</a:t>
            </a:r>
          </a:p>
          <a:p>
            <a:r>
              <a:rPr lang="en-US" dirty="0"/>
              <a:t>Evil inherent—not enough money to go around</a:t>
            </a:r>
          </a:p>
        </p:txBody>
      </p:sp>
      <p:sp>
        <p:nvSpPr>
          <p:cNvPr id="4" name="Slide Number Placeholder 3"/>
          <p:cNvSpPr>
            <a:spLocks noGrp="1"/>
          </p:cNvSpPr>
          <p:nvPr>
            <p:ph type="sldNum" sz="quarter" idx="5"/>
          </p:nvPr>
        </p:nvSpPr>
        <p:spPr/>
        <p:txBody>
          <a:bodyPr/>
          <a:lstStyle/>
          <a:p>
            <a:fld id="{7F470077-33B3-459F-BB82-2296FF59EEDD}" type="slidenum">
              <a:rPr lang="en-US" smtClean="0"/>
              <a:t>113</a:t>
            </a:fld>
            <a:endParaRPr lang="en-US"/>
          </a:p>
        </p:txBody>
      </p:sp>
    </p:spTree>
    <p:extLst>
      <p:ext uri="{BB962C8B-B14F-4D97-AF65-F5344CB8AC3E}">
        <p14:creationId xmlns:p14="http://schemas.microsoft.com/office/powerpoint/2010/main" val="7379431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okay if only two parties with claims under the policy since we have per person and per occurrence limits</a:t>
            </a:r>
          </a:p>
          <a:p>
            <a:r>
              <a:rPr lang="en-US" dirty="0"/>
              <a:t>But what if you have three injured clients and 50/100 in coverage. </a:t>
            </a:r>
          </a:p>
          <a:p>
            <a:r>
              <a:rPr lang="en-US" dirty="0"/>
              <a:t>Read above, Josh, is Geico </a:t>
            </a:r>
            <a:r>
              <a:rPr lang="en-US" dirty="0" err="1"/>
              <a:t>gonna</a:t>
            </a:r>
            <a:r>
              <a:rPr lang="en-US" dirty="0"/>
              <a:t> throw in another 50 to make everyone happy?</a:t>
            </a:r>
          </a:p>
          <a:p>
            <a:r>
              <a:rPr lang="en-US" dirty="0"/>
              <a:t>Doesn’t someone have to allocate that limited coverage? And doesn’t that someone have to be you</a:t>
            </a:r>
          </a:p>
          <a:p>
            <a:r>
              <a:rPr lang="en-US" dirty="0"/>
              <a:t>Can you ever really determine at the outset that there is enough coverage to go around?</a:t>
            </a:r>
          </a:p>
        </p:txBody>
      </p:sp>
      <p:sp>
        <p:nvSpPr>
          <p:cNvPr id="4" name="Slide Number Placeholder 3"/>
          <p:cNvSpPr>
            <a:spLocks noGrp="1"/>
          </p:cNvSpPr>
          <p:nvPr>
            <p:ph type="sldNum" sz="quarter" idx="5"/>
          </p:nvPr>
        </p:nvSpPr>
        <p:spPr/>
        <p:txBody>
          <a:bodyPr/>
          <a:lstStyle/>
          <a:p>
            <a:fld id="{7F470077-33B3-459F-BB82-2296FF59EEDD}" type="slidenum">
              <a:rPr lang="en-US" smtClean="0"/>
              <a:t>114</a:t>
            </a:fld>
            <a:endParaRPr lang="en-US"/>
          </a:p>
        </p:txBody>
      </p:sp>
    </p:spTree>
    <p:extLst>
      <p:ext uri="{BB962C8B-B14F-4D97-AF65-F5344CB8AC3E}">
        <p14:creationId xmlns:p14="http://schemas.microsoft.com/office/powerpoint/2010/main" val="3915924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already in a relationship with someone and they hire you to represent them that’s okay</a:t>
            </a:r>
          </a:p>
          <a:p>
            <a:r>
              <a:rPr lang="en-US" dirty="0"/>
              <a:t>But don’t enter into a relationship after contracting to represent someone</a:t>
            </a:r>
          </a:p>
        </p:txBody>
      </p:sp>
      <p:sp>
        <p:nvSpPr>
          <p:cNvPr id="4" name="Slide Number Placeholder 3"/>
          <p:cNvSpPr>
            <a:spLocks noGrp="1"/>
          </p:cNvSpPr>
          <p:nvPr>
            <p:ph type="sldNum" sz="quarter" idx="5"/>
          </p:nvPr>
        </p:nvSpPr>
        <p:spPr/>
        <p:txBody>
          <a:bodyPr/>
          <a:lstStyle/>
          <a:p>
            <a:fld id="{7F470077-33B3-459F-BB82-2296FF59EEDD}" type="slidenum">
              <a:rPr lang="en-US" smtClean="0"/>
              <a:t>115</a:t>
            </a:fld>
            <a:endParaRPr lang="en-US"/>
          </a:p>
        </p:txBody>
      </p:sp>
    </p:spTree>
    <p:extLst>
      <p:ext uri="{BB962C8B-B14F-4D97-AF65-F5344CB8AC3E}">
        <p14:creationId xmlns:p14="http://schemas.microsoft.com/office/powerpoint/2010/main" val="1756213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Lawyer goes to correctional facility to discuss settlement with client</a:t>
            </a:r>
          </a:p>
          <a:p>
            <a:r>
              <a:rPr lang="en-US" dirty="0"/>
              <a:t>But alas lawyer does not speak Spanish</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117</a:t>
            </a:fld>
            <a:endParaRPr lang="en-US"/>
          </a:p>
        </p:txBody>
      </p:sp>
    </p:spTree>
    <p:extLst>
      <p:ext uri="{BB962C8B-B14F-4D97-AF65-F5344CB8AC3E}">
        <p14:creationId xmlns:p14="http://schemas.microsoft.com/office/powerpoint/2010/main" val="21293859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 takes interpreter, Cesar Garcia. </a:t>
            </a:r>
          </a:p>
          <a:p>
            <a:r>
              <a:rPr lang="en-US" dirty="0"/>
              <a:t>Yes, Cesar Garcia of Garcia’s Construction. What could go wrong?</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118</a:t>
            </a:fld>
            <a:endParaRPr lang="en-US"/>
          </a:p>
        </p:txBody>
      </p:sp>
    </p:spTree>
    <p:extLst>
      <p:ext uri="{BB962C8B-B14F-4D97-AF65-F5344CB8AC3E}">
        <p14:creationId xmlns:p14="http://schemas.microsoft.com/office/powerpoint/2010/main" val="13396025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Garcia interpreting, it is determined the $9000 settlement will be disbursed as follows:</a:t>
            </a:r>
          </a:p>
          <a:p>
            <a:r>
              <a:rPr lang="en-US" dirty="0"/>
              <a:t>$2000 to Koss for fee and costs</a:t>
            </a:r>
          </a:p>
          <a:p>
            <a:r>
              <a:rPr lang="en-US" dirty="0"/>
              <a:t>$4000 to Escobar</a:t>
            </a:r>
          </a:p>
          <a:p>
            <a:r>
              <a:rPr lang="en-US" dirty="0"/>
              <a:t>And . . . $3000 to Garcia to repay a loan</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119</a:t>
            </a:fld>
            <a:endParaRPr lang="en-US"/>
          </a:p>
        </p:txBody>
      </p:sp>
    </p:spTree>
    <p:extLst>
      <p:ext uri="{BB962C8B-B14F-4D97-AF65-F5344CB8AC3E}">
        <p14:creationId xmlns:p14="http://schemas.microsoft.com/office/powerpoint/2010/main" val="14857775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guesses what Mr. Escobar said about all this once he finally learned what happened?</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120</a:t>
            </a:fld>
            <a:endParaRPr lang="en-US"/>
          </a:p>
        </p:txBody>
      </p:sp>
    </p:spTree>
    <p:extLst>
      <p:ext uri="{BB962C8B-B14F-4D97-AF65-F5344CB8AC3E}">
        <p14:creationId xmlns:p14="http://schemas.microsoft.com/office/powerpoint/2010/main" val="38493274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Escobar later claims there was no loan and he had agreed to pay Garcia $300 for translating</a:t>
            </a:r>
          </a:p>
          <a:p>
            <a:r>
              <a:rPr lang="en-US" dirty="0"/>
              <a:t>This one gets worse though</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121</a:t>
            </a:fld>
            <a:endParaRPr lang="en-US"/>
          </a:p>
        </p:txBody>
      </p:sp>
    </p:spTree>
    <p:extLst>
      <p:ext uri="{BB962C8B-B14F-4D97-AF65-F5344CB8AC3E}">
        <p14:creationId xmlns:p14="http://schemas.microsoft.com/office/powerpoint/2010/main" val="26297320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Koss then sent Garcia to receive the settlement check and take it to the correctional facility for Escobar to sign</a:t>
            </a:r>
          </a:p>
          <a:p>
            <a:r>
              <a:rPr lang="en-US" dirty="0"/>
              <a:t>Koss then deposited the funds to trust and sent a trust check to Escobar for $4000 (not $6700)</a:t>
            </a:r>
          </a:p>
          <a:p>
            <a:r>
              <a:rPr lang="en-US" dirty="0"/>
              <a:t>The correctional facility returned the check as undeliverable</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122</a:t>
            </a:fld>
            <a:endParaRPr lang="en-US"/>
          </a:p>
        </p:txBody>
      </p:sp>
    </p:spTree>
    <p:extLst>
      <p:ext uri="{BB962C8B-B14F-4D97-AF65-F5344CB8AC3E}">
        <p14:creationId xmlns:p14="http://schemas.microsoft.com/office/powerpoint/2010/main" val="246433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“reasonable” contingent fee is always spelled out in writing</a:t>
            </a:r>
          </a:p>
          <a:p>
            <a:pPr marL="228600" indent="-228600">
              <a:buAutoNum type="arabicParenBoth"/>
            </a:pPr>
            <a:r>
              <a:rPr lang="en-US" sz="1200" kern="1200" dirty="0">
                <a:solidFill>
                  <a:schemeClr val="tx1"/>
                </a:solidFill>
                <a:effectLst/>
                <a:latin typeface="+mn-lt"/>
                <a:ea typeface="+mn-ea"/>
                <a:cs typeface="+mn-cs"/>
              </a:rPr>
              <a:t>whatever you do should be set out in your contract; </a:t>
            </a:r>
          </a:p>
        </p:txBody>
      </p:sp>
      <p:sp>
        <p:nvSpPr>
          <p:cNvPr id="4" name="Slide Number Placeholder 3"/>
          <p:cNvSpPr>
            <a:spLocks noGrp="1"/>
          </p:cNvSpPr>
          <p:nvPr>
            <p:ph type="sldNum" sz="quarter" idx="10"/>
          </p:nvPr>
        </p:nvSpPr>
        <p:spPr/>
        <p:txBody>
          <a:bodyPr/>
          <a:lstStyle/>
          <a:p>
            <a:fld id="{7F470077-33B3-459F-BB82-2296FF59EEDD}" type="slidenum">
              <a:rPr lang="en-US" smtClean="0"/>
              <a:t>11</a:t>
            </a:fld>
            <a:endParaRPr lang="en-US"/>
          </a:p>
        </p:txBody>
      </p:sp>
    </p:spTree>
    <p:extLst>
      <p:ext uri="{BB962C8B-B14F-4D97-AF65-F5344CB8AC3E}">
        <p14:creationId xmlns:p14="http://schemas.microsoft.com/office/powerpoint/2010/main" val="265152903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Koss did not attempt to communicate with Escobar after the check was returned but </a:t>
            </a:r>
          </a:p>
          <a:p>
            <a:r>
              <a:rPr lang="en-US" dirty="0"/>
              <a:t>Did the reasonable thing instead and gave the check to Garcia</a:t>
            </a:r>
          </a:p>
          <a:p>
            <a:r>
              <a:rPr lang="en-US" dirty="0"/>
              <a:t>Escobar never received a dime and Garcia did not cooperate in the OBA investigation</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123</a:t>
            </a:fld>
            <a:endParaRPr lang="en-US"/>
          </a:p>
        </p:txBody>
      </p:sp>
    </p:spTree>
    <p:extLst>
      <p:ext uri="{BB962C8B-B14F-4D97-AF65-F5344CB8AC3E}">
        <p14:creationId xmlns:p14="http://schemas.microsoft.com/office/powerpoint/2010/main" val="35899590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of interest?</a:t>
            </a:r>
          </a:p>
          <a:p>
            <a:r>
              <a:rPr lang="en-US" dirty="0"/>
              <a:t>That was never mentioned in the disciplinary action</a:t>
            </a:r>
          </a:p>
          <a:p>
            <a:r>
              <a:rPr lang="en-US" dirty="0"/>
              <a:t>Instead Koss was charged with violations related to conversion for diverting money to Garcia (so conversion does not have to benefit the lawyer)</a:t>
            </a:r>
          </a:p>
          <a:p>
            <a:r>
              <a:rPr lang="en-US" dirty="0"/>
              <a:t>For using Garcia as translator, Koss was not charged with violating 1.7/1.8 Conflicts, but instead</a:t>
            </a:r>
          </a:p>
          <a:p>
            <a:r>
              <a:rPr lang="en-US" dirty="0"/>
              <a:t>1.1 Competence and 1.3 diligence. I guess that was because Garcia was never a client, though he certainly benefited from Koss’ actions</a:t>
            </a:r>
          </a:p>
        </p:txBody>
      </p:sp>
      <p:sp>
        <p:nvSpPr>
          <p:cNvPr id="4" name="Slide Number Placeholder 3"/>
          <p:cNvSpPr>
            <a:spLocks noGrp="1"/>
          </p:cNvSpPr>
          <p:nvPr>
            <p:ph type="sldNum" sz="quarter" idx="5"/>
          </p:nvPr>
        </p:nvSpPr>
        <p:spPr/>
        <p:txBody>
          <a:bodyPr/>
          <a:lstStyle/>
          <a:p>
            <a:fld id="{7F470077-33B3-459F-BB82-2296FF59EEDD}" type="slidenum">
              <a:rPr lang="en-US" smtClean="0"/>
              <a:t>124</a:t>
            </a:fld>
            <a:endParaRPr lang="en-US"/>
          </a:p>
        </p:txBody>
      </p:sp>
    </p:spTree>
    <p:extLst>
      <p:ext uri="{BB962C8B-B14F-4D97-AF65-F5344CB8AC3E}">
        <p14:creationId xmlns:p14="http://schemas.microsoft.com/office/powerpoint/2010/main" val="26806154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time to remind us of ORPC 5.3</a:t>
            </a:r>
          </a:p>
          <a:p>
            <a:r>
              <a:rPr lang="en-US" dirty="0"/>
              <a:t>Read slide</a:t>
            </a:r>
          </a:p>
        </p:txBody>
      </p:sp>
      <p:sp>
        <p:nvSpPr>
          <p:cNvPr id="4" name="Slide Number Placeholder 3"/>
          <p:cNvSpPr>
            <a:spLocks noGrp="1"/>
          </p:cNvSpPr>
          <p:nvPr>
            <p:ph type="sldNum" sz="quarter" idx="5"/>
          </p:nvPr>
        </p:nvSpPr>
        <p:spPr/>
        <p:txBody>
          <a:bodyPr/>
          <a:lstStyle/>
          <a:p>
            <a:fld id="{7F470077-33B3-459F-BB82-2296FF59EEDD}" type="slidenum">
              <a:rPr lang="en-US" smtClean="0"/>
              <a:t>125</a:t>
            </a:fld>
            <a:endParaRPr lang="en-US"/>
          </a:p>
        </p:txBody>
      </p:sp>
    </p:spTree>
    <p:extLst>
      <p:ext uri="{BB962C8B-B14F-4D97-AF65-F5344CB8AC3E}">
        <p14:creationId xmlns:p14="http://schemas.microsoft.com/office/powerpoint/2010/main" val="33908526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126</a:t>
            </a:fld>
            <a:endParaRPr lang="en-US"/>
          </a:p>
        </p:txBody>
      </p:sp>
    </p:spTree>
    <p:extLst>
      <p:ext uri="{BB962C8B-B14F-4D97-AF65-F5344CB8AC3E}">
        <p14:creationId xmlns:p14="http://schemas.microsoft.com/office/powerpoint/2010/main" val="15969838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127</a:t>
            </a:fld>
            <a:endParaRPr lang="en-US"/>
          </a:p>
        </p:txBody>
      </p:sp>
    </p:spTree>
    <p:extLst>
      <p:ext uri="{BB962C8B-B14F-4D97-AF65-F5344CB8AC3E}">
        <p14:creationId xmlns:p14="http://schemas.microsoft.com/office/powerpoint/2010/main" val="95391189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128</a:t>
            </a:fld>
            <a:endParaRPr lang="en-US"/>
          </a:p>
        </p:txBody>
      </p:sp>
    </p:spTree>
    <p:extLst>
      <p:ext uri="{BB962C8B-B14F-4D97-AF65-F5344CB8AC3E}">
        <p14:creationId xmlns:p14="http://schemas.microsoft.com/office/powerpoint/2010/main" val="39083023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129</a:t>
            </a:fld>
            <a:endParaRPr lang="en-US"/>
          </a:p>
        </p:txBody>
      </p:sp>
    </p:spTree>
    <p:extLst>
      <p:ext uri="{BB962C8B-B14F-4D97-AF65-F5344CB8AC3E}">
        <p14:creationId xmlns:p14="http://schemas.microsoft.com/office/powerpoint/2010/main" val="25700396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ORPC 3.4: </a:t>
            </a:r>
            <a:r>
              <a:rPr lang="en-US" sz="1200" kern="1200" dirty="0">
                <a:solidFill>
                  <a:schemeClr val="tx1"/>
                </a:solidFill>
                <a:effectLst/>
                <a:latin typeface="+mn-lt"/>
                <a:ea typeface="+mn-ea"/>
                <a:cs typeface="+mn-cs"/>
              </a:rPr>
              <a:t>A lawyer shall not unlawfully obstruct another party's access to evidence or unlawfully alter, destroy or conceal a document or other material having potential evidentiary value. A lawyer shall not counsel or assist another person to do any such act</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130</a:t>
            </a:fld>
            <a:endParaRPr lang="en-US"/>
          </a:p>
        </p:txBody>
      </p:sp>
    </p:spTree>
    <p:extLst>
      <p:ext uri="{BB962C8B-B14F-4D97-AF65-F5344CB8AC3E}">
        <p14:creationId xmlns:p14="http://schemas.microsoft.com/office/powerpoint/2010/main" val="1995089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Investigating parties and witnesses social media</a:t>
            </a:r>
          </a:p>
          <a:p>
            <a:r>
              <a:rPr lang="en-US" sz="1200" kern="1200" dirty="0">
                <a:solidFill>
                  <a:schemeClr val="tx1"/>
                </a:solidFill>
                <a:effectLst/>
                <a:latin typeface="+mn-lt"/>
                <a:ea typeface="+mn-ea"/>
                <a:cs typeface="+mn-cs"/>
              </a:rPr>
              <a:t>Most commentators say this in not only allowable but a must</a:t>
            </a:r>
          </a:p>
          <a:p>
            <a:r>
              <a:rPr lang="en-US" sz="1200" kern="1200" dirty="0">
                <a:solidFill>
                  <a:schemeClr val="tx1"/>
                </a:solidFill>
                <a:effectLst/>
                <a:latin typeface="+mn-lt"/>
                <a:ea typeface="+mn-ea"/>
                <a:cs typeface="+mn-cs"/>
              </a:rPr>
              <a:t>Otherwise we are in violation of the rule requiring competent representation</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131</a:t>
            </a:fld>
            <a:endParaRPr lang="en-US"/>
          </a:p>
        </p:txBody>
      </p:sp>
    </p:spTree>
    <p:extLst>
      <p:ext uri="{BB962C8B-B14F-4D97-AF65-F5344CB8AC3E}">
        <p14:creationId xmlns:p14="http://schemas.microsoft.com/office/powerpoint/2010/main" val="343513744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“friend request” the defendant </a:t>
            </a:r>
          </a:p>
          <a:p>
            <a:r>
              <a:rPr lang="en-US" dirty="0"/>
              <a:t>ORPC Rule 4.2. Communication With Person Represented By Counsel</a:t>
            </a:r>
          </a:p>
          <a:p>
            <a:r>
              <a:rPr lang="en-US" dirty="0"/>
              <a:t>In representing a client, a lawyer shall not communicate about the subject of the representation with a person the lawyer knows to be represented by another lawyer in the matter, unless the lawyer has the consent of the other lawyer or is authorized to do so by law or a court order.</a:t>
            </a:r>
          </a:p>
          <a:p>
            <a:r>
              <a:rPr lang="en-US" dirty="0"/>
              <a:t>And remember, this evil is not avoided by having your paralegal do the friending</a:t>
            </a:r>
          </a:p>
          <a:p>
            <a:r>
              <a:rPr lang="en-US" dirty="0"/>
              <a:t>Read Texas bar article </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132</a:t>
            </a:fld>
            <a:endParaRPr lang="en-US"/>
          </a:p>
        </p:txBody>
      </p:sp>
    </p:spTree>
    <p:extLst>
      <p:ext uri="{BB962C8B-B14F-4D97-AF65-F5344CB8AC3E}">
        <p14:creationId xmlns:p14="http://schemas.microsoft.com/office/powerpoint/2010/main" val="305321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(2) you can take one, or the other, but not both; </a:t>
            </a:r>
          </a:p>
        </p:txBody>
      </p:sp>
      <p:sp>
        <p:nvSpPr>
          <p:cNvPr id="4" name="Slide Number Placeholder 3"/>
          <p:cNvSpPr>
            <a:spLocks noGrp="1"/>
          </p:cNvSpPr>
          <p:nvPr>
            <p:ph type="sldNum" sz="quarter" idx="10"/>
          </p:nvPr>
        </p:nvSpPr>
        <p:spPr/>
        <p:txBody>
          <a:bodyPr/>
          <a:lstStyle/>
          <a:p>
            <a:fld id="{7F470077-33B3-459F-BB82-2296FF59EEDD}" type="slidenum">
              <a:rPr lang="en-US" smtClean="0"/>
              <a:t>12</a:t>
            </a:fld>
            <a:endParaRPr lang="en-US"/>
          </a:p>
        </p:txBody>
      </p:sp>
    </p:spTree>
    <p:extLst>
      <p:ext uri="{BB962C8B-B14F-4D97-AF65-F5344CB8AC3E}">
        <p14:creationId xmlns:p14="http://schemas.microsoft.com/office/powerpoint/2010/main" val="296731570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Beware: the rule probably forbids even viewing a represented person’s social media where the media sends an automatic notification of the viewing to the user</a:t>
            </a:r>
            <a:endParaRPr lang="en-US" dirty="0"/>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133</a:t>
            </a:fld>
            <a:endParaRPr lang="en-US"/>
          </a:p>
        </p:txBody>
      </p:sp>
    </p:spTree>
    <p:extLst>
      <p:ext uri="{BB962C8B-B14F-4D97-AF65-F5344CB8AC3E}">
        <p14:creationId xmlns:p14="http://schemas.microsoft.com/office/powerpoint/2010/main" val="28067004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j-lt"/>
                <a:ea typeface="+mn-ea"/>
                <a:cs typeface="+mn-cs"/>
              </a:rPr>
              <a:t>Investigating jurors social media</a:t>
            </a:r>
          </a:p>
          <a:p>
            <a:r>
              <a:rPr lang="en-US" sz="1200" b="1" i="0" kern="1200" dirty="0">
                <a:solidFill>
                  <a:schemeClr val="tx1"/>
                </a:solidFill>
                <a:effectLst/>
                <a:latin typeface="+mj-lt"/>
                <a:ea typeface="+mn-ea"/>
                <a:cs typeface="+mn-cs"/>
              </a:rPr>
              <a:t>Rule 3.5. Impartiality and Decorum of the Tribunal</a:t>
            </a:r>
            <a:endParaRPr lang="en-US" sz="1200" b="0" i="0" kern="1200" dirty="0">
              <a:solidFill>
                <a:schemeClr val="tx1"/>
              </a:solidFill>
              <a:effectLst/>
              <a:latin typeface="+mj-lt"/>
              <a:ea typeface="+mn-ea"/>
              <a:cs typeface="+mn-cs"/>
            </a:endParaRPr>
          </a:p>
          <a:p>
            <a:r>
              <a:rPr lang="en-US" sz="1200" b="0" i="0" kern="1200" dirty="0">
                <a:solidFill>
                  <a:schemeClr val="tx1"/>
                </a:solidFill>
                <a:effectLst/>
                <a:latin typeface="+mn-lt"/>
                <a:ea typeface="+mn-ea"/>
                <a:cs typeface="+mn-cs"/>
              </a:rPr>
              <a:t>A lawyer shall not:</a:t>
            </a:r>
          </a:p>
          <a:p>
            <a:r>
              <a:rPr lang="en-US" sz="1200" b="0" i="0" kern="1200" dirty="0">
                <a:solidFill>
                  <a:schemeClr val="tx1"/>
                </a:solidFill>
                <a:effectLst/>
                <a:latin typeface="+mn-lt"/>
                <a:ea typeface="+mn-ea"/>
                <a:cs typeface="+mn-cs"/>
              </a:rPr>
              <a:t>(a) seek to influence a judge, juror, prospective juror or other official by means prohibited by law;</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134</a:t>
            </a:fld>
            <a:endParaRPr lang="en-US"/>
          </a:p>
        </p:txBody>
      </p:sp>
    </p:spTree>
    <p:extLst>
      <p:ext uri="{BB962C8B-B14F-4D97-AF65-F5344CB8AC3E}">
        <p14:creationId xmlns:p14="http://schemas.microsoft.com/office/powerpoint/2010/main" val="42773644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lawyer may review juror or potential juror’s internet presence</a:t>
            </a:r>
          </a:p>
          <a:p>
            <a:r>
              <a:rPr lang="en-US" dirty="0"/>
              <a:t>But may not communicate with the juror</a:t>
            </a:r>
          </a:p>
          <a:p>
            <a:r>
              <a:rPr lang="en-US" dirty="0"/>
              <a:t>May not send access request</a:t>
            </a:r>
          </a:p>
          <a:p>
            <a:r>
              <a:rPr lang="en-US" dirty="0"/>
              <a:t>But mere fact juror can see that lawyer accessed public presence is not a violation</a:t>
            </a:r>
          </a:p>
        </p:txBody>
      </p:sp>
      <p:sp>
        <p:nvSpPr>
          <p:cNvPr id="4" name="Slide Number Placeholder 3"/>
          <p:cNvSpPr>
            <a:spLocks noGrp="1"/>
          </p:cNvSpPr>
          <p:nvPr>
            <p:ph type="sldNum" sz="quarter" idx="5"/>
          </p:nvPr>
        </p:nvSpPr>
        <p:spPr/>
        <p:txBody>
          <a:bodyPr/>
          <a:lstStyle/>
          <a:p>
            <a:fld id="{7F470077-33B3-459F-BB82-2296FF59EEDD}" type="slidenum">
              <a:rPr lang="en-US" smtClean="0"/>
              <a:t>135</a:t>
            </a:fld>
            <a:endParaRPr lang="en-US"/>
          </a:p>
        </p:txBody>
      </p:sp>
    </p:spTree>
    <p:extLst>
      <p:ext uri="{BB962C8B-B14F-4D97-AF65-F5344CB8AC3E}">
        <p14:creationId xmlns:p14="http://schemas.microsoft.com/office/powerpoint/2010/main" val="28845784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6A314837-C801-465F-A444-5E125B58A23B}"/>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085D0FE1-7B0F-4D9D-B637-C39D29F1A4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Congratulations you have obtained your </a:t>
            </a:r>
            <a:r>
              <a:rPr lang="en-US" altLang="en-US">
                <a:latin typeface="Arial" panose="020B0604020202020204" pitchFamily="34" charset="0"/>
              </a:rPr>
              <a:t>ethics credit</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78532" name="Slide Number Placeholder 3">
            <a:extLst>
              <a:ext uri="{FF2B5EF4-FFF2-40B4-BE49-F238E27FC236}">
                <a16:creationId xmlns:a16="http://schemas.microsoft.com/office/drawing/2014/main" id="{370C38C2-89DD-464E-B2B0-C71924B4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B4A45E-83EC-4373-AD18-024E74BB1789}" type="slidenum">
              <a:rPr lang="en-US" altLang="en-US">
                <a:latin typeface="Times New Roman" panose="02020603050405020304" pitchFamily="18" charset="0"/>
              </a:rPr>
              <a:pPr/>
              <a:t>136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4555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(3) aggregate total recovery and take the contract percentage from all</a:t>
            </a:r>
            <a:endParaRPr lang="en-US" sz="1200" i="1" kern="1200" dirty="0">
              <a:solidFill>
                <a:schemeClr val="tx1"/>
              </a:solidFill>
              <a:effectLst/>
              <a:latin typeface="+mn-lt"/>
              <a:ea typeface="+mn-ea"/>
              <a:cs typeface="+mn-cs"/>
            </a:endParaRPr>
          </a:p>
          <a:p>
            <a:pPr marL="0" indent="0">
              <a:buNone/>
            </a:pPr>
            <a:r>
              <a:rPr lang="en-US" sz="1200" i="1" kern="1200" dirty="0">
                <a:solidFill>
                  <a:schemeClr val="tx1"/>
                </a:solidFill>
                <a:effectLst/>
                <a:latin typeface="+mn-lt"/>
                <a:ea typeface="+mn-ea"/>
                <a:cs typeface="+mn-cs"/>
              </a:rPr>
              <a:t>if you have this option spelled out in your contract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13</a:t>
            </a:fld>
            <a:endParaRPr lang="en-US"/>
          </a:p>
        </p:txBody>
      </p:sp>
    </p:spTree>
    <p:extLst>
      <p:ext uri="{BB962C8B-B14F-4D97-AF65-F5344CB8AC3E}">
        <p14:creationId xmlns:p14="http://schemas.microsoft.com/office/powerpoint/2010/main" val="332389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Never greater than 50% net of costs</a:t>
            </a:r>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14</a:t>
            </a:fld>
            <a:endParaRPr lang="en-US"/>
          </a:p>
        </p:txBody>
      </p:sp>
    </p:spTree>
    <p:extLst>
      <p:ext uri="{BB962C8B-B14F-4D97-AF65-F5344CB8AC3E}">
        <p14:creationId xmlns:p14="http://schemas.microsoft.com/office/powerpoint/2010/main" val="323926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aware though, if you don’t spell out aggregation in the contract, </a:t>
            </a:r>
          </a:p>
          <a:p>
            <a:r>
              <a:rPr lang="en-US" sz="1200" kern="1200" dirty="0">
                <a:solidFill>
                  <a:schemeClr val="tx1"/>
                </a:solidFill>
                <a:effectLst/>
                <a:latin typeface="+mn-lt"/>
                <a:ea typeface="+mn-ea"/>
                <a:cs typeface="+mn-cs"/>
              </a:rPr>
              <a:t>you may take </a:t>
            </a:r>
            <a:r>
              <a:rPr lang="en-US" sz="1200" i="1" kern="1200" dirty="0">
                <a:solidFill>
                  <a:schemeClr val="tx1"/>
                </a:solidFill>
                <a:effectLst/>
                <a:latin typeface="+mn-lt"/>
                <a:ea typeface="+mn-ea"/>
                <a:cs typeface="+mn-cs"/>
              </a:rPr>
              <a:t>the greater </a:t>
            </a:r>
            <a:r>
              <a:rPr lang="en-US" sz="1200" kern="1200" dirty="0">
                <a:solidFill>
                  <a:schemeClr val="tx1"/>
                </a:solidFill>
                <a:effectLst/>
                <a:latin typeface="+mn-lt"/>
                <a:ea typeface="+mn-ea"/>
                <a:cs typeface="+mn-cs"/>
              </a:rPr>
              <a:t>of contingent fee on the total </a:t>
            </a:r>
            <a:r>
              <a:rPr lang="en-US" sz="1200" i="1" kern="1200" dirty="0">
                <a:solidFill>
                  <a:schemeClr val="tx1"/>
                </a:solidFill>
                <a:effectLst/>
                <a:latin typeface="+mn-lt"/>
                <a:ea typeface="+mn-ea"/>
                <a:cs typeface="+mn-cs"/>
              </a:rPr>
              <a:t>less the statutory fee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the statutory fee, but not a fee on the aggregate.</a:t>
            </a:r>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15</a:t>
            </a:fld>
            <a:endParaRPr lang="en-US"/>
          </a:p>
        </p:txBody>
      </p:sp>
    </p:spTree>
    <p:extLst>
      <p:ext uri="{BB962C8B-B14F-4D97-AF65-F5344CB8AC3E}">
        <p14:creationId xmlns:p14="http://schemas.microsoft.com/office/powerpoint/2010/main" val="268863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contract, again </a:t>
            </a:r>
          </a:p>
        </p:txBody>
      </p:sp>
      <p:sp>
        <p:nvSpPr>
          <p:cNvPr id="4" name="Slide Number Placeholder 3"/>
          <p:cNvSpPr>
            <a:spLocks noGrp="1"/>
          </p:cNvSpPr>
          <p:nvPr>
            <p:ph type="sldNum" sz="quarter" idx="5"/>
          </p:nvPr>
        </p:nvSpPr>
        <p:spPr/>
        <p:txBody>
          <a:bodyPr/>
          <a:lstStyle/>
          <a:p>
            <a:fld id="{7F470077-33B3-459F-BB82-2296FF59EEDD}" type="slidenum">
              <a:rPr lang="en-US" smtClean="0"/>
              <a:t>16</a:t>
            </a:fld>
            <a:endParaRPr lang="en-US"/>
          </a:p>
        </p:txBody>
      </p:sp>
    </p:spTree>
    <p:extLst>
      <p:ext uri="{BB962C8B-B14F-4D97-AF65-F5344CB8AC3E}">
        <p14:creationId xmlns:p14="http://schemas.microsoft.com/office/powerpoint/2010/main" val="219735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can lawyer take fee on </a:t>
            </a:r>
            <a:r>
              <a:rPr lang="en-US" sz="1200" b="0" kern="1200" dirty="0" err="1">
                <a:solidFill>
                  <a:schemeClr val="tx1"/>
                </a:solidFill>
                <a:effectLst/>
                <a:latin typeface="+mn-lt"/>
                <a:ea typeface="+mn-ea"/>
                <a:cs typeface="+mn-cs"/>
              </a:rPr>
              <a:t>medpay</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Only when hotly contested. </a:t>
            </a:r>
          </a:p>
          <a:p>
            <a:r>
              <a:rPr lang="en-US" sz="1200" kern="1200" dirty="0">
                <a:solidFill>
                  <a:schemeClr val="tx1"/>
                </a:solidFill>
                <a:effectLst/>
                <a:latin typeface="+mn-lt"/>
                <a:ea typeface="+mn-ea"/>
                <a:cs typeface="+mn-cs"/>
              </a:rPr>
              <a:t>OK Ethics Opinion No. 306</a:t>
            </a:r>
          </a:p>
        </p:txBody>
      </p:sp>
      <p:sp>
        <p:nvSpPr>
          <p:cNvPr id="4" name="Slide Number Placeholder 3"/>
          <p:cNvSpPr>
            <a:spLocks noGrp="1"/>
          </p:cNvSpPr>
          <p:nvPr>
            <p:ph type="sldNum" sz="quarter" idx="10"/>
          </p:nvPr>
        </p:nvSpPr>
        <p:spPr/>
        <p:txBody>
          <a:bodyPr/>
          <a:lstStyle/>
          <a:p>
            <a:fld id="{7F470077-33B3-459F-BB82-2296FF59EEDD}" type="slidenum">
              <a:rPr lang="en-US" smtClean="0"/>
              <a:t>17</a:t>
            </a:fld>
            <a:endParaRPr lang="en-US"/>
          </a:p>
        </p:txBody>
      </p:sp>
    </p:spTree>
    <p:extLst>
      <p:ext uri="{BB962C8B-B14F-4D97-AF65-F5344CB8AC3E}">
        <p14:creationId xmlns:p14="http://schemas.microsoft.com/office/powerpoint/2010/main" val="40565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bright line rule, but before</a:t>
            </a:r>
          </a:p>
          <a:p>
            <a:r>
              <a:rPr lang="en-US" sz="1200" kern="1200" dirty="0">
                <a:solidFill>
                  <a:schemeClr val="tx1"/>
                </a:solidFill>
                <a:effectLst/>
                <a:latin typeface="+mn-lt"/>
                <a:ea typeface="+mn-ea"/>
                <a:cs typeface="+mn-cs"/>
              </a:rPr>
              <a:t>Likely “exorbitant” to charge fee on uncontested </a:t>
            </a:r>
            <a:r>
              <a:rPr lang="en-US" sz="1200" kern="1200" dirty="0" err="1">
                <a:solidFill>
                  <a:schemeClr val="tx1"/>
                </a:solidFill>
                <a:effectLst/>
                <a:latin typeface="+mn-lt"/>
                <a:ea typeface="+mn-ea"/>
                <a:cs typeface="+mn-cs"/>
              </a:rPr>
              <a:t>medpay</a:t>
            </a:r>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18</a:t>
            </a:fld>
            <a:endParaRPr lang="en-US"/>
          </a:p>
        </p:txBody>
      </p:sp>
    </p:spTree>
    <p:extLst>
      <p:ext uri="{BB962C8B-B14F-4D97-AF65-F5344CB8AC3E}">
        <p14:creationId xmlns:p14="http://schemas.microsoft.com/office/powerpoint/2010/main" val="2870766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some cases and bar grievances from 2019</a:t>
            </a:r>
          </a:p>
        </p:txBody>
      </p:sp>
      <p:sp>
        <p:nvSpPr>
          <p:cNvPr id="4" name="Slide Number Placeholder 3"/>
          <p:cNvSpPr>
            <a:spLocks noGrp="1"/>
          </p:cNvSpPr>
          <p:nvPr>
            <p:ph type="sldNum" sz="quarter" idx="5"/>
          </p:nvPr>
        </p:nvSpPr>
        <p:spPr/>
        <p:txBody>
          <a:bodyPr/>
          <a:lstStyle/>
          <a:p>
            <a:fld id="{7F470077-33B3-459F-BB82-2296FF59EEDD}" type="slidenum">
              <a:rPr lang="en-US" smtClean="0"/>
              <a:t>19</a:t>
            </a:fld>
            <a:endParaRPr lang="en-US"/>
          </a:p>
        </p:txBody>
      </p:sp>
    </p:spTree>
    <p:extLst>
      <p:ext uri="{BB962C8B-B14F-4D97-AF65-F5344CB8AC3E}">
        <p14:creationId xmlns:p14="http://schemas.microsoft.com/office/powerpoint/2010/main" val="62063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read the article at OBA by Gina Hendrix, former bar GC</a:t>
            </a:r>
          </a:p>
        </p:txBody>
      </p:sp>
      <p:sp>
        <p:nvSpPr>
          <p:cNvPr id="4" name="Slide Number Placeholder 3"/>
          <p:cNvSpPr>
            <a:spLocks noGrp="1"/>
          </p:cNvSpPr>
          <p:nvPr>
            <p:ph type="sldNum" sz="quarter" idx="10"/>
          </p:nvPr>
        </p:nvSpPr>
        <p:spPr/>
        <p:txBody>
          <a:bodyPr/>
          <a:lstStyle/>
          <a:p>
            <a:fld id="{F26D0299-5673-4036-BFF4-7D779D463520}" type="slidenum">
              <a:rPr lang="en-US" smtClean="0"/>
              <a:t>2</a:t>
            </a:fld>
            <a:endParaRPr lang="en-US"/>
          </a:p>
        </p:txBody>
      </p:sp>
    </p:spTree>
    <p:extLst>
      <p:ext uri="{BB962C8B-B14F-4D97-AF65-F5344CB8AC3E}">
        <p14:creationId xmlns:p14="http://schemas.microsoft.com/office/powerpoint/2010/main" val="2215024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here intimately familiar with this case? </a:t>
            </a:r>
          </a:p>
          <a:p>
            <a:r>
              <a:rPr lang="en-US" dirty="0"/>
              <a:t>Car wreck case. </a:t>
            </a:r>
          </a:p>
          <a:p>
            <a:r>
              <a:rPr lang="en-US" dirty="0"/>
              <a:t>Miller was hit by a kid, Magnus, driving a truck pulling a backhoe. Magnus swerved to avoid a stopped electric coop truck and he ended up crossing center into Miller.</a:t>
            </a:r>
          </a:p>
          <a:p>
            <a:r>
              <a:rPr lang="en-US" dirty="0"/>
              <a:t>Miller hired Martin, Jean &amp; Jackson (MJ&amp;J) who got a $250,000 limits offer from </a:t>
            </a:r>
            <a:r>
              <a:rPr lang="en-US" dirty="0" err="1"/>
              <a:t>Magnuses</a:t>
            </a:r>
            <a:r>
              <a:rPr lang="en-US" dirty="0"/>
              <a:t> carrier, collected without fee, Miller’s $100,000 </a:t>
            </a:r>
            <a:r>
              <a:rPr lang="en-US" dirty="0" err="1"/>
              <a:t>medpay</a:t>
            </a:r>
            <a:r>
              <a:rPr lang="en-US" dirty="0"/>
              <a:t>, and got Miller’s health insurance to waive a </a:t>
            </a:r>
            <a:r>
              <a:rPr lang="en-US" dirty="0" err="1"/>
              <a:t>subro</a:t>
            </a:r>
            <a:r>
              <a:rPr lang="en-US" dirty="0"/>
              <a:t> claim more than $225,000. Miller.</a:t>
            </a:r>
          </a:p>
          <a:p>
            <a:r>
              <a:rPr lang="en-US" dirty="0"/>
              <a:t>All in all, not a bad days work</a:t>
            </a:r>
          </a:p>
        </p:txBody>
      </p:sp>
      <p:sp>
        <p:nvSpPr>
          <p:cNvPr id="4" name="Slide Number Placeholder 3"/>
          <p:cNvSpPr>
            <a:spLocks noGrp="1"/>
          </p:cNvSpPr>
          <p:nvPr>
            <p:ph type="sldNum" sz="quarter" idx="5"/>
          </p:nvPr>
        </p:nvSpPr>
        <p:spPr/>
        <p:txBody>
          <a:bodyPr/>
          <a:lstStyle/>
          <a:p>
            <a:fld id="{7F470077-33B3-459F-BB82-2296FF59EEDD}" type="slidenum">
              <a:rPr lang="en-US" smtClean="0"/>
              <a:t>20</a:t>
            </a:fld>
            <a:endParaRPr lang="en-US"/>
          </a:p>
        </p:txBody>
      </p:sp>
    </p:spTree>
    <p:extLst>
      <p:ext uri="{BB962C8B-B14F-4D97-AF65-F5344CB8AC3E}">
        <p14:creationId xmlns:p14="http://schemas.microsoft.com/office/powerpoint/2010/main" val="2231060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Miller did not want to accept the $250,000 without attempting to locate personal assets of Magnus. He also did not want MJ&amp;J to file suit on his behalf</a:t>
            </a:r>
          </a:p>
          <a:p>
            <a:endParaRPr lang="en-US" dirty="0"/>
          </a:p>
          <a:p>
            <a:r>
              <a:rPr lang="en-US" dirty="0"/>
              <a:t>MJ&amp;J arranged a recorded statement of Magnus and hired an investigator to look into claims against the coop</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21</a:t>
            </a:fld>
            <a:endParaRPr lang="en-US"/>
          </a:p>
        </p:txBody>
      </p:sp>
    </p:spTree>
    <p:extLst>
      <p:ext uri="{BB962C8B-B14F-4D97-AF65-F5344CB8AC3E}">
        <p14:creationId xmlns:p14="http://schemas.microsoft.com/office/powerpoint/2010/main" val="156842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Miller, behind MJ&amp;J back, hires a second lawyer to take over the claim</a:t>
            </a:r>
          </a:p>
          <a:p>
            <a:r>
              <a:rPr lang="en-US" dirty="0"/>
              <a:t>MJ&amp;J asserts an attorney lien with carrier and files a lien with the county clerk</a:t>
            </a:r>
          </a:p>
          <a:p>
            <a:endParaRPr lang="en-US" dirty="0"/>
          </a:p>
          <a:p>
            <a:r>
              <a:rPr lang="en-US" dirty="0"/>
              <a:t>Second firm negotiates the remaining medical claims and accepts the same $250,000 offer obtained by MJ&amp;J</a:t>
            </a:r>
          </a:p>
        </p:txBody>
      </p:sp>
      <p:sp>
        <p:nvSpPr>
          <p:cNvPr id="4" name="Slide Number Placeholder 3"/>
          <p:cNvSpPr>
            <a:spLocks noGrp="1"/>
          </p:cNvSpPr>
          <p:nvPr>
            <p:ph type="sldNum" sz="quarter" idx="5"/>
          </p:nvPr>
        </p:nvSpPr>
        <p:spPr/>
        <p:txBody>
          <a:bodyPr/>
          <a:lstStyle/>
          <a:p>
            <a:fld id="{7F470077-33B3-459F-BB82-2296FF59EEDD}" type="slidenum">
              <a:rPr lang="en-US" smtClean="0"/>
              <a:t>22</a:t>
            </a:fld>
            <a:endParaRPr lang="en-US"/>
          </a:p>
        </p:txBody>
      </p:sp>
    </p:spTree>
    <p:extLst>
      <p:ext uri="{BB962C8B-B14F-4D97-AF65-F5344CB8AC3E}">
        <p14:creationId xmlns:p14="http://schemas.microsoft.com/office/powerpoint/2010/main" val="3095043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firm then moved to strike and invalidate MJ&amp;J lien</a:t>
            </a:r>
          </a:p>
          <a:p>
            <a:r>
              <a:rPr lang="en-US" dirty="0"/>
              <a:t>The trial court awarded MJ&amp;J a little more than 1/3, or $84,555.15 </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23</a:t>
            </a:fld>
            <a:endParaRPr lang="en-US"/>
          </a:p>
        </p:txBody>
      </p:sp>
    </p:spTree>
    <p:extLst>
      <p:ext uri="{BB962C8B-B14F-4D97-AF65-F5344CB8AC3E}">
        <p14:creationId xmlns:p14="http://schemas.microsoft.com/office/powerpoint/2010/main" val="2081254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issues raised in the appeal?</a:t>
            </a:r>
          </a:p>
          <a:p>
            <a:r>
              <a:rPr lang="en-US" dirty="0"/>
              <a:t>1, was there a valid fee lien</a:t>
            </a:r>
          </a:p>
          <a:p>
            <a:r>
              <a:rPr lang="en-US" dirty="0"/>
              <a:t>2, if so, was the trial court’s apportionment correct</a:t>
            </a:r>
          </a:p>
        </p:txBody>
      </p:sp>
      <p:sp>
        <p:nvSpPr>
          <p:cNvPr id="4" name="Slide Number Placeholder 3"/>
          <p:cNvSpPr>
            <a:spLocks noGrp="1"/>
          </p:cNvSpPr>
          <p:nvPr>
            <p:ph type="sldNum" sz="quarter" idx="5"/>
          </p:nvPr>
        </p:nvSpPr>
        <p:spPr/>
        <p:txBody>
          <a:bodyPr/>
          <a:lstStyle/>
          <a:p>
            <a:fld id="{7F470077-33B3-459F-BB82-2296FF59EEDD}" type="slidenum">
              <a:rPr lang="en-US" smtClean="0"/>
              <a:t>24</a:t>
            </a:fld>
            <a:endParaRPr lang="en-US"/>
          </a:p>
        </p:txBody>
      </p:sp>
    </p:spTree>
    <p:extLst>
      <p:ext uri="{BB962C8B-B14F-4D97-AF65-F5344CB8AC3E}">
        <p14:creationId xmlns:p14="http://schemas.microsoft.com/office/powerpoint/2010/main" val="368574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but want to hear what Ken has to say a critical error here by the second firm</a:t>
            </a:r>
          </a:p>
          <a:p>
            <a:r>
              <a:rPr lang="en-US" dirty="0"/>
              <a:t>Second firm had moved for “new trial”</a:t>
            </a:r>
          </a:p>
          <a:p>
            <a:r>
              <a:rPr lang="en-US" dirty="0"/>
              <a:t>This error occupies one short paragraph of the opinion:</a:t>
            </a:r>
          </a:p>
          <a:p>
            <a:r>
              <a:rPr lang="en-US" dirty="0"/>
              <a:t>Did not raise claim MJ&amp;J failed to perfect a valid lien</a:t>
            </a:r>
          </a:p>
          <a:p>
            <a:r>
              <a:rPr lang="en-US" dirty="0"/>
              <a:t>What happens to error not asserted in new trial motion</a:t>
            </a:r>
          </a:p>
          <a:p>
            <a:r>
              <a:rPr lang="en-US" dirty="0"/>
              <a:t>Is that error preserved?</a:t>
            </a:r>
          </a:p>
          <a:p>
            <a:r>
              <a:rPr lang="en-US" dirty="0"/>
              <a:t>Justice </a:t>
            </a:r>
            <a:r>
              <a:rPr lang="en-US" dirty="0" err="1"/>
              <a:t>Opala</a:t>
            </a:r>
            <a:r>
              <a:rPr lang="en-US" dirty="0"/>
              <a:t> “not just no, but hell no!”</a:t>
            </a:r>
          </a:p>
          <a:p>
            <a:r>
              <a:rPr lang="en-US" dirty="0"/>
              <a:t>Is this a potential ethical problem? Rule 1.1 Competence?</a:t>
            </a:r>
          </a:p>
        </p:txBody>
      </p:sp>
      <p:sp>
        <p:nvSpPr>
          <p:cNvPr id="4" name="Slide Number Placeholder 3"/>
          <p:cNvSpPr>
            <a:spLocks noGrp="1"/>
          </p:cNvSpPr>
          <p:nvPr>
            <p:ph type="sldNum" sz="quarter" idx="5"/>
          </p:nvPr>
        </p:nvSpPr>
        <p:spPr/>
        <p:txBody>
          <a:bodyPr/>
          <a:lstStyle/>
          <a:p>
            <a:fld id="{7F470077-33B3-459F-BB82-2296FF59EEDD}" type="slidenum">
              <a:rPr lang="en-US" smtClean="0"/>
              <a:t>25</a:t>
            </a:fld>
            <a:endParaRPr lang="en-US"/>
          </a:p>
        </p:txBody>
      </p:sp>
    </p:spTree>
    <p:extLst>
      <p:ext uri="{BB962C8B-B14F-4D97-AF65-F5344CB8AC3E}">
        <p14:creationId xmlns:p14="http://schemas.microsoft.com/office/powerpoint/2010/main" val="248322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perfect an attorney fee lien?</a:t>
            </a:r>
          </a:p>
          <a:p>
            <a:r>
              <a:rPr lang="en-US" dirty="0"/>
              <a:t>Statutory “charging lien”</a:t>
            </a:r>
          </a:p>
          <a:p>
            <a:r>
              <a:rPr lang="en-US" dirty="0"/>
              <a:t>File (or answer) a lawsuit and endorse a pleading “attorney lien claimed”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Sue early and sue often</a:t>
            </a:r>
          </a:p>
          <a:p>
            <a:r>
              <a:rPr lang="en-US" dirty="0"/>
              <a:t>Ken, am I missing something here? MJ&amp;J could not have done that because the client would not authorize suit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Common-law “possessory” or “retaining” lien</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26</a:t>
            </a:fld>
            <a:endParaRPr lang="en-US"/>
          </a:p>
        </p:txBody>
      </p:sp>
    </p:spTree>
    <p:extLst>
      <p:ext uri="{BB962C8B-B14F-4D97-AF65-F5344CB8AC3E}">
        <p14:creationId xmlns:p14="http://schemas.microsoft.com/office/powerpoint/2010/main" val="8394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lien only attaches to property or money in the attorney’s possession</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27</a:t>
            </a:fld>
            <a:endParaRPr lang="en-US"/>
          </a:p>
        </p:txBody>
      </p:sp>
    </p:spTree>
    <p:extLst>
      <p:ext uri="{BB962C8B-B14F-4D97-AF65-F5344CB8AC3E}">
        <p14:creationId xmlns:p14="http://schemas.microsoft.com/office/powerpoint/2010/main" val="280598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with possessory liens, you still can’t divert client money allocated for one thing to apply to the unpaid fee</a:t>
            </a:r>
          </a:p>
        </p:txBody>
      </p:sp>
      <p:sp>
        <p:nvSpPr>
          <p:cNvPr id="4" name="Slide Number Placeholder 3"/>
          <p:cNvSpPr>
            <a:spLocks noGrp="1"/>
          </p:cNvSpPr>
          <p:nvPr>
            <p:ph type="sldNum" sz="quarter" idx="5"/>
          </p:nvPr>
        </p:nvSpPr>
        <p:spPr/>
        <p:txBody>
          <a:bodyPr/>
          <a:lstStyle/>
          <a:p>
            <a:fld id="{7F470077-33B3-459F-BB82-2296FF59EEDD}" type="slidenum">
              <a:rPr lang="en-US" smtClean="0"/>
              <a:t>28</a:t>
            </a:fld>
            <a:endParaRPr lang="en-US"/>
          </a:p>
        </p:txBody>
      </p:sp>
    </p:spTree>
    <p:extLst>
      <p:ext uri="{BB962C8B-B14F-4D97-AF65-F5344CB8AC3E}">
        <p14:creationId xmlns:p14="http://schemas.microsoft.com/office/powerpoint/2010/main" val="821098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 be a third means of creating a valid attorney fee lien</a:t>
            </a:r>
          </a:p>
          <a:p>
            <a:r>
              <a:rPr lang="en-US" dirty="0"/>
              <a:t>A lien created by agreement</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29</a:t>
            </a:fld>
            <a:endParaRPr lang="en-US"/>
          </a:p>
        </p:txBody>
      </p:sp>
    </p:spTree>
    <p:extLst>
      <p:ext uri="{BB962C8B-B14F-4D97-AF65-F5344CB8AC3E}">
        <p14:creationId xmlns:p14="http://schemas.microsoft.com/office/powerpoint/2010/main" val="213947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 writing (Rule 1.5(c)ORPC Signed by client (2008 amend)</a:t>
            </a:r>
          </a:p>
          <a:p>
            <a:r>
              <a:rPr lang="en-US" sz="1200" b="0" kern="1200" dirty="0">
                <a:solidFill>
                  <a:schemeClr val="tx1"/>
                </a:solidFill>
                <a:effectLst/>
                <a:latin typeface="+mn-lt"/>
                <a:ea typeface="+mn-ea"/>
                <a:cs typeface="+mn-cs"/>
              </a:rPr>
              <a:t>State method determining percentage--pre-filing, after filing, if tried, on appeal</a:t>
            </a:r>
          </a:p>
          <a:p>
            <a:r>
              <a:rPr lang="en-US" sz="1200" b="0" kern="1200" dirty="0">
                <a:solidFill>
                  <a:schemeClr val="tx1"/>
                </a:solidFill>
                <a:effectLst/>
                <a:latin typeface="+mn-lt"/>
                <a:ea typeface="+mn-ea"/>
                <a:cs typeface="+mn-cs"/>
              </a:rPr>
              <a:t>Do you agree to take on appeal</a:t>
            </a:r>
          </a:p>
          <a:p>
            <a:r>
              <a:rPr lang="en-US" sz="1200" b="0" kern="1200" dirty="0">
                <a:solidFill>
                  <a:schemeClr val="tx1"/>
                </a:solidFill>
                <a:effectLst/>
                <a:latin typeface="+mn-lt"/>
                <a:ea typeface="+mn-ea"/>
                <a:cs typeface="+mn-cs"/>
              </a:rPr>
              <a:t>expenses: deducted before/after fee percentage (net or gross)</a:t>
            </a:r>
          </a:p>
          <a:p>
            <a:r>
              <a:rPr lang="en-US" sz="1200" b="0" kern="1200" dirty="0">
                <a:solidFill>
                  <a:schemeClr val="tx1"/>
                </a:solidFill>
                <a:effectLst/>
                <a:latin typeface="+mn-lt"/>
                <a:ea typeface="+mn-ea"/>
                <a:cs typeface="+mn-cs"/>
              </a:rPr>
              <a:t>Will expenses be reimbursed by client in the event of no recovery?</a:t>
            </a:r>
          </a:p>
          <a:p>
            <a:endParaRPr lang="en-US" b="0" dirty="0"/>
          </a:p>
        </p:txBody>
      </p:sp>
      <p:sp>
        <p:nvSpPr>
          <p:cNvPr id="4" name="Slide Number Placeholder 3"/>
          <p:cNvSpPr>
            <a:spLocks noGrp="1"/>
          </p:cNvSpPr>
          <p:nvPr>
            <p:ph type="sldNum" sz="quarter" idx="10"/>
          </p:nvPr>
        </p:nvSpPr>
        <p:spPr/>
        <p:txBody>
          <a:bodyPr/>
          <a:lstStyle/>
          <a:p>
            <a:fld id="{7F470077-33B3-459F-BB82-2296FF59EEDD}" type="slidenum">
              <a:rPr lang="en-US" smtClean="0"/>
              <a:t>3</a:t>
            </a:fld>
            <a:endParaRPr lang="en-US"/>
          </a:p>
        </p:txBody>
      </p:sp>
    </p:spTree>
    <p:extLst>
      <p:ext uri="{BB962C8B-B14F-4D97-AF65-F5344CB8AC3E}">
        <p14:creationId xmlns:p14="http://schemas.microsoft.com/office/powerpoint/2010/main" val="88864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contract</a:t>
            </a:r>
          </a:p>
        </p:txBody>
      </p:sp>
      <p:sp>
        <p:nvSpPr>
          <p:cNvPr id="4" name="Slide Number Placeholder 3"/>
          <p:cNvSpPr>
            <a:spLocks noGrp="1"/>
          </p:cNvSpPr>
          <p:nvPr>
            <p:ph type="sldNum" sz="quarter" idx="5"/>
          </p:nvPr>
        </p:nvSpPr>
        <p:spPr/>
        <p:txBody>
          <a:bodyPr/>
          <a:lstStyle/>
          <a:p>
            <a:fld id="{7F470077-33B3-459F-BB82-2296FF59EEDD}" type="slidenum">
              <a:rPr lang="en-US" smtClean="0"/>
              <a:t>30</a:t>
            </a:fld>
            <a:endParaRPr lang="en-US"/>
          </a:p>
        </p:txBody>
      </p:sp>
    </p:spTree>
    <p:extLst>
      <p:ext uri="{BB962C8B-B14F-4D97-AF65-F5344CB8AC3E}">
        <p14:creationId xmlns:p14="http://schemas.microsoft.com/office/powerpoint/2010/main" val="2919830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court turns to the question of the trial court’s apportionment</a:t>
            </a:r>
          </a:p>
          <a:p>
            <a:r>
              <a:rPr lang="en-US" dirty="0"/>
              <a:t>The rule for that comes from this 1994 case, Martin v. Buckman:</a:t>
            </a:r>
          </a:p>
          <a:p>
            <a:pPr marL="0" indent="0">
              <a:buNone/>
            </a:pPr>
            <a:r>
              <a:rPr lang="en-US" dirty="0"/>
              <a:t>The court looks at three factors:</a:t>
            </a:r>
          </a:p>
          <a:p>
            <a:pPr marL="514350" indent="-514350">
              <a:buAutoNum type="arabicParenBoth"/>
            </a:pPr>
            <a:r>
              <a:rPr lang="en-US" dirty="0"/>
              <a:t>The amount of the settlement or judgment the discharged </a:t>
            </a:r>
            <a:r>
              <a:rPr lang="en-US" b="1" dirty="0"/>
              <a:t>attorney had a reasonable possibility of realizing </a:t>
            </a:r>
            <a:r>
              <a:rPr lang="en-US" dirty="0"/>
              <a:t>had he or she been permitted to continue the representation; </a:t>
            </a:r>
          </a:p>
          <a:p>
            <a:pPr marL="514350" indent="-514350">
              <a:buAutoNum type="arabicParenBoth"/>
            </a:pPr>
            <a:r>
              <a:rPr lang="en-US" dirty="0"/>
              <a:t>the nature and extent of the services rendered within the scope of the contingent fee contract; and </a:t>
            </a:r>
          </a:p>
          <a:p>
            <a:pPr marL="514350" indent="-514350">
              <a:buAutoNum type="arabicParenBoth"/>
            </a:pPr>
            <a:r>
              <a:rPr lang="en-US" dirty="0"/>
              <a:t>the nature and extent of the services rendered by the second lawyer.</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31</a:t>
            </a:fld>
            <a:endParaRPr lang="en-US"/>
          </a:p>
        </p:txBody>
      </p:sp>
    </p:spTree>
    <p:extLst>
      <p:ext uri="{BB962C8B-B14F-4D97-AF65-F5344CB8AC3E}">
        <p14:creationId xmlns:p14="http://schemas.microsoft.com/office/powerpoint/2010/main" val="241747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COCA then gets to the real issue with apportionment:</a:t>
            </a:r>
          </a:p>
          <a:p>
            <a:r>
              <a:rPr lang="en-US" dirty="0"/>
              <a:t>The real question is what did the second attorney contribute to the “creation of the contingent fee fund?”</a:t>
            </a:r>
          </a:p>
        </p:txBody>
      </p:sp>
      <p:sp>
        <p:nvSpPr>
          <p:cNvPr id="4" name="Slide Number Placeholder 3"/>
          <p:cNvSpPr>
            <a:spLocks noGrp="1"/>
          </p:cNvSpPr>
          <p:nvPr>
            <p:ph type="sldNum" sz="quarter" idx="5"/>
          </p:nvPr>
        </p:nvSpPr>
        <p:spPr/>
        <p:txBody>
          <a:bodyPr/>
          <a:lstStyle/>
          <a:p>
            <a:fld id="{7F470077-33B3-459F-BB82-2296FF59EEDD}" type="slidenum">
              <a:rPr lang="en-US" smtClean="0"/>
              <a:t>32</a:t>
            </a:fld>
            <a:endParaRPr lang="en-US"/>
          </a:p>
        </p:txBody>
      </p:sp>
    </p:spTree>
    <p:extLst>
      <p:ext uri="{BB962C8B-B14F-4D97-AF65-F5344CB8AC3E}">
        <p14:creationId xmlns:p14="http://schemas.microsoft.com/office/powerpoint/2010/main" val="58398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the second firm “add”:</a:t>
            </a:r>
          </a:p>
          <a:p>
            <a:r>
              <a:rPr lang="en-US" dirty="0"/>
              <a:t>They said they 1, confirmed the work MJ&amp;J did (nice of them)</a:t>
            </a:r>
          </a:p>
          <a:p>
            <a:r>
              <a:rPr lang="en-US" dirty="0"/>
              <a:t>Court said nope, confirming the first firms work is not a “contribution to the </a:t>
            </a:r>
            <a:r>
              <a:rPr lang="en-US" i="1" dirty="0"/>
              <a:t>creation </a:t>
            </a:r>
            <a:r>
              <a:rPr lang="en-US" i="0" dirty="0"/>
              <a:t>of the fund</a:t>
            </a:r>
          </a:p>
        </p:txBody>
      </p:sp>
      <p:sp>
        <p:nvSpPr>
          <p:cNvPr id="4" name="Slide Number Placeholder 3"/>
          <p:cNvSpPr>
            <a:spLocks noGrp="1"/>
          </p:cNvSpPr>
          <p:nvPr>
            <p:ph type="sldNum" sz="quarter" idx="5"/>
          </p:nvPr>
        </p:nvSpPr>
        <p:spPr/>
        <p:txBody>
          <a:bodyPr/>
          <a:lstStyle/>
          <a:p>
            <a:fld id="{7F470077-33B3-459F-BB82-2296FF59EEDD}" type="slidenum">
              <a:rPr lang="en-US" smtClean="0"/>
              <a:t>33</a:t>
            </a:fld>
            <a:endParaRPr lang="en-US"/>
          </a:p>
        </p:txBody>
      </p:sp>
    </p:spTree>
    <p:extLst>
      <p:ext uri="{BB962C8B-B14F-4D97-AF65-F5344CB8AC3E}">
        <p14:creationId xmlns:p14="http://schemas.microsoft.com/office/powerpoint/2010/main" val="1118746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Second, they pointed out the fact they negotiated the remaining medical claims</a:t>
            </a:r>
          </a:p>
          <a:p>
            <a:r>
              <a:rPr lang="en-US" i="0" dirty="0"/>
              <a:t>Court said as to this one, that is a normal part of any case (that MJ&amp;J would have had the opportunity to have done)</a:t>
            </a:r>
          </a:p>
          <a:p>
            <a:r>
              <a:rPr lang="en-US" i="0" dirty="0"/>
              <a:t>and besides, liked confirming earlier work, does not “contribute to the creation of the fund.”</a:t>
            </a:r>
            <a:endParaRPr lang="en-US" dirty="0"/>
          </a:p>
          <a:p>
            <a:r>
              <a:rPr lang="en-US" dirty="0"/>
              <a:t>I think someone was watching out for the gang at MJ&amp;J</a:t>
            </a:r>
          </a:p>
        </p:txBody>
      </p:sp>
      <p:sp>
        <p:nvSpPr>
          <p:cNvPr id="4" name="Slide Number Placeholder 3"/>
          <p:cNvSpPr>
            <a:spLocks noGrp="1"/>
          </p:cNvSpPr>
          <p:nvPr>
            <p:ph type="sldNum" sz="quarter" idx="5"/>
          </p:nvPr>
        </p:nvSpPr>
        <p:spPr/>
        <p:txBody>
          <a:bodyPr/>
          <a:lstStyle/>
          <a:p>
            <a:fld id="{7F470077-33B3-459F-BB82-2296FF59EEDD}" type="slidenum">
              <a:rPr lang="en-US" smtClean="0"/>
              <a:t>34</a:t>
            </a:fld>
            <a:endParaRPr lang="en-US"/>
          </a:p>
        </p:txBody>
      </p:sp>
    </p:spTree>
    <p:extLst>
      <p:ext uri="{BB962C8B-B14F-4D97-AF65-F5344CB8AC3E}">
        <p14:creationId xmlns:p14="http://schemas.microsoft.com/office/powerpoint/2010/main" val="2368491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sad case</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35</a:t>
            </a:fld>
            <a:endParaRPr lang="en-US"/>
          </a:p>
        </p:txBody>
      </p:sp>
    </p:spTree>
    <p:extLst>
      <p:ext uri="{BB962C8B-B14F-4D97-AF65-F5344CB8AC3E}">
        <p14:creationId xmlns:p14="http://schemas.microsoft.com/office/powerpoint/2010/main" val="224263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36</a:t>
            </a:fld>
            <a:endParaRPr lang="en-US"/>
          </a:p>
        </p:txBody>
      </p:sp>
    </p:spTree>
    <p:extLst>
      <p:ext uri="{BB962C8B-B14F-4D97-AF65-F5344CB8AC3E}">
        <p14:creationId xmlns:p14="http://schemas.microsoft.com/office/powerpoint/2010/main" val="3990417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37</a:t>
            </a:fld>
            <a:endParaRPr lang="en-US"/>
          </a:p>
        </p:txBody>
      </p:sp>
    </p:spTree>
    <p:extLst>
      <p:ext uri="{BB962C8B-B14F-4D97-AF65-F5344CB8AC3E}">
        <p14:creationId xmlns:p14="http://schemas.microsoft.com/office/powerpoint/2010/main" val="1936824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38</a:t>
            </a:fld>
            <a:endParaRPr lang="en-US"/>
          </a:p>
        </p:txBody>
      </p:sp>
    </p:spTree>
    <p:extLst>
      <p:ext uri="{BB962C8B-B14F-4D97-AF65-F5344CB8AC3E}">
        <p14:creationId xmlns:p14="http://schemas.microsoft.com/office/powerpoint/2010/main" val="583222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39</a:t>
            </a:fld>
            <a:endParaRPr lang="en-US"/>
          </a:p>
        </p:txBody>
      </p:sp>
    </p:spTree>
    <p:extLst>
      <p:ext uri="{BB962C8B-B14F-4D97-AF65-F5344CB8AC3E}">
        <p14:creationId xmlns:p14="http://schemas.microsoft.com/office/powerpoint/2010/main" val="146557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of calculating fee</a:t>
            </a:r>
          </a:p>
        </p:txBody>
      </p:sp>
      <p:sp>
        <p:nvSpPr>
          <p:cNvPr id="4" name="Slide Number Placeholder 3"/>
          <p:cNvSpPr>
            <a:spLocks noGrp="1"/>
          </p:cNvSpPr>
          <p:nvPr>
            <p:ph type="sldNum" sz="quarter" idx="5"/>
          </p:nvPr>
        </p:nvSpPr>
        <p:spPr/>
        <p:txBody>
          <a:bodyPr/>
          <a:lstStyle/>
          <a:p>
            <a:fld id="{7F470077-33B3-459F-BB82-2296FF59EEDD}" type="slidenum">
              <a:rPr lang="en-US" smtClean="0"/>
              <a:t>4</a:t>
            </a:fld>
            <a:endParaRPr lang="en-US"/>
          </a:p>
        </p:txBody>
      </p:sp>
    </p:spTree>
    <p:extLst>
      <p:ext uri="{BB962C8B-B14F-4D97-AF65-F5344CB8AC3E}">
        <p14:creationId xmlns:p14="http://schemas.microsoft.com/office/powerpoint/2010/main" val="1403348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40</a:t>
            </a:fld>
            <a:endParaRPr lang="en-US"/>
          </a:p>
        </p:txBody>
      </p:sp>
    </p:spTree>
    <p:extLst>
      <p:ext uri="{BB962C8B-B14F-4D97-AF65-F5344CB8AC3E}">
        <p14:creationId xmlns:p14="http://schemas.microsoft.com/office/powerpoint/2010/main" val="3252632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41</a:t>
            </a:fld>
            <a:endParaRPr lang="en-US"/>
          </a:p>
        </p:txBody>
      </p:sp>
    </p:spTree>
    <p:extLst>
      <p:ext uri="{BB962C8B-B14F-4D97-AF65-F5344CB8AC3E}">
        <p14:creationId xmlns:p14="http://schemas.microsoft.com/office/powerpoint/2010/main" val="936086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who are plaintiff’s attorneys probably ought not dabble in probate</a:t>
            </a:r>
          </a:p>
          <a:p>
            <a:r>
              <a:rPr lang="en-US" dirty="0"/>
              <a:t>No criticism of Watkins, because this is not my area, but my recommendation is hire someone to handle that part</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42</a:t>
            </a:fld>
            <a:endParaRPr lang="en-US"/>
          </a:p>
        </p:txBody>
      </p:sp>
    </p:spTree>
    <p:extLst>
      <p:ext uri="{BB962C8B-B14F-4D97-AF65-F5344CB8AC3E}">
        <p14:creationId xmlns:p14="http://schemas.microsoft.com/office/powerpoint/2010/main" val="2326950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contract</a:t>
            </a:r>
          </a:p>
        </p:txBody>
      </p:sp>
      <p:sp>
        <p:nvSpPr>
          <p:cNvPr id="4" name="Slide Number Placeholder 3"/>
          <p:cNvSpPr>
            <a:spLocks noGrp="1"/>
          </p:cNvSpPr>
          <p:nvPr>
            <p:ph type="sldNum" sz="quarter" idx="5"/>
          </p:nvPr>
        </p:nvSpPr>
        <p:spPr/>
        <p:txBody>
          <a:bodyPr/>
          <a:lstStyle/>
          <a:p>
            <a:fld id="{7F470077-33B3-459F-BB82-2296FF59EEDD}" type="slidenum">
              <a:rPr lang="en-US" smtClean="0"/>
              <a:t>43</a:t>
            </a:fld>
            <a:endParaRPr lang="en-US"/>
          </a:p>
        </p:txBody>
      </p:sp>
    </p:spTree>
    <p:extLst>
      <p:ext uri="{BB962C8B-B14F-4D97-AF65-F5344CB8AC3E}">
        <p14:creationId xmlns:p14="http://schemas.microsoft.com/office/powerpoint/2010/main" val="3723283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49</a:t>
            </a:fld>
            <a:endParaRPr lang="en-US"/>
          </a:p>
        </p:txBody>
      </p:sp>
    </p:spTree>
    <p:extLst>
      <p:ext uri="{BB962C8B-B14F-4D97-AF65-F5344CB8AC3E}">
        <p14:creationId xmlns:p14="http://schemas.microsoft.com/office/powerpoint/2010/main" val="1229954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50</a:t>
            </a:fld>
            <a:endParaRPr lang="en-US"/>
          </a:p>
        </p:txBody>
      </p:sp>
    </p:spTree>
    <p:extLst>
      <p:ext uri="{BB962C8B-B14F-4D97-AF65-F5344CB8AC3E}">
        <p14:creationId xmlns:p14="http://schemas.microsoft.com/office/powerpoint/2010/main" val="4160926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51</a:t>
            </a:fld>
            <a:endParaRPr lang="en-US"/>
          </a:p>
        </p:txBody>
      </p:sp>
    </p:spTree>
    <p:extLst>
      <p:ext uri="{BB962C8B-B14F-4D97-AF65-F5344CB8AC3E}">
        <p14:creationId xmlns:p14="http://schemas.microsoft.com/office/powerpoint/2010/main" val="1090670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52</a:t>
            </a:fld>
            <a:endParaRPr lang="en-US"/>
          </a:p>
        </p:txBody>
      </p:sp>
    </p:spTree>
    <p:extLst>
      <p:ext uri="{BB962C8B-B14F-4D97-AF65-F5344CB8AC3E}">
        <p14:creationId xmlns:p14="http://schemas.microsoft.com/office/powerpoint/2010/main" val="24606506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53</a:t>
            </a:fld>
            <a:endParaRPr lang="en-US"/>
          </a:p>
        </p:txBody>
      </p:sp>
    </p:spTree>
    <p:extLst>
      <p:ext uri="{BB962C8B-B14F-4D97-AF65-F5344CB8AC3E}">
        <p14:creationId xmlns:p14="http://schemas.microsoft.com/office/powerpoint/2010/main" val="3065659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Neglect after termination: ORPC 1.16 </a:t>
            </a:r>
            <a:r>
              <a:rPr lang="en-US" sz="1200" b="0" i="0" kern="1200" dirty="0">
                <a:solidFill>
                  <a:schemeClr val="tx1"/>
                </a:solidFill>
                <a:effectLst/>
                <a:latin typeface="+mn-lt"/>
                <a:ea typeface="+mn-ea"/>
                <a:cs typeface="+mn-cs"/>
              </a:rPr>
              <a:t>upon termination the lawyer "shall take steps to the extent reasonably practicable to protect a client's interests, such as . . . surrendering papers and property to which the client is entitled and refunding any advance payment of fee or expenses that has not been earned or incurred.“</a:t>
            </a:r>
          </a:p>
          <a:p>
            <a:endParaRPr lang="en-US" dirty="0"/>
          </a:p>
          <a:p>
            <a:r>
              <a:rPr lang="en-US" dirty="0"/>
              <a:t>“not a client” He had the adult child sign a settlement statement that referred to her 7 times as “client”</a:t>
            </a:r>
          </a:p>
          <a:p>
            <a:r>
              <a:rPr lang="en-US" dirty="0"/>
              <a:t>Regardless, a “third-party, non-client beneficiary may be considered a client for disciplinary purposes</a:t>
            </a:r>
          </a:p>
        </p:txBody>
      </p:sp>
      <p:sp>
        <p:nvSpPr>
          <p:cNvPr id="4" name="Slide Number Placeholder 3"/>
          <p:cNvSpPr>
            <a:spLocks noGrp="1"/>
          </p:cNvSpPr>
          <p:nvPr>
            <p:ph type="sldNum" sz="quarter" idx="5"/>
          </p:nvPr>
        </p:nvSpPr>
        <p:spPr/>
        <p:txBody>
          <a:bodyPr/>
          <a:lstStyle/>
          <a:p>
            <a:fld id="{7F470077-33B3-459F-BB82-2296FF59EEDD}" type="slidenum">
              <a:rPr lang="en-US" smtClean="0"/>
              <a:t>54</a:t>
            </a:fld>
            <a:endParaRPr lang="en-US"/>
          </a:p>
        </p:txBody>
      </p:sp>
    </p:spTree>
    <p:extLst>
      <p:ext uri="{BB962C8B-B14F-4D97-AF65-F5344CB8AC3E}">
        <p14:creationId xmlns:p14="http://schemas.microsoft.com/office/powerpoint/2010/main" val="62006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Litigation costs</a:t>
            </a:r>
          </a:p>
        </p:txBody>
      </p:sp>
      <p:sp>
        <p:nvSpPr>
          <p:cNvPr id="4" name="Slide Number Placeholder 3"/>
          <p:cNvSpPr>
            <a:spLocks noGrp="1"/>
          </p:cNvSpPr>
          <p:nvPr>
            <p:ph type="sldNum" sz="quarter" idx="5"/>
          </p:nvPr>
        </p:nvSpPr>
        <p:spPr/>
        <p:txBody>
          <a:bodyPr/>
          <a:lstStyle/>
          <a:p>
            <a:fld id="{7F470077-33B3-459F-BB82-2296FF59EEDD}" type="slidenum">
              <a:rPr lang="en-US" smtClean="0"/>
              <a:t>5</a:t>
            </a:fld>
            <a:endParaRPr lang="en-US"/>
          </a:p>
        </p:txBody>
      </p:sp>
    </p:spTree>
    <p:extLst>
      <p:ext uri="{BB962C8B-B14F-4D97-AF65-F5344CB8AC3E}">
        <p14:creationId xmlns:p14="http://schemas.microsoft.com/office/powerpoint/2010/main" val="469405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 two years and a day</a:t>
            </a:r>
          </a:p>
          <a:p>
            <a:r>
              <a:rPr lang="en-US" dirty="0"/>
              <a:t>Anyone remember back to Professional Responsibility class why we often see suspensions of two years and a day?</a:t>
            </a:r>
          </a:p>
        </p:txBody>
      </p:sp>
      <p:sp>
        <p:nvSpPr>
          <p:cNvPr id="4" name="Slide Number Placeholder 3"/>
          <p:cNvSpPr>
            <a:spLocks noGrp="1"/>
          </p:cNvSpPr>
          <p:nvPr>
            <p:ph type="sldNum" sz="quarter" idx="5"/>
          </p:nvPr>
        </p:nvSpPr>
        <p:spPr/>
        <p:txBody>
          <a:bodyPr/>
          <a:lstStyle/>
          <a:p>
            <a:fld id="{7F470077-33B3-459F-BB82-2296FF59EEDD}" type="slidenum">
              <a:rPr lang="en-US" smtClean="0"/>
              <a:t>56</a:t>
            </a:fld>
            <a:endParaRPr lang="en-US"/>
          </a:p>
        </p:txBody>
      </p:sp>
    </p:spTree>
    <p:extLst>
      <p:ext uri="{BB962C8B-B14F-4D97-AF65-F5344CB8AC3E}">
        <p14:creationId xmlns:p14="http://schemas.microsoft.com/office/powerpoint/2010/main" val="1068915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hoops to go through if suspension is more than two years, including investigation by PRC, Hearing before PRT, Review by Supremes</a:t>
            </a:r>
          </a:p>
        </p:txBody>
      </p:sp>
      <p:sp>
        <p:nvSpPr>
          <p:cNvPr id="4" name="Slide Number Placeholder 3"/>
          <p:cNvSpPr>
            <a:spLocks noGrp="1"/>
          </p:cNvSpPr>
          <p:nvPr>
            <p:ph type="sldNum" sz="quarter" idx="5"/>
          </p:nvPr>
        </p:nvSpPr>
        <p:spPr/>
        <p:txBody>
          <a:bodyPr/>
          <a:lstStyle/>
          <a:p>
            <a:fld id="{7F470077-33B3-459F-BB82-2296FF59EEDD}" type="slidenum">
              <a:rPr lang="en-US" smtClean="0"/>
              <a:t>57</a:t>
            </a:fld>
            <a:endParaRPr lang="en-US"/>
          </a:p>
        </p:txBody>
      </p:sp>
    </p:spTree>
    <p:extLst>
      <p:ext uri="{BB962C8B-B14F-4D97-AF65-F5344CB8AC3E}">
        <p14:creationId xmlns:p14="http://schemas.microsoft.com/office/powerpoint/2010/main" val="1064837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two years—file an application with the Court</a:t>
            </a:r>
          </a:p>
        </p:txBody>
      </p:sp>
      <p:sp>
        <p:nvSpPr>
          <p:cNvPr id="4" name="Slide Number Placeholder 3"/>
          <p:cNvSpPr>
            <a:spLocks noGrp="1"/>
          </p:cNvSpPr>
          <p:nvPr>
            <p:ph type="sldNum" sz="quarter" idx="5"/>
          </p:nvPr>
        </p:nvSpPr>
        <p:spPr/>
        <p:txBody>
          <a:bodyPr/>
          <a:lstStyle/>
          <a:p>
            <a:fld id="{7F470077-33B3-459F-BB82-2296FF59EEDD}" type="slidenum">
              <a:rPr lang="en-US" smtClean="0"/>
              <a:t>58</a:t>
            </a:fld>
            <a:endParaRPr lang="en-US"/>
          </a:p>
        </p:txBody>
      </p:sp>
    </p:spTree>
    <p:extLst>
      <p:ext uri="{BB962C8B-B14F-4D97-AF65-F5344CB8AC3E}">
        <p14:creationId xmlns:p14="http://schemas.microsoft.com/office/powerpoint/2010/main" val="36359794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is a primer on ways to lose your license</a:t>
            </a:r>
          </a:p>
          <a:p>
            <a:r>
              <a:rPr lang="en-US" dirty="0"/>
              <a:t>While there are some fee related violations they pertain to retainer fees not contingent so I will not discuss the details</a:t>
            </a:r>
          </a:p>
          <a:p>
            <a:r>
              <a:rPr lang="en-US" dirty="0"/>
              <a:t>But this one is worth reading</a:t>
            </a:r>
          </a:p>
        </p:txBody>
      </p:sp>
      <p:sp>
        <p:nvSpPr>
          <p:cNvPr id="4" name="Slide Number Placeholder 3"/>
          <p:cNvSpPr>
            <a:spLocks noGrp="1"/>
          </p:cNvSpPr>
          <p:nvPr>
            <p:ph type="sldNum" sz="quarter" idx="5"/>
          </p:nvPr>
        </p:nvSpPr>
        <p:spPr/>
        <p:txBody>
          <a:bodyPr/>
          <a:lstStyle/>
          <a:p>
            <a:fld id="{7F470077-33B3-459F-BB82-2296FF59EEDD}" type="slidenum">
              <a:rPr lang="en-US" smtClean="0"/>
              <a:t>60</a:t>
            </a:fld>
            <a:endParaRPr lang="en-US"/>
          </a:p>
        </p:txBody>
      </p:sp>
    </p:spTree>
    <p:extLst>
      <p:ext uri="{BB962C8B-B14F-4D97-AF65-F5344CB8AC3E}">
        <p14:creationId xmlns:p14="http://schemas.microsoft.com/office/powerpoint/2010/main" val="15041443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recommend the OBA article by Scott Pappas as must read material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 client trust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particular interest to me as I just left my long term firm and went solo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to figure this stuff out</a:t>
            </a:r>
          </a:p>
        </p:txBody>
      </p:sp>
      <p:sp>
        <p:nvSpPr>
          <p:cNvPr id="4" name="Slide Number Placeholder 3"/>
          <p:cNvSpPr>
            <a:spLocks noGrp="1"/>
          </p:cNvSpPr>
          <p:nvPr>
            <p:ph type="sldNum" sz="quarter" idx="10"/>
          </p:nvPr>
        </p:nvSpPr>
        <p:spPr/>
        <p:txBody>
          <a:bodyPr/>
          <a:lstStyle/>
          <a:p>
            <a:fld id="{F26D0299-5673-4036-BFF4-7D779D463520}" type="slidenum">
              <a:rPr lang="en-US" smtClean="0"/>
              <a:t>65</a:t>
            </a:fld>
            <a:endParaRPr lang="en-US"/>
          </a:p>
        </p:txBody>
      </p:sp>
    </p:spTree>
    <p:extLst>
      <p:ext uri="{BB962C8B-B14F-4D97-AF65-F5344CB8AC3E}">
        <p14:creationId xmlns:p14="http://schemas.microsoft.com/office/powerpoint/2010/main" val="1319415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charge interest on unpaid fees and costs? The fee part of this question relates more to non-contingent contracts. Most of us Plaintiffs’ lawyers work under contingent contracts and we control the collection of fees rather than the client.</a:t>
            </a:r>
          </a:p>
          <a:p>
            <a:r>
              <a:rPr lang="en-US" dirty="0"/>
              <a:t>But what about the costs of litigation that we have advanced for the client? Can we charge interest when we recover those costs?</a:t>
            </a:r>
          </a:p>
        </p:txBody>
      </p:sp>
      <p:sp>
        <p:nvSpPr>
          <p:cNvPr id="4" name="Slide Number Placeholder 3"/>
          <p:cNvSpPr>
            <a:spLocks noGrp="1"/>
          </p:cNvSpPr>
          <p:nvPr>
            <p:ph type="sldNum" sz="quarter" idx="5"/>
          </p:nvPr>
        </p:nvSpPr>
        <p:spPr/>
        <p:txBody>
          <a:bodyPr/>
          <a:lstStyle/>
          <a:p>
            <a:fld id="{7F470077-33B3-459F-BB82-2296FF59EEDD}" type="slidenum">
              <a:rPr lang="en-US" smtClean="0"/>
              <a:t>67</a:t>
            </a:fld>
            <a:endParaRPr lang="en-US"/>
          </a:p>
        </p:txBody>
      </p:sp>
    </p:spTree>
    <p:extLst>
      <p:ext uri="{BB962C8B-B14F-4D97-AF65-F5344CB8AC3E}">
        <p14:creationId xmlns:p14="http://schemas.microsoft.com/office/powerpoint/2010/main" val="8132651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need to understand Rule 1.8. It used to be (before our time) lawyers could not advance litigation costs</a:t>
            </a:r>
          </a:p>
          <a:p>
            <a:r>
              <a:rPr lang="en-US" dirty="0"/>
              <a:t>1.8 says we can advance those costs and even that we can make repayment contingent on us making a recovery for the client—</a:t>
            </a:r>
          </a:p>
          <a:p>
            <a:r>
              <a:rPr lang="en-US" dirty="0"/>
              <a:t>This allows us to say “you owe us nothing unless we make a recovery”</a:t>
            </a:r>
          </a:p>
        </p:txBody>
      </p:sp>
      <p:sp>
        <p:nvSpPr>
          <p:cNvPr id="4" name="Slide Number Placeholder 3"/>
          <p:cNvSpPr>
            <a:spLocks noGrp="1"/>
          </p:cNvSpPr>
          <p:nvPr>
            <p:ph type="sldNum" sz="quarter" idx="5"/>
          </p:nvPr>
        </p:nvSpPr>
        <p:spPr/>
        <p:txBody>
          <a:bodyPr/>
          <a:lstStyle/>
          <a:p>
            <a:fld id="{7F470077-33B3-459F-BB82-2296FF59EEDD}" type="slidenum">
              <a:rPr lang="en-US" smtClean="0"/>
              <a:t>68</a:t>
            </a:fld>
            <a:endParaRPr lang="en-US"/>
          </a:p>
        </p:txBody>
      </p:sp>
    </p:spTree>
    <p:extLst>
      <p:ext uri="{BB962C8B-B14F-4D97-AF65-F5344CB8AC3E}">
        <p14:creationId xmlns:p14="http://schemas.microsoft.com/office/powerpoint/2010/main" val="18926950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can we take that a step further and charge interest in those advanced costs?</a:t>
            </a:r>
          </a:p>
          <a:p>
            <a:r>
              <a:rPr lang="en-US" dirty="0"/>
              <a:t>This comes in to play especially when the lawyer has borrowed the money with which to advance the costs</a:t>
            </a:r>
          </a:p>
          <a:p>
            <a:r>
              <a:rPr lang="en-US" dirty="0"/>
              <a:t>And the lender charges interest (or something that looks very much like interest)</a:t>
            </a:r>
          </a:p>
          <a:p>
            <a:r>
              <a:rPr lang="en-US" dirty="0"/>
              <a:t>Can we pass the interest cost on to the client?</a:t>
            </a:r>
          </a:p>
        </p:txBody>
      </p:sp>
      <p:sp>
        <p:nvSpPr>
          <p:cNvPr id="4" name="Slide Number Placeholder 3"/>
          <p:cNvSpPr>
            <a:spLocks noGrp="1"/>
          </p:cNvSpPr>
          <p:nvPr>
            <p:ph type="sldNum" sz="quarter" idx="5"/>
          </p:nvPr>
        </p:nvSpPr>
        <p:spPr/>
        <p:txBody>
          <a:bodyPr/>
          <a:lstStyle/>
          <a:p>
            <a:fld id="{7F470077-33B3-459F-BB82-2296FF59EEDD}" type="slidenum">
              <a:rPr lang="en-US" smtClean="0"/>
              <a:t>69</a:t>
            </a:fld>
            <a:endParaRPr lang="en-US"/>
          </a:p>
        </p:txBody>
      </p:sp>
    </p:spTree>
    <p:extLst>
      <p:ext uri="{BB962C8B-B14F-4D97-AF65-F5344CB8AC3E}">
        <p14:creationId xmlns:p14="http://schemas.microsoft.com/office/powerpoint/2010/main" val="24380134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says the Ethics Committee, at least—as long as you have written that into your contract</a:t>
            </a:r>
          </a:p>
        </p:txBody>
      </p:sp>
      <p:sp>
        <p:nvSpPr>
          <p:cNvPr id="4" name="Slide Number Placeholder 3"/>
          <p:cNvSpPr>
            <a:spLocks noGrp="1"/>
          </p:cNvSpPr>
          <p:nvPr>
            <p:ph type="sldNum" sz="quarter" idx="5"/>
          </p:nvPr>
        </p:nvSpPr>
        <p:spPr/>
        <p:txBody>
          <a:bodyPr/>
          <a:lstStyle/>
          <a:p>
            <a:fld id="{7F470077-33B3-459F-BB82-2296FF59EEDD}" type="slidenum">
              <a:rPr lang="en-US" smtClean="0"/>
              <a:t>70</a:t>
            </a:fld>
            <a:endParaRPr lang="en-US"/>
          </a:p>
        </p:txBody>
      </p:sp>
    </p:spTree>
    <p:extLst>
      <p:ext uri="{BB962C8B-B14F-4D97-AF65-F5344CB8AC3E}">
        <p14:creationId xmlns:p14="http://schemas.microsoft.com/office/powerpoint/2010/main" val="3209541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Does this extend to Lawyer borrowing to advance litigation funding to client?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Probably. At least according to the lending companies: </a:t>
            </a:r>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71</a:t>
            </a:fld>
            <a:endParaRPr lang="en-US"/>
          </a:p>
        </p:txBody>
      </p:sp>
    </p:spTree>
    <p:extLst>
      <p:ext uri="{BB962C8B-B14F-4D97-AF65-F5344CB8AC3E}">
        <p14:creationId xmlns:p14="http://schemas.microsoft.com/office/powerpoint/2010/main" val="61583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liens and subrogation</a:t>
            </a:r>
          </a:p>
        </p:txBody>
      </p:sp>
      <p:sp>
        <p:nvSpPr>
          <p:cNvPr id="4" name="Slide Number Placeholder 3"/>
          <p:cNvSpPr>
            <a:spLocks noGrp="1"/>
          </p:cNvSpPr>
          <p:nvPr>
            <p:ph type="sldNum" sz="quarter" idx="5"/>
          </p:nvPr>
        </p:nvSpPr>
        <p:spPr/>
        <p:txBody>
          <a:bodyPr/>
          <a:lstStyle/>
          <a:p>
            <a:fld id="{7F470077-33B3-459F-BB82-2296FF59EEDD}" type="slidenum">
              <a:rPr lang="en-US" smtClean="0"/>
              <a:t>6</a:t>
            </a:fld>
            <a:endParaRPr lang="en-US"/>
          </a:p>
        </p:txBody>
      </p:sp>
    </p:spTree>
    <p:extLst>
      <p:ext uri="{BB962C8B-B14F-4D97-AF65-F5344CB8AC3E}">
        <p14:creationId xmlns:p14="http://schemas.microsoft.com/office/powerpoint/2010/main" val="2881968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But remember, you still can’t loan a client money other than to advance expense.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can’t advance the recovery (though they can do that through the loan sharks)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can’t loan them money to see a doctor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or to buy a car.</a:t>
            </a:r>
            <a:endParaRPr lang="en-US" dirty="0"/>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72</a:t>
            </a:fld>
            <a:endParaRPr lang="en-US"/>
          </a:p>
        </p:txBody>
      </p:sp>
    </p:spTree>
    <p:extLst>
      <p:ext uri="{BB962C8B-B14F-4D97-AF65-F5344CB8AC3E}">
        <p14:creationId xmlns:p14="http://schemas.microsoft.com/office/powerpoint/2010/main" val="59760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Does this include the fee you have to pay your experts? (not so much)</a:t>
            </a:r>
          </a:p>
          <a:p>
            <a:r>
              <a:rPr lang="en-US" dirty="0"/>
              <a:t>What about the fee you pay to depose the other side’s experts? (yes)</a:t>
            </a:r>
          </a:p>
        </p:txBody>
      </p:sp>
      <p:sp>
        <p:nvSpPr>
          <p:cNvPr id="4" name="Slide Number Placeholder 3"/>
          <p:cNvSpPr>
            <a:spLocks noGrp="1"/>
          </p:cNvSpPr>
          <p:nvPr>
            <p:ph type="sldNum" sz="quarter" idx="5"/>
          </p:nvPr>
        </p:nvSpPr>
        <p:spPr/>
        <p:txBody>
          <a:bodyPr/>
          <a:lstStyle/>
          <a:p>
            <a:fld id="{7F470077-33B3-459F-BB82-2296FF59EEDD}" type="slidenum">
              <a:rPr lang="en-US" smtClean="0"/>
              <a:t>73</a:t>
            </a:fld>
            <a:endParaRPr lang="en-US"/>
          </a:p>
        </p:txBody>
      </p:sp>
    </p:spTree>
    <p:extLst>
      <p:ext uri="{BB962C8B-B14F-4D97-AF65-F5344CB8AC3E}">
        <p14:creationId xmlns:p14="http://schemas.microsoft.com/office/powerpoint/2010/main" val="1481241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we follow the American Rule in Oklahoma, there are exceptions which must be set out in the statutes</a:t>
            </a:r>
          </a:p>
          <a:p>
            <a:r>
              <a:rPr lang="en-US" dirty="0"/>
              <a:t>As we see stated expressly in 12 O.S. 936, when an exception to the American rule is on play, the fee is treated as a taxable cost</a:t>
            </a:r>
          </a:p>
          <a:p>
            <a:r>
              <a:rPr lang="en-US" dirty="0"/>
              <a:t>What is the significance of it being a “cost” </a:t>
            </a:r>
          </a:p>
          <a:p>
            <a:r>
              <a:rPr lang="en-US" dirty="0"/>
              <a:t>It belongs to client, not attorney </a:t>
            </a:r>
          </a:p>
        </p:txBody>
      </p:sp>
      <p:sp>
        <p:nvSpPr>
          <p:cNvPr id="4" name="Slide Number Placeholder 3"/>
          <p:cNvSpPr>
            <a:spLocks noGrp="1"/>
          </p:cNvSpPr>
          <p:nvPr>
            <p:ph type="sldNum" sz="quarter" idx="5"/>
          </p:nvPr>
        </p:nvSpPr>
        <p:spPr/>
        <p:txBody>
          <a:bodyPr/>
          <a:lstStyle/>
          <a:p>
            <a:fld id="{7F470077-33B3-459F-BB82-2296FF59EEDD}" type="slidenum">
              <a:rPr lang="en-US" smtClean="0"/>
              <a:t>74</a:t>
            </a:fld>
            <a:endParaRPr lang="en-US"/>
          </a:p>
        </p:txBody>
      </p:sp>
    </p:spTree>
    <p:extLst>
      <p:ext uri="{BB962C8B-B14F-4D97-AF65-F5344CB8AC3E}">
        <p14:creationId xmlns:p14="http://schemas.microsoft.com/office/powerpoint/2010/main" val="5824052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discussed in a 1998 disciplinary action OBA v. Weeks</a:t>
            </a:r>
          </a:p>
          <a:p>
            <a:r>
              <a:rPr lang="en-US" dirty="0"/>
              <a:t>Weeks is discussed in OBA Ethics Opinion 325 we discussed earlier</a:t>
            </a:r>
          </a:p>
          <a:p>
            <a:r>
              <a:rPr lang="en-US" dirty="0"/>
              <a:t>Attorney Weeks and another lawyer represented a Mr. </a:t>
            </a:r>
            <a:r>
              <a:rPr lang="en-US" dirty="0" err="1"/>
              <a:t>Dodoo</a:t>
            </a:r>
            <a:r>
              <a:rPr lang="en-US" dirty="0"/>
              <a:t> in a racial discrimination/employment case</a:t>
            </a:r>
          </a:p>
          <a:p>
            <a:r>
              <a:rPr lang="en-US" dirty="0"/>
              <a:t>The contract gave the attorneys a 50% contingent fee plus any statutorily awarded fee</a:t>
            </a:r>
          </a:p>
        </p:txBody>
      </p:sp>
      <p:sp>
        <p:nvSpPr>
          <p:cNvPr id="4" name="Slide Number Placeholder 3"/>
          <p:cNvSpPr>
            <a:spLocks noGrp="1"/>
          </p:cNvSpPr>
          <p:nvPr>
            <p:ph type="sldNum" sz="quarter" idx="5"/>
          </p:nvPr>
        </p:nvSpPr>
        <p:spPr/>
        <p:txBody>
          <a:bodyPr/>
          <a:lstStyle/>
          <a:p>
            <a:fld id="{7F470077-33B3-459F-BB82-2296FF59EEDD}" type="slidenum">
              <a:rPr lang="en-US" smtClean="0"/>
              <a:t>75</a:t>
            </a:fld>
            <a:endParaRPr lang="en-US"/>
          </a:p>
        </p:txBody>
      </p:sp>
    </p:spTree>
    <p:extLst>
      <p:ext uri="{BB962C8B-B14F-4D97-AF65-F5344CB8AC3E}">
        <p14:creationId xmlns:p14="http://schemas.microsoft.com/office/powerpoint/2010/main" val="7091184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quickly settled the claim for $50,000 and reduced they contingent fee to 40% so the attorneys got $20,000 and </a:t>
            </a:r>
            <a:r>
              <a:rPr lang="en-US" dirty="0" err="1"/>
              <a:t>Dodoo</a:t>
            </a:r>
            <a:r>
              <a:rPr lang="en-US" dirty="0"/>
              <a:t> got $30,000. So far so good.</a:t>
            </a:r>
          </a:p>
          <a:p>
            <a:r>
              <a:rPr lang="en-US" dirty="0"/>
              <a:t>But then they secretly negotiated the statutory fee portion of the claim and recovered another $23,000 or so which they retained.</a:t>
            </a:r>
          </a:p>
          <a:p>
            <a:r>
              <a:rPr lang="en-US" dirty="0"/>
              <a:t>So the client got $30,000 and the lawyers got $43,000 and change</a:t>
            </a:r>
          </a:p>
          <a:p>
            <a:r>
              <a:rPr lang="en-US" dirty="0"/>
              <a:t>Mr. </a:t>
            </a:r>
            <a:r>
              <a:rPr lang="en-US" dirty="0" err="1"/>
              <a:t>Dodoo</a:t>
            </a:r>
            <a:r>
              <a:rPr lang="en-US" dirty="0"/>
              <a:t> later checked the court file and discovered the additional recovery</a:t>
            </a:r>
          </a:p>
        </p:txBody>
      </p:sp>
      <p:sp>
        <p:nvSpPr>
          <p:cNvPr id="4" name="Slide Number Placeholder 3"/>
          <p:cNvSpPr>
            <a:spLocks noGrp="1"/>
          </p:cNvSpPr>
          <p:nvPr>
            <p:ph type="sldNum" sz="quarter" idx="5"/>
          </p:nvPr>
        </p:nvSpPr>
        <p:spPr/>
        <p:txBody>
          <a:bodyPr/>
          <a:lstStyle/>
          <a:p>
            <a:fld id="{7F470077-33B3-459F-BB82-2296FF59EEDD}" type="slidenum">
              <a:rPr lang="en-US" smtClean="0"/>
              <a:t>76</a:t>
            </a:fld>
            <a:endParaRPr lang="en-US"/>
          </a:p>
        </p:txBody>
      </p:sp>
    </p:spTree>
    <p:extLst>
      <p:ext uri="{BB962C8B-B14F-4D97-AF65-F5344CB8AC3E}">
        <p14:creationId xmlns:p14="http://schemas.microsoft.com/office/powerpoint/2010/main" val="853137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Supreme court looked to federal law explaining the purpose of fee shift statutes in section 1988 cases</a:t>
            </a:r>
          </a:p>
          <a:p>
            <a:r>
              <a:rPr lang="en-US" dirty="0"/>
              <a:t>Read slide</a:t>
            </a:r>
          </a:p>
        </p:txBody>
      </p:sp>
      <p:sp>
        <p:nvSpPr>
          <p:cNvPr id="4" name="Slide Number Placeholder 3"/>
          <p:cNvSpPr>
            <a:spLocks noGrp="1"/>
          </p:cNvSpPr>
          <p:nvPr>
            <p:ph type="sldNum" sz="quarter" idx="5"/>
          </p:nvPr>
        </p:nvSpPr>
        <p:spPr/>
        <p:txBody>
          <a:bodyPr/>
          <a:lstStyle/>
          <a:p>
            <a:fld id="{7F470077-33B3-459F-BB82-2296FF59EEDD}" type="slidenum">
              <a:rPr lang="en-US" smtClean="0"/>
              <a:t>77</a:t>
            </a:fld>
            <a:endParaRPr lang="en-US"/>
          </a:p>
        </p:txBody>
      </p:sp>
    </p:spTree>
    <p:extLst>
      <p:ext uri="{BB962C8B-B14F-4D97-AF65-F5344CB8AC3E}">
        <p14:creationId xmlns:p14="http://schemas.microsoft.com/office/powerpoint/2010/main" val="1912992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court explains that statutory fee shift awards (at least in 1988 cases) belong to the client rather than to the attorneys</a:t>
            </a:r>
          </a:p>
        </p:txBody>
      </p:sp>
      <p:sp>
        <p:nvSpPr>
          <p:cNvPr id="4" name="Slide Number Placeholder 3"/>
          <p:cNvSpPr>
            <a:spLocks noGrp="1"/>
          </p:cNvSpPr>
          <p:nvPr>
            <p:ph type="sldNum" sz="quarter" idx="5"/>
          </p:nvPr>
        </p:nvSpPr>
        <p:spPr/>
        <p:txBody>
          <a:bodyPr/>
          <a:lstStyle/>
          <a:p>
            <a:fld id="{7F470077-33B3-459F-BB82-2296FF59EEDD}" type="slidenum">
              <a:rPr lang="en-US" smtClean="0"/>
              <a:t>78</a:t>
            </a:fld>
            <a:endParaRPr lang="en-US"/>
          </a:p>
        </p:txBody>
      </p:sp>
    </p:spTree>
    <p:extLst>
      <p:ext uri="{BB962C8B-B14F-4D97-AF65-F5344CB8AC3E}">
        <p14:creationId xmlns:p14="http://schemas.microsoft.com/office/powerpoint/2010/main" val="15809940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a statute limiting contingent fees to 50% of net recovery.</a:t>
            </a:r>
          </a:p>
          <a:p>
            <a:r>
              <a:rPr lang="en-US" dirty="0"/>
              <a:t>This was apparently not implicated in Weeks, said Weeks, because the contingent portion of the fee was only 40%</a:t>
            </a:r>
          </a:p>
          <a:p>
            <a:r>
              <a:rPr lang="en-US" dirty="0"/>
              <a:t>The Court didn’t really argue with this proposition</a:t>
            </a:r>
          </a:p>
        </p:txBody>
      </p:sp>
      <p:sp>
        <p:nvSpPr>
          <p:cNvPr id="4" name="Slide Number Placeholder 3"/>
          <p:cNvSpPr>
            <a:spLocks noGrp="1"/>
          </p:cNvSpPr>
          <p:nvPr>
            <p:ph type="sldNum" sz="quarter" idx="5"/>
          </p:nvPr>
        </p:nvSpPr>
        <p:spPr/>
        <p:txBody>
          <a:bodyPr/>
          <a:lstStyle/>
          <a:p>
            <a:fld id="{7F470077-33B3-459F-BB82-2296FF59EEDD}" type="slidenum">
              <a:rPr lang="en-US" smtClean="0"/>
              <a:t>79</a:t>
            </a:fld>
            <a:endParaRPr lang="en-US"/>
          </a:p>
        </p:txBody>
      </p:sp>
    </p:spTree>
    <p:extLst>
      <p:ext uri="{BB962C8B-B14F-4D97-AF65-F5344CB8AC3E}">
        <p14:creationId xmlns:p14="http://schemas.microsoft.com/office/powerpoint/2010/main" val="2925665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Become familiar with the prevailing party fee statutes. They can be a good friend to a Plaintiff’s attorney</a:t>
            </a:r>
          </a:p>
          <a:p>
            <a:r>
              <a:rPr lang="en-US" dirty="0"/>
              <a:t>Ethics point: They are also something you have an obligation to discuss with your client as a caveat to “you owe me nothing if I don’t make a recovery”</a:t>
            </a:r>
          </a:p>
          <a:p>
            <a:r>
              <a:rPr lang="en-US" dirty="0"/>
              <a:t>As in, “but you may owe the other side a whole lot of money”</a:t>
            </a:r>
          </a:p>
          <a:p>
            <a:r>
              <a:rPr lang="en-US" dirty="0"/>
              <a:t>Not all found in 12 O.S. 900s</a:t>
            </a:r>
          </a:p>
          <a:p>
            <a:r>
              <a:rPr lang="en-US" dirty="0"/>
              <a:t>Read them from slide</a:t>
            </a:r>
          </a:p>
        </p:txBody>
      </p:sp>
      <p:sp>
        <p:nvSpPr>
          <p:cNvPr id="4" name="Slide Number Placeholder 3"/>
          <p:cNvSpPr>
            <a:spLocks noGrp="1"/>
          </p:cNvSpPr>
          <p:nvPr>
            <p:ph type="sldNum" sz="quarter" idx="5"/>
          </p:nvPr>
        </p:nvSpPr>
        <p:spPr/>
        <p:txBody>
          <a:bodyPr/>
          <a:lstStyle/>
          <a:p>
            <a:fld id="{7F470077-33B3-459F-BB82-2296FF59EEDD}" type="slidenum">
              <a:rPr lang="en-US" smtClean="0"/>
              <a:t>80</a:t>
            </a:fld>
            <a:endParaRPr lang="en-US"/>
          </a:p>
        </p:txBody>
      </p:sp>
    </p:spTree>
    <p:extLst>
      <p:ext uri="{BB962C8B-B14F-4D97-AF65-F5344CB8AC3E}">
        <p14:creationId xmlns:p14="http://schemas.microsoft.com/office/powerpoint/2010/main" val="15100609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81</a:t>
            </a:fld>
            <a:endParaRPr lang="en-US"/>
          </a:p>
        </p:txBody>
      </p:sp>
    </p:spTree>
    <p:extLst>
      <p:ext uri="{BB962C8B-B14F-4D97-AF65-F5344CB8AC3E}">
        <p14:creationId xmlns:p14="http://schemas.microsoft.com/office/powerpoint/2010/main" val="193439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language I picked up from someone at the last CLE I taught</a:t>
            </a:r>
          </a:p>
          <a:p>
            <a:r>
              <a:rPr lang="en-US" dirty="0"/>
              <a:t>I think it provides some leverage if you get into a situation where a medical lien </a:t>
            </a:r>
          </a:p>
          <a:p>
            <a:r>
              <a:rPr lang="en-US" dirty="0"/>
              <a:t>or </a:t>
            </a:r>
            <a:r>
              <a:rPr lang="en-US" dirty="0" err="1"/>
              <a:t>subro</a:t>
            </a:r>
            <a:r>
              <a:rPr lang="en-US" dirty="0"/>
              <a:t> claimant does not want to reduce</a:t>
            </a:r>
          </a:p>
          <a:p>
            <a:r>
              <a:rPr lang="en-US" dirty="0"/>
              <a:t>It escalates the contract percentage so you can say if you don’t agree to a reduction you will get less than if you had</a:t>
            </a:r>
          </a:p>
          <a:p>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7</a:t>
            </a:fld>
            <a:endParaRPr lang="en-US"/>
          </a:p>
        </p:txBody>
      </p:sp>
    </p:spTree>
    <p:extLst>
      <p:ext uri="{BB962C8B-B14F-4D97-AF65-F5344CB8AC3E}">
        <p14:creationId xmlns:p14="http://schemas.microsoft.com/office/powerpoint/2010/main" val="163903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come a long way since this 192 OK Ethics opinion</a:t>
            </a:r>
          </a:p>
          <a:p>
            <a:r>
              <a:rPr lang="en-US" dirty="0"/>
              <a:t>Read slide</a:t>
            </a:r>
          </a:p>
        </p:txBody>
      </p:sp>
      <p:sp>
        <p:nvSpPr>
          <p:cNvPr id="4" name="Slide Number Placeholder 3"/>
          <p:cNvSpPr>
            <a:spLocks noGrp="1"/>
          </p:cNvSpPr>
          <p:nvPr>
            <p:ph type="sldNum" sz="quarter" idx="10"/>
          </p:nvPr>
        </p:nvSpPr>
        <p:spPr/>
        <p:txBody>
          <a:bodyPr/>
          <a:lstStyle/>
          <a:p>
            <a:fld id="{7F470077-33B3-459F-BB82-2296FF59EEDD}" type="slidenum">
              <a:rPr lang="en-US" smtClean="0"/>
              <a:t>82</a:t>
            </a:fld>
            <a:endParaRPr lang="en-US"/>
          </a:p>
        </p:txBody>
      </p:sp>
    </p:spTree>
    <p:extLst>
      <p:ext uri="{BB962C8B-B14F-4D97-AF65-F5344CB8AC3E}">
        <p14:creationId xmlns:p14="http://schemas.microsoft.com/office/powerpoint/2010/main" val="5310742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Says it is unethical to place an ad in the phone book</a:t>
            </a:r>
          </a:p>
          <a:p>
            <a:r>
              <a:rPr lang="en-US" dirty="0"/>
              <a:t>It was acceptable to have a simple listing in the same size and style</a:t>
            </a:r>
          </a:p>
          <a:p>
            <a:r>
              <a:rPr lang="en-US" dirty="0"/>
              <a:t>As all the other attorney listings</a:t>
            </a:r>
          </a:p>
        </p:txBody>
      </p:sp>
      <p:sp>
        <p:nvSpPr>
          <p:cNvPr id="4" name="Slide Number Placeholder 3"/>
          <p:cNvSpPr>
            <a:spLocks noGrp="1"/>
          </p:cNvSpPr>
          <p:nvPr>
            <p:ph type="sldNum" sz="quarter" idx="10"/>
          </p:nvPr>
        </p:nvSpPr>
        <p:spPr/>
        <p:txBody>
          <a:bodyPr/>
          <a:lstStyle/>
          <a:p>
            <a:fld id="{7F470077-33B3-459F-BB82-2296FF59EEDD}" type="slidenum">
              <a:rPr lang="en-US" smtClean="0"/>
              <a:t>83</a:t>
            </a:fld>
            <a:endParaRPr lang="en-US"/>
          </a:p>
        </p:txBody>
      </p:sp>
    </p:spTree>
    <p:extLst>
      <p:ext uri="{BB962C8B-B14F-4D97-AF65-F5344CB8AC3E}">
        <p14:creationId xmlns:p14="http://schemas.microsoft.com/office/powerpoint/2010/main" val="33780741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1972 Bates v. State Bar of AZ</a:t>
            </a:r>
            <a:r>
              <a:rPr lang="en-US" sz="1200" kern="1200" dirty="0">
                <a:solidFill>
                  <a:schemeClr val="tx1"/>
                </a:solidFill>
                <a:effectLst/>
                <a:latin typeface="+mn-lt"/>
                <a:ea typeface="+mn-ea"/>
                <a:cs typeface="+mn-cs"/>
              </a:rPr>
              <a:t>, US Supreme Court weighs in</a:t>
            </a:r>
          </a:p>
          <a:p>
            <a:r>
              <a:rPr lang="en-US" sz="1200" kern="1200" dirty="0">
                <a:solidFill>
                  <a:schemeClr val="tx1"/>
                </a:solidFill>
                <a:effectLst/>
                <a:latin typeface="+mn-lt"/>
                <a:ea typeface="+mn-ea"/>
                <a:cs typeface="+mn-cs"/>
              </a:rPr>
              <a:t>attorney advertising facilitates the process of intelligent selection of lawyers</a:t>
            </a:r>
          </a:p>
          <a:p>
            <a:r>
              <a:rPr lang="en-US" sz="1200" kern="1200" dirty="0">
                <a:solidFill>
                  <a:schemeClr val="tx1"/>
                </a:solidFill>
                <a:effectLst/>
                <a:latin typeface="+mn-lt"/>
                <a:ea typeface="+mn-ea"/>
                <a:cs typeface="+mn-cs"/>
              </a:rPr>
              <a:t>and makes legal service more accessible—</a:t>
            </a:r>
          </a:p>
          <a:p>
            <a:r>
              <a:rPr lang="en-US" sz="1200" kern="1200" dirty="0">
                <a:solidFill>
                  <a:schemeClr val="tx1"/>
                </a:solidFill>
                <a:effectLst/>
                <a:latin typeface="+mn-lt"/>
                <a:ea typeface="+mn-ea"/>
                <a:cs typeface="+mn-cs"/>
              </a:rPr>
              <a:t>and is protected by the First Amendment. </a:t>
            </a:r>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84</a:t>
            </a:fld>
            <a:endParaRPr lang="en-US"/>
          </a:p>
        </p:txBody>
      </p:sp>
    </p:spTree>
    <p:extLst>
      <p:ext uri="{BB962C8B-B14F-4D97-AF65-F5344CB8AC3E}">
        <p14:creationId xmlns:p14="http://schemas.microsoft.com/office/powerpoint/2010/main" val="2242289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still, states may ban false, deceptive, and misleading advertising. </a:t>
            </a:r>
          </a:p>
        </p:txBody>
      </p:sp>
      <p:sp>
        <p:nvSpPr>
          <p:cNvPr id="4" name="Slide Number Placeholder 3"/>
          <p:cNvSpPr>
            <a:spLocks noGrp="1"/>
          </p:cNvSpPr>
          <p:nvPr>
            <p:ph type="sldNum" sz="quarter" idx="10"/>
          </p:nvPr>
        </p:nvSpPr>
        <p:spPr/>
        <p:txBody>
          <a:bodyPr/>
          <a:lstStyle/>
          <a:p>
            <a:fld id="{7F470077-33B3-459F-BB82-2296FF59EEDD}" type="slidenum">
              <a:rPr lang="en-US" smtClean="0"/>
              <a:t>85</a:t>
            </a:fld>
            <a:endParaRPr lang="en-US"/>
          </a:p>
        </p:txBody>
      </p:sp>
    </p:spTree>
    <p:extLst>
      <p:ext uri="{BB962C8B-B14F-4D97-AF65-F5344CB8AC3E}">
        <p14:creationId xmlns:p14="http://schemas.microsoft.com/office/powerpoint/2010/main" val="16439577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Ethics Opinion 315 discusses effect of </a:t>
            </a:r>
            <a:r>
              <a:rPr lang="en-US" sz="1200" i="1" kern="1200" dirty="0">
                <a:solidFill>
                  <a:schemeClr val="tx1"/>
                </a:solidFill>
                <a:effectLst/>
                <a:latin typeface="+mn-lt"/>
                <a:ea typeface="+mn-ea"/>
                <a:cs typeface="+mn-cs"/>
              </a:rPr>
              <a:t>Bates </a:t>
            </a:r>
            <a:r>
              <a:rPr lang="en-US" sz="1200" i="0" kern="1200" dirty="0">
                <a:solidFill>
                  <a:schemeClr val="tx1"/>
                </a:solidFill>
                <a:effectLst/>
                <a:latin typeface="+mn-lt"/>
                <a:ea typeface="+mn-ea"/>
                <a:cs typeface="+mn-cs"/>
              </a:rPr>
              <a:t>in Oklahoma</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310 notes earlier, “inconsistent” ethics opinions are outdated.</a:t>
            </a:r>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86</a:t>
            </a:fld>
            <a:endParaRPr lang="en-US"/>
          </a:p>
        </p:txBody>
      </p:sp>
    </p:spTree>
    <p:extLst>
      <p:ext uri="{BB962C8B-B14F-4D97-AF65-F5344CB8AC3E}">
        <p14:creationId xmlns:p14="http://schemas.microsoft.com/office/powerpoint/2010/main" val="3717672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ORPC 7.1: Lawyers may not make false misleading statements about services.</a:t>
            </a:r>
          </a:p>
        </p:txBody>
      </p:sp>
      <p:sp>
        <p:nvSpPr>
          <p:cNvPr id="4" name="Slide Number Placeholder 3"/>
          <p:cNvSpPr>
            <a:spLocks noGrp="1"/>
          </p:cNvSpPr>
          <p:nvPr>
            <p:ph type="sldNum" sz="quarter" idx="10"/>
          </p:nvPr>
        </p:nvSpPr>
        <p:spPr/>
        <p:txBody>
          <a:bodyPr/>
          <a:lstStyle/>
          <a:p>
            <a:fld id="{7F470077-33B3-459F-BB82-2296FF59EEDD}" type="slidenum">
              <a:rPr lang="en-US" smtClean="0"/>
              <a:t>87</a:t>
            </a:fld>
            <a:endParaRPr lang="en-US"/>
          </a:p>
        </p:txBody>
      </p:sp>
    </p:spTree>
    <p:extLst>
      <p:ext uri="{BB962C8B-B14F-4D97-AF65-F5344CB8AC3E}">
        <p14:creationId xmlns:p14="http://schemas.microsoft.com/office/powerpoint/2010/main" val="22591112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ORPC 7.2: Lawyers may advertise their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cannot pay for referrals other than in certain limited circumstances.</a:t>
            </a:r>
          </a:p>
          <a:p>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88</a:t>
            </a:fld>
            <a:endParaRPr lang="en-US"/>
          </a:p>
        </p:txBody>
      </p:sp>
    </p:spTree>
    <p:extLst>
      <p:ext uri="{BB962C8B-B14F-4D97-AF65-F5344CB8AC3E}">
        <p14:creationId xmlns:p14="http://schemas.microsoft.com/office/powerpoint/2010/main" val="29130502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ORPC 7.3 may not solicit “in person” except to other lawyers</a:t>
            </a:r>
          </a:p>
          <a:p>
            <a:r>
              <a:rPr lang="en-US" dirty="0"/>
              <a:t>Family. Close relations. Former clients</a:t>
            </a:r>
          </a:p>
        </p:txBody>
      </p:sp>
      <p:sp>
        <p:nvSpPr>
          <p:cNvPr id="4" name="Slide Number Placeholder 3"/>
          <p:cNvSpPr>
            <a:spLocks noGrp="1"/>
          </p:cNvSpPr>
          <p:nvPr>
            <p:ph type="sldNum" sz="quarter" idx="10"/>
          </p:nvPr>
        </p:nvSpPr>
        <p:spPr/>
        <p:txBody>
          <a:bodyPr/>
          <a:lstStyle/>
          <a:p>
            <a:fld id="{7F470077-33B3-459F-BB82-2296FF59EEDD}" type="slidenum">
              <a:rPr lang="en-US" smtClean="0"/>
              <a:t>89</a:t>
            </a:fld>
            <a:endParaRPr lang="en-US"/>
          </a:p>
        </p:txBody>
      </p:sp>
    </p:spTree>
    <p:extLst>
      <p:ext uri="{BB962C8B-B14F-4D97-AF65-F5344CB8AC3E}">
        <p14:creationId xmlns:p14="http://schemas.microsoft.com/office/powerpoint/2010/main" val="2324814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ORPC 7.4 “Specialization”  Kind of confusing</a:t>
            </a:r>
          </a:p>
          <a:p>
            <a:r>
              <a:rPr lang="en-US" dirty="0"/>
              <a:t>May claim “concentration” but can’t claim </a:t>
            </a:r>
          </a:p>
          <a:p>
            <a:r>
              <a:rPr lang="en-US" dirty="0"/>
              <a:t>“certification” except Patent, Admiralty, and other cert. by OKSC</a:t>
            </a:r>
          </a:p>
          <a:p>
            <a:r>
              <a:rPr lang="en-US" dirty="0"/>
              <a:t>No outright ban on claiming “specialization”</a:t>
            </a:r>
          </a:p>
          <a:p>
            <a:r>
              <a:rPr lang="en-US" dirty="0"/>
              <a:t>must be truthful and will establish standard of care against you in MP suit</a:t>
            </a:r>
          </a:p>
        </p:txBody>
      </p:sp>
      <p:sp>
        <p:nvSpPr>
          <p:cNvPr id="4" name="Slide Number Placeholder 3"/>
          <p:cNvSpPr>
            <a:spLocks noGrp="1"/>
          </p:cNvSpPr>
          <p:nvPr>
            <p:ph type="sldNum" sz="quarter" idx="10"/>
          </p:nvPr>
        </p:nvSpPr>
        <p:spPr/>
        <p:txBody>
          <a:bodyPr/>
          <a:lstStyle/>
          <a:p>
            <a:fld id="{7F470077-33B3-459F-BB82-2296FF59EEDD}" type="slidenum">
              <a:rPr lang="en-US" smtClean="0"/>
              <a:t>90</a:t>
            </a:fld>
            <a:endParaRPr lang="en-US"/>
          </a:p>
        </p:txBody>
      </p:sp>
    </p:spTree>
    <p:extLst>
      <p:ext uri="{BB962C8B-B14F-4D97-AF65-F5344CB8AC3E}">
        <p14:creationId xmlns:p14="http://schemas.microsoft.com/office/powerpoint/2010/main" val="23518513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ORPC 7.5 Trade Names and letterhead</a:t>
            </a:r>
          </a:p>
          <a:p>
            <a:r>
              <a:rPr lang="en-US" dirty="0"/>
              <a:t>May use trade name that does not imply connection with government agency</a:t>
            </a:r>
          </a:p>
          <a:p>
            <a:r>
              <a:rPr lang="en-US" dirty="0"/>
              <a:t>Or public charitable group (Oklahoma County Legal Clinic)</a:t>
            </a:r>
          </a:p>
          <a:p>
            <a:r>
              <a:rPr lang="en-US" dirty="0"/>
              <a:t>May use same firm name for multiple </a:t>
            </a:r>
            <a:r>
              <a:rPr lang="en-US" dirty="0" err="1"/>
              <a:t>Jurisd</a:t>
            </a:r>
            <a:r>
              <a:rPr lang="en-US" dirty="0"/>
              <a:t> practice</a:t>
            </a:r>
          </a:p>
          <a:p>
            <a:r>
              <a:rPr lang="en-US" dirty="0"/>
              <a:t>But must list where each licensed</a:t>
            </a:r>
          </a:p>
          <a:p>
            <a:r>
              <a:rPr lang="en-US" dirty="0"/>
              <a:t>Remove those no longer practicing from letterhead (can leave deceased in firm name)</a:t>
            </a:r>
          </a:p>
          <a:p>
            <a:r>
              <a:rPr lang="en-US" dirty="0"/>
              <a:t>Cant imply partnership if only office sharing</a:t>
            </a:r>
          </a:p>
        </p:txBody>
      </p:sp>
      <p:sp>
        <p:nvSpPr>
          <p:cNvPr id="4" name="Slide Number Placeholder 3"/>
          <p:cNvSpPr>
            <a:spLocks noGrp="1"/>
          </p:cNvSpPr>
          <p:nvPr>
            <p:ph type="sldNum" sz="quarter" idx="10"/>
          </p:nvPr>
        </p:nvSpPr>
        <p:spPr/>
        <p:txBody>
          <a:bodyPr/>
          <a:lstStyle/>
          <a:p>
            <a:fld id="{7F470077-33B3-459F-BB82-2296FF59EEDD}" type="slidenum">
              <a:rPr lang="en-US" smtClean="0"/>
              <a:t>91</a:t>
            </a:fld>
            <a:endParaRPr lang="en-US"/>
          </a:p>
        </p:txBody>
      </p:sp>
    </p:spTree>
    <p:extLst>
      <p:ext uri="{BB962C8B-B14F-4D97-AF65-F5344CB8AC3E}">
        <p14:creationId xmlns:p14="http://schemas.microsoft.com/office/powerpoint/2010/main" val="69783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settlement statement at end of contingent case</a:t>
            </a:r>
          </a:p>
          <a:p>
            <a:r>
              <a:rPr lang="en-US" dirty="0"/>
              <a:t>breakdown total recovery, expense handling, medical or other </a:t>
            </a:r>
          </a:p>
          <a:p>
            <a:r>
              <a:rPr lang="en-US" dirty="0"/>
              <a:t>lien/subrogation claims, and net to client</a:t>
            </a:r>
          </a:p>
        </p:txBody>
      </p:sp>
      <p:sp>
        <p:nvSpPr>
          <p:cNvPr id="4" name="Slide Number Placeholder 3"/>
          <p:cNvSpPr>
            <a:spLocks noGrp="1"/>
          </p:cNvSpPr>
          <p:nvPr>
            <p:ph type="sldNum" sz="quarter" idx="10"/>
          </p:nvPr>
        </p:nvSpPr>
        <p:spPr/>
        <p:txBody>
          <a:bodyPr/>
          <a:lstStyle/>
          <a:p>
            <a:fld id="{7F470077-33B3-459F-BB82-2296FF59EEDD}" type="slidenum">
              <a:rPr lang="en-US" smtClean="0"/>
              <a:t>8</a:t>
            </a:fld>
            <a:endParaRPr lang="en-US"/>
          </a:p>
        </p:txBody>
      </p:sp>
    </p:spTree>
    <p:extLst>
      <p:ext uri="{BB962C8B-B14F-4D97-AF65-F5344CB8AC3E}">
        <p14:creationId xmlns:p14="http://schemas.microsoft.com/office/powerpoint/2010/main" val="26619213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Advertising good results Opinion 320 long as the don’t violate confidentiality</a:t>
            </a:r>
          </a:p>
          <a:p>
            <a:r>
              <a:rPr lang="en-US" sz="1200" kern="1200" dirty="0">
                <a:solidFill>
                  <a:schemeClr val="tx1"/>
                </a:solidFill>
                <a:effectLst/>
                <a:latin typeface="+mn-lt"/>
                <a:ea typeface="+mn-ea"/>
                <a:cs typeface="+mn-cs"/>
              </a:rPr>
              <a:t>are factually accurate, and accompanied by disclaimer</a:t>
            </a:r>
          </a:p>
        </p:txBody>
      </p:sp>
      <p:sp>
        <p:nvSpPr>
          <p:cNvPr id="4" name="Slide Number Placeholder 3"/>
          <p:cNvSpPr>
            <a:spLocks noGrp="1"/>
          </p:cNvSpPr>
          <p:nvPr>
            <p:ph type="sldNum" sz="quarter" idx="10"/>
          </p:nvPr>
        </p:nvSpPr>
        <p:spPr/>
        <p:txBody>
          <a:bodyPr/>
          <a:lstStyle/>
          <a:p>
            <a:fld id="{7F470077-33B3-459F-BB82-2296FF59EEDD}" type="slidenum">
              <a:rPr lang="en-US" smtClean="0"/>
              <a:t>92</a:t>
            </a:fld>
            <a:endParaRPr lang="en-US"/>
          </a:p>
        </p:txBody>
      </p:sp>
    </p:spTree>
    <p:extLst>
      <p:ext uri="{BB962C8B-B14F-4D97-AF65-F5344CB8AC3E}">
        <p14:creationId xmlns:p14="http://schemas.microsoft.com/office/powerpoint/2010/main" val="34213172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 posting on the OBA website—note it says advertising as a specialist is forbidden, but claiming concentration is not</a:t>
            </a:r>
          </a:p>
        </p:txBody>
      </p:sp>
      <p:sp>
        <p:nvSpPr>
          <p:cNvPr id="4" name="Slide Number Placeholder 3"/>
          <p:cNvSpPr>
            <a:spLocks noGrp="1"/>
          </p:cNvSpPr>
          <p:nvPr>
            <p:ph type="sldNum" sz="quarter" idx="5"/>
          </p:nvPr>
        </p:nvSpPr>
        <p:spPr/>
        <p:txBody>
          <a:bodyPr/>
          <a:lstStyle/>
          <a:p>
            <a:fld id="{7F470077-33B3-459F-BB82-2296FF59EEDD}" type="slidenum">
              <a:rPr lang="en-US" smtClean="0"/>
              <a:t>93</a:t>
            </a:fld>
            <a:endParaRPr lang="en-US"/>
          </a:p>
        </p:txBody>
      </p:sp>
    </p:spTree>
    <p:extLst>
      <p:ext uri="{BB962C8B-B14F-4D97-AF65-F5344CB8AC3E}">
        <p14:creationId xmlns:p14="http://schemas.microsoft.com/office/powerpoint/2010/main" val="37852118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Mail solicitation: Must note conspicuously on the envelope: </a:t>
            </a:r>
          </a:p>
          <a:p>
            <a:r>
              <a:rPr lang="en-US" sz="1200" kern="1200" dirty="0">
                <a:solidFill>
                  <a:schemeClr val="tx1"/>
                </a:solidFill>
                <a:effectLst/>
                <a:latin typeface="+mn-lt"/>
                <a:ea typeface="+mn-ea"/>
                <a:cs typeface="+mn-cs"/>
              </a:rPr>
              <a:t>“This is an Advertisement.” </a:t>
            </a:r>
          </a:p>
          <a:p>
            <a:r>
              <a:rPr lang="en-US" sz="1200" kern="1200" dirty="0">
                <a:solidFill>
                  <a:schemeClr val="tx1"/>
                </a:solidFill>
                <a:effectLst/>
                <a:latin typeface="+mn-lt"/>
                <a:ea typeface="+mn-ea"/>
                <a:cs typeface="+mn-cs"/>
              </a:rPr>
              <a:t>Must include OBA address to report inaccurate or misleading</a:t>
            </a:r>
          </a:p>
          <a:p>
            <a:r>
              <a:rPr lang="en-US" sz="1200" kern="1200" dirty="0">
                <a:solidFill>
                  <a:schemeClr val="tx1"/>
                </a:solidFill>
                <a:effectLst/>
                <a:latin typeface="+mn-lt"/>
                <a:ea typeface="+mn-ea"/>
                <a:cs typeface="+mn-cs"/>
              </a:rPr>
              <a:t> ads and may not use certified or registered mail.</a:t>
            </a:r>
          </a:p>
        </p:txBody>
      </p:sp>
      <p:sp>
        <p:nvSpPr>
          <p:cNvPr id="4" name="Slide Number Placeholder 3"/>
          <p:cNvSpPr>
            <a:spLocks noGrp="1"/>
          </p:cNvSpPr>
          <p:nvPr>
            <p:ph type="sldNum" sz="quarter" idx="10"/>
          </p:nvPr>
        </p:nvSpPr>
        <p:spPr/>
        <p:txBody>
          <a:bodyPr/>
          <a:lstStyle/>
          <a:p>
            <a:fld id="{7F470077-33B3-459F-BB82-2296FF59EEDD}" type="slidenum">
              <a:rPr lang="en-US" smtClean="0"/>
              <a:t>94</a:t>
            </a:fld>
            <a:endParaRPr lang="en-US"/>
          </a:p>
        </p:txBody>
      </p:sp>
    </p:spTree>
    <p:extLst>
      <p:ext uri="{BB962C8B-B14F-4D97-AF65-F5344CB8AC3E}">
        <p14:creationId xmlns:p14="http://schemas.microsoft.com/office/powerpoint/2010/main" val="25237744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internet and social media presence must comply with the same rules</a:t>
            </a:r>
          </a:p>
          <a:p>
            <a:r>
              <a:rPr lang="en-US" sz="1200" kern="1200" dirty="0">
                <a:solidFill>
                  <a:schemeClr val="tx1"/>
                </a:solidFill>
                <a:effectLst/>
                <a:latin typeface="+mn-lt"/>
                <a:ea typeface="+mn-ea"/>
                <a:cs typeface="+mn-cs"/>
              </a:rPr>
              <a:t>Be conscious of rules regarding unauthorized practice since your </a:t>
            </a:r>
          </a:p>
          <a:p>
            <a:r>
              <a:rPr lang="en-US" sz="1200" kern="1200" dirty="0">
                <a:solidFill>
                  <a:schemeClr val="tx1"/>
                </a:solidFill>
                <a:effectLst/>
                <a:latin typeface="+mn-lt"/>
                <a:ea typeface="+mn-ea"/>
                <a:cs typeface="+mn-cs"/>
              </a:rPr>
              <a:t>Internet presence goes out to the whole world</a:t>
            </a:r>
          </a:p>
        </p:txBody>
      </p:sp>
      <p:sp>
        <p:nvSpPr>
          <p:cNvPr id="4" name="Slide Number Placeholder 3"/>
          <p:cNvSpPr>
            <a:spLocks noGrp="1"/>
          </p:cNvSpPr>
          <p:nvPr>
            <p:ph type="sldNum" sz="quarter" idx="10"/>
          </p:nvPr>
        </p:nvSpPr>
        <p:spPr/>
        <p:txBody>
          <a:bodyPr/>
          <a:lstStyle/>
          <a:p>
            <a:fld id="{7F470077-33B3-459F-BB82-2296FF59EEDD}" type="slidenum">
              <a:rPr lang="en-US" smtClean="0"/>
              <a:t>95</a:t>
            </a:fld>
            <a:endParaRPr lang="en-US"/>
          </a:p>
        </p:txBody>
      </p:sp>
    </p:spTree>
    <p:extLst>
      <p:ext uri="{BB962C8B-B14F-4D97-AF65-F5344CB8AC3E}">
        <p14:creationId xmlns:p14="http://schemas.microsoft.com/office/powerpoint/2010/main" val="837487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internet article is a good primer for internet advertising</a:t>
            </a:r>
          </a:p>
          <a:p>
            <a:r>
              <a:rPr lang="en-US" dirty="0"/>
              <a:t>They set out the requirements in a good disclaimer</a:t>
            </a:r>
          </a:p>
          <a:p>
            <a:r>
              <a:rPr lang="en-US" dirty="0"/>
              <a:t>Warn that chat window may get you closer to solicitation as opposed to advertising</a:t>
            </a:r>
          </a:p>
          <a:p>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96</a:t>
            </a:fld>
            <a:endParaRPr lang="en-US"/>
          </a:p>
        </p:txBody>
      </p:sp>
    </p:spTree>
    <p:extLst>
      <p:ext uri="{BB962C8B-B14F-4D97-AF65-F5344CB8AC3E}">
        <p14:creationId xmlns:p14="http://schemas.microsoft.com/office/powerpoint/2010/main" val="26017194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conclusions should scare us all a bit:</a:t>
            </a:r>
          </a:p>
        </p:txBody>
      </p:sp>
      <p:sp>
        <p:nvSpPr>
          <p:cNvPr id="4" name="Slide Number Placeholder 3"/>
          <p:cNvSpPr>
            <a:spLocks noGrp="1"/>
          </p:cNvSpPr>
          <p:nvPr>
            <p:ph type="sldNum" sz="quarter" idx="10"/>
          </p:nvPr>
        </p:nvSpPr>
        <p:spPr/>
        <p:txBody>
          <a:bodyPr/>
          <a:lstStyle/>
          <a:p>
            <a:fld id="{7F470077-33B3-459F-BB82-2296FF59EEDD}" type="slidenum">
              <a:rPr lang="en-US" smtClean="0"/>
              <a:t>97</a:t>
            </a:fld>
            <a:endParaRPr lang="en-US"/>
          </a:p>
        </p:txBody>
      </p:sp>
    </p:spTree>
    <p:extLst>
      <p:ext uri="{BB962C8B-B14F-4D97-AF65-F5344CB8AC3E}">
        <p14:creationId xmlns:p14="http://schemas.microsoft.com/office/powerpoint/2010/main" val="30059545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ORPC 3.3: Quit lying to the judge. Don’t let your client lie, either.</a:t>
            </a:r>
          </a:p>
          <a:p>
            <a:r>
              <a:rPr lang="en-US" sz="1200" kern="1200" dirty="0">
                <a:solidFill>
                  <a:schemeClr val="tx1"/>
                </a:solidFill>
                <a:effectLst/>
                <a:latin typeface="+mn-lt"/>
                <a:ea typeface="+mn-ea"/>
                <a:cs typeface="+mn-cs"/>
              </a:rPr>
              <a:t>Does anyone know what this means </a:t>
            </a:r>
            <a:r>
              <a:rPr lang="en-US" sz="1200" b="1" kern="1200" dirty="0">
                <a:solidFill>
                  <a:schemeClr val="tx1"/>
                </a:solidFill>
                <a:effectLst/>
                <a:latin typeface="+mn-lt"/>
                <a:ea typeface="+mn-ea"/>
                <a:cs typeface="+mn-cs"/>
              </a:rPr>
              <a:t>(read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Does that include a COCA decision? Once where mandate has not issued?</a:t>
            </a:r>
          </a:p>
          <a:p>
            <a:r>
              <a:rPr lang="en-US" sz="1200" kern="1200" dirty="0">
                <a:solidFill>
                  <a:schemeClr val="tx1"/>
                </a:solidFill>
                <a:effectLst/>
                <a:latin typeface="+mn-lt"/>
                <a:ea typeface="+mn-ea"/>
                <a:cs typeface="+mn-cs"/>
              </a:rPr>
              <a:t>Does not say controlling authority—but controlling jurisdiction</a:t>
            </a:r>
          </a:p>
        </p:txBody>
      </p:sp>
      <p:sp>
        <p:nvSpPr>
          <p:cNvPr id="4" name="Slide Number Placeholder 3"/>
          <p:cNvSpPr>
            <a:spLocks noGrp="1"/>
          </p:cNvSpPr>
          <p:nvPr>
            <p:ph type="sldNum" sz="quarter" idx="10"/>
          </p:nvPr>
        </p:nvSpPr>
        <p:spPr/>
        <p:txBody>
          <a:bodyPr/>
          <a:lstStyle/>
          <a:p>
            <a:fld id="{7F470077-33B3-459F-BB82-2296FF59EEDD}" type="slidenum">
              <a:rPr lang="en-US" smtClean="0"/>
              <a:t>98</a:t>
            </a:fld>
            <a:endParaRPr lang="en-US"/>
          </a:p>
        </p:txBody>
      </p:sp>
    </p:spTree>
    <p:extLst>
      <p:ext uri="{BB962C8B-B14F-4D97-AF65-F5344CB8AC3E}">
        <p14:creationId xmlns:p14="http://schemas.microsoft.com/office/powerpoint/2010/main" val="30845736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ORPC 3.4: does the law really say I have to be fair to the other side?</a:t>
            </a:r>
          </a:p>
          <a:p>
            <a:r>
              <a:rPr lang="en-US" sz="1200" kern="1200" dirty="0">
                <a:solidFill>
                  <a:schemeClr val="tx1"/>
                </a:solidFill>
                <a:effectLst/>
                <a:latin typeface="+mn-lt"/>
                <a:ea typeface="+mn-ea"/>
                <a:cs typeface="+mn-cs"/>
              </a:rPr>
              <a:t>Don’t worry, the rule just says you can’t lie or destroy or suppress evidence. </a:t>
            </a:r>
          </a:p>
          <a:p>
            <a:r>
              <a:rPr lang="en-US" sz="1200" kern="1200" dirty="0">
                <a:solidFill>
                  <a:schemeClr val="tx1"/>
                </a:solidFill>
                <a:effectLst/>
                <a:latin typeface="+mn-lt"/>
                <a:ea typeface="+mn-ea"/>
                <a:cs typeface="+mn-cs"/>
              </a:rPr>
              <a:t>or make a frivolous discovery request.</a:t>
            </a:r>
          </a:p>
          <a:p>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99</a:t>
            </a:fld>
            <a:endParaRPr lang="en-US"/>
          </a:p>
        </p:txBody>
      </p:sp>
    </p:spTree>
    <p:extLst>
      <p:ext uri="{BB962C8B-B14F-4D97-AF65-F5344CB8AC3E}">
        <p14:creationId xmlns:p14="http://schemas.microsoft.com/office/powerpoint/2010/main" val="28991377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ORPC 3.5: no undue influence on the judge or a juror</a:t>
            </a:r>
          </a:p>
          <a:p>
            <a:r>
              <a:rPr lang="en-US" sz="1200" b="0" kern="1200" dirty="0">
                <a:solidFill>
                  <a:schemeClr val="tx1"/>
                </a:solidFill>
                <a:effectLst/>
                <a:latin typeface="+mn-lt"/>
                <a:ea typeface="+mn-ea"/>
                <a:cs typeface="+mn-cs"/>
              </a:rPr>
              <a:t>or ex </a:t>
            </a:r>
            <a:r>
              <a:rPr lang="en-US" sz="1200" b="0" kern="1200" dirty="0" err="1">
                <a:solidFill>
                  <a:schemeClr val="tx1"/>
                </a:solidFill>
                <a:effectLst/>
                <a:latin typeface="+mn-lt"/>
                <a:ea typeface="+mn-ea"/>
                <a:cs typeface="+mn-cs"/>
              </a:rPr>
              <a:t>parte</a:t>
            </a:r>
            <a:r>
              <a:rPr lang="en-US" sz="1200" b="0" kern="1200" dirty="0">
                <a:solidFill>
                  <a:schemeClr val="tx1"/>
                </a:solidFill>
                <a:effectLst/>
                <a:latin typeface="+mn-lt"/>
                <a:ea typeface="+mn-ea"/>
                <a:cs typeface="+mn-cs"/>
              </a:rPr>
              <a:t> communication with the same</a:t>
            </a:r>
          </a:p>
          <a:p>
            <a:r>
              <a:rPr lang="en-US" sz="1200" b="0" kern="1200" dirty="0">
                <a:solidFill>
                  <a:schemeClr val="tx1"/>
                </a:solidFill>
                <a:effectLst/>
                <a:latin typeface="+mn-lt"/>
                <a:ea typeface="+mn-ea"/>
                <a:cs typeface="+mn-cs"/>
              </a:rPr>
              <a:t>Here’s my Ethical rules nugget:</a:t>
            </a:r>
          </a:p>
          <a:p>
            <a:r>
              <a:rPr lang="en-US" sz="1200" b="0" kern="1200" dirty="0">
                <a:solidFill>
                  <a:schemeClr val="tx1"/>
                </a:solidFill>
                <a:effectLst/>
                <a:latin typeface="+mn-lt"/>
                <a:ea typeface="+mn-ea"/>
                <a:cs typeface="+mn-cs"/>
              </a:rPr>
              <a:t>Go home and read the ORPC</a:t>
            </a:r>
          </a:p>
          <a:p>
            <a:r>
              <a:rPr lang="en-US" sz="1200" b="0" kern="1200" dirty="0">
                <a:solidFill>
                  <a:schemeClr val="tx1"/>
                </a:solidFill>
                <a:effectLst/>
                <a:latin typeface="+mn-lt"/>
                <a:ea typeface="+mn-ea"/>
                <a:cs typeface="+mn-cs"/>
              </a:rPr>
              <a:t>At least make a New Year’s Eve Resolution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100</a:t>
            </a:fld>
            <a:endParaRPr lang="en-US"/>
          </a:p>
        </p:txBody>
      </p:sp>
    </p:spTree>
    <p:extLst>
      <p:ext uri="{BB962C8B-B14F-4D97-AF65-F5344CB8AC3E}">
        <p14:creationId xmlns:p14="http://schemas.microsoft.com/office/powerpoint/2010/main" val="38323673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Litigating Ethically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there to say?</a:t>
            </a:r>
          </a:p>
        </p:txBody>
      </p:sp>
      <p:sp>
        <p:nvSpPr>
          <p:cNvPr id="4" name="Slide Number Placeholder 3"/>
          <p:cNvSpPr>
            <a:spLocks noGrp="1"/>
          </p:cNvSpPr>
          <p:nvPr>
            <p:ph type="sldNum" sz="quarter" idx="10"/>
          </p:nvPr>
        </p:nvSpPr>
        <p:spPr/>
        <p:txBody>
          <a:bodyPr/>
          <a:lstStyle/>
          <a:p>
            <a:fld id="{F26D0299-5673-4036-BFF4-7D779D463520}" type="slidenum">
              <a:rPr lang="en-US" smtClean="0"/>
              <a:t>101</a:t>
            </a:fld>
            <a:endParaRPr lang="en-US"/>
          </a:p>
        </p:txBody>
      </p:sp>
    </p:spTree>
    <p:extLst>
      <p:ext uri="{BB962C8B-B14F-4D97-AF65-F5344CB8AC3E}">
        <p14:creationId xmlns:p14="http://schemas.microsoft.com/office/powerpoint/2010/main" val="396156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Contingent fee in fee shift cases </a:t>
            </a:r>
            <a:r>
              <a:rPr lang="en-US" sz="1200" kern="1200" dirty="0">
                <a:solidFill>
                  <a:schemeClr val="tx1"/>
                </a:solidFill>
                <a:effectLst/>
                <a:latin typeface="+mn-lt"/>
                <a:ea typeface="+mn-ea"/>
                <a:cs typeface="+mn-cs"/>
              </a:rPr>
              <a:t>OK Ethics Opinion No.325)</a:t>
            </a:r>
          </a:p>
          <a:p>
            <a:r>
              <a:rPr lang="en-US" sz="1200" kern="1200" dirty="0">
                <a:solidFill>
                  <a:schemeClr val="tx1"/>
                </a:solidFill>
                <a:effectLst/>
                <a:latin typeface="+mn-lt"/>
                <a:ea typeface="+mn-ea"/>
                <a:cs typeface="+mn-cs"/>
              </a:rPr>
              <a:t>Can you take both your contracted contingent fee </a:t>
            </a:r>
          </a:p>
          <a:p>
            <a:r>
              <a:rPr lang="en-US" sz="1200" kern="1200" dirty="0">
                <a:solidFill>
                  <a:schemeClr val="tx1"/>
                </a:solidFill>
                <a:effectLst/>
                <a:latin typeface="+mn-lt"/>
                <a:ea typeface="+mn-ea"/>
                <a:cs typeface="+mn-cs"/>
              </a:rPr>
              <a:t>and statutory attorney fee in, say, property damage case (12 O.S. Section 940), </a:t>
            </a:r>
          </a:p>
          <a:p>
            <a:r>
              <a:rPr lang="en-US" sz="1200" kern="1200" dirty="0">
                <a:solidFill>
                  <a:schemeClr val="tx1"/>
                </a:solidFill>
                <a:effectLst/>
                <a:latin typeface="+mn-lt"/>
                <a:ea typeface="+mn-ea"/>
                <a:cs typeface="+mn-cs"/>
              </a:rPr>
              <a:t>or insurance case under 36 O.S. 3629? Short answer: No.</a:t>
            </a:r>
          </a:p>
          <a:p>
            <a:endParaRPr lang="en-US" dirty="0"/>
          </a:p>
        </p:txBody>
      </p:sp>
      <p:sp>
        <p:nvSpPr>
          <p:cNvPr id="4" name="Slide Number Placeholder 3"/>
          <p:cNvSpPr>
            <a:spLocks noGrp="1"/>
          </p:cNvSpPr>
          <p:nvPr>
            <p:ph type="sldNum" sz="quarter" idx="10"/>
          </p:nvPr>
        </p:nvSpPr>
        <p:spPr/>
        <p:txBody>
          <a:bodyPr/>
          <a:lstStyle/>
          <a:p>
            <a:fld id="{7F470077-33B3-459F-BB82-2296FF59EEDD}" type="slidenum">
              <a:rPr lang="en-US" smtClean="0"/>
              <a:t>9</a:t>
            </a:fld>
            <a:endParaRPr lang="en-US"/>
          </a:p>
        </p:txBody>
      </p:sp>
    </p:spTree>
    <p:extLst>
      <p:ext uri="{BB962C8B-B14F-4D97-AF65-F5344CB8AC3E}">
        <p14:creationId xmlns:p14="http://schemas.microsoft.com/office/powerpoint/2010/main" val="22193349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3.1 says we can’t bring frivolous claims</a:t>
            </a:r>
          </a:p>
          <a:p>
            <a:r>
              <a:rPr lang="en-US" dirty="0"/>
              <a:t>I guess that’s good since it’s hard to get paid on frivolous claims</a:t>
            </a:r>
          </a:p>
          <a:p>
            <a:r>
              <a:rPr lang="en-US" dirty="0"/>
              <a:t>Does not mean we can’t bring a claim against negative law</a:t>
            </a:r>
          </a:p>
          <a:p>
            <a:r>
              <a:rPr lang="en-US" dirty="0"/>
              <a:t>If we can articulate non frivolous basis to overrule, modify, or extend</a:t>
            </a:r>
          </a:p>
          <a:p>
            <a:r>
              <a:rPr lang="en-US" dirty="0"/>
              <a:t>Need not be able to </a:t>
            </a:r>
            <a:r>
              <a:rPr lang="en-US" dirty="0" err="1"/>
              <a:t>marshall</a:t>
            </a:r>
            <a:r>
              <a:rPr lang="en-US" dirty="0"/>
              <a:t> all needed facts before filing</a:t>
            </a:r>
          </a:p>
          <a:p>
            <a:r>
              <a:rPr lang="en-US" dirty="0"/>
              <a:t>If reasonable expectation of being able to develop facts in discovery</a:t>
            </a:r>
          </a:p>
        </p:txBody>
      </p:sp>
      <p:sp>
        <p:nvSpPr>
          <p:cNvPr id="4" name="Slide Number Placeholder 3"/>
          <p:cNvSpPr>
            <a:spLocks noGrp="1"/>
          </p:cNvSpPr>
          <p:nvPr>
            <p:ph type="sldNum" sz="quarter" idx="10"/>
          </p:nvPr>
        </p:nvSpPr>
        <p:spPr/>
        <p:txBody>
          <a:bodyPr/>
          <a:lstStyle/>
          <a:p>
            <a:fld id="{7F470077-33B3-459F-BB82-2296FF59EEDD}" type="slidenum">
              <a:rPr lang="en-US" smtClean="0"/>
              <a:t>102</a:t>
            </a:fld>
            <a:endParaRPr lang="en-US"/>
          </a:p>
        </p:txBody>
      </p:sp>
    </p:spTree>
    <p:extLst>
      <p:ext uri="{BB962C8B-B14F-4D97-AF65-F5344CB8AC3E}">
        <p14:creationId xmlns:p14="http://schemas.microsoft.com/office/powerpoint/2010/main" val="29855923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ORPC 3.2: Lawyer shall make reasonable efforts to expedite litigation.</a:t>
            </a:r>
          </a:p>
          <a:p>
            <a:r>
              <a:rPr lang="en-US" b="0" dirty="0"/>
              <a:t>Occasional postponement is okay, but not routine delay for convenience sake</a:t>
            </a:r>
          </a:p>
          <a:p>
            <a:r>
              <a:rPr lang="en-US" b="0" dirty="0"/>
              <a:t>Delay for purpose of frustrating opponents case is improper</a:t>
            </a:r>
          </a:p>
          <a:p>
            <a:r>
              <a:rPr lang="en-US" b="0" dirty="0"/>
              <a:t>Reasonable (competent) lawyer standard applies</a:t>
            </a:r>
          </a:p>
        </p:txBody>
      </p:sp>
      <p:sp>
        <p:nvSpPr>
          <p:cNvPr id="4" name="Slide Number Placeholder 3"/>
          <p:cNvSpPr>
            <a:spLocks noGrp="1"/>
          </p:cNvSpPr>
          <p:nvPr>
            <p:ph type="sldNum" sz="quarter" idx="10"/>
          </p:nvPr>
        </p:nvSpPr>
        <p:spPr/>
        <p:txBody>
          <a:bodyPr/>
          <a:lstStyle/>
          <a:p>
            <a:fld id="{7F470077-33B3-459F-BB82-2296FF59EEDD}" type="slidenum">
              <a:rPr lang="en-US" smtClean="0"/>
              <a:t>103</a:t>
            </a:fld>
            <a:endParaRPr lang="en-US"/>
          </a:p>
        </p:txBody>
      </p:sp>
    </p:spTree>
    <p:extLst>
      <p:ext uri="{BB962C8B-B14F-4D97-AF65-F5344CB8AC3E}">
        <p14:creationId xmlns:p14="http://schemas.microsoft.com/office/powerpoint/2010/main" val="15265929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already discussed one potential conflict: litigation funding. </a:t>
            </a:r>
          </a:p>
          <a:p>
            <a:r>
              <a:rPr lang="en-US" sz="1200" kern="1200" dirty="0">
                <a:solidFill>
                  <a:schemeClr val="tx1"/>
                </a:solidFill>
                <a:effectLst/>
                <a:latin typeface="+mn-lt"/>
                <a:ea typeface="+mn-ea"/>
                <a:cs typeface="+mn-cs"/>
              </a:rPr>
              <a:t>Why is this a conflict? It give the lawyer a financial interest in the case</a:t>
            </a:r>
          </a:p>
          <a:p>
            <a:r>
              <a:rPr lang="en-US" sz="1200" kern="1200" dirty="0">
                <a:solidFill>
                  <a:schemeClr val="tx1"/>
                </a:solidFill>
                <a:effectLst/>
                <a:latin typeface="+mn-lt"/>
                <a:ea typeface="+mn-ea"/>
                <a:cs typeface="+mn-cs"/>
              </a:rPr>
              <a:t>I guess having our livelihood tied up in our cases is not considered an interest</a:t>
            </a:r>
          </a:p>
          <a:p>
            <a:r>
              <a:rPr lang="en-US" sz="1200" kern="1200" dirty="0">
                <a:solidFill>
                  <a:schemeClr val="tx1"/>
                </a:solidFill>
                <a:effectLst/>
                <a:latin typeface="+mn-lt"/>
                <a:ea typeface="+mn-ea"/>
                <a:cs typeface="+mn-cs"/>
              </a:rPr>
              <a:t>That question has been resolved in favor of allowing the lawyer to fund case expenses with repayment contingent upon recovery. </a:t>
            </a:r>
          </a:p>
          <a:p>
            <a:r>
              <a:rPr lang="en-US" sz="1200" kern="1200" dirty="0">
                <a:solidFill>
                  <a:schemeClr val="tx1"/>
                </a:solidFill>
                <a:effectLst/>
                <a:latin typeface="+mn-lt"/>
                <a:ea typeface="+mn-ea"/>
                <a:cs typeface="+mn-cs"/>
              </a:rPr>
              <a:t>And we can probably borrow that money and charge the interest to the client</a:t>
            </a:r>
          </a:p>
        </p:txBody>
      </p:sp>
      <p:sp>
        <p:nvSpPr>
          <p:cNvPr id="4" name="Slide Number Placeholder 3"/>
          <p:cNvSpPr>
            <a:spLocks noGrp="1"/>
          </p:cNvSpPr>
          <p:nvPr>
            <p:ph type="sldNum" sz="quarter" idx="5"/>
          </p:nvPr>
        </p:nvSpPr>
        <p:spPr/>
        <p:txBody>
          <a:bodyPr/>
          <a:lstStyle/>
          <a:p>
            <a:fld id="{7F470077-33B3-459F-BB82-2296FF59EEDD}" type="slidenum">
              <a:rPr lang="en-US" smtClean="0"/>
              <a:t>104</a:t>
            </a:fld>
            <a:endParaRPr lang="en-US"/>
          </a:p>
        </p:txBody>
      </p:sp>
    </p:spTree>
    <p:extLst>
      <p:ext uri="{BB962C8B-B14F-4D97-AF65-F5344CB8AC3E}">
        <p14:creationId xmlns:p14="http://schemas.microsoft.com/office/powerpoint/2010/main" val="3873889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about some more challenging conflicts problems</a:t>
            </a:r>
          </a:p>
          <a:p>
            <a:r>
              <a:rPr lang="en-US" sz="1200" kern="1200" dirty="0">
                <a:solidFill>
                  <a:schemeClr val="tx1"/>
                </a:solidFill>
                <a:effectLst/>
                <a:latin typeface="+mn-lt"/>
                <a:ea typeface="+mn-ea"/>
                <a:cs typeface="+mn-cs"/>
              </a:rPr>
              <a:t>What about the plaintiff who represents both a passenger and driver in the same wreck?</a:t>
            </a:r>
          </a:p>
          <a:p>
            <a:r>
              <a:rPr lang="en-US" sz="1200" kern="1200" dirty="0">
                <a:solidFill>
                  <a:schemeClr val="tx1"/>
                </a:solidFill>
                <a:effectLst/>
                <a:latin typeface="+mn-lt"/>
                <a:ea typeface="+mn-ea"/>
                <a:cs typeface="+mn-cs"/>
              </a:rPr>
              <a:t>Can you represent both if you intend to sue the driver on behalf of the passenger? Of course not.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105</a:t>
            </a:fld>
            <a:endParaRPr lang="en-US"/>
          </a:p>
        </p:txBody>
      </p:sp>
    </p:spTree>
    <p:extLst>
      <p:ext uri="{BB962C8B-B14F-4D97-AF65-F5344CB8AC3E}">
        <p14:creationId xmlns:p14="http://schemas.microsoft.com/office/powerpoint/2010/main" val="39379560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what if you don’t intend to sue the driver because you don’t think they were at fault?</a:t>
            </a:r>
          </a:p>
          <a:p>
            <a:r>
              <a:rPr lang="en-US" sz="1200" kern="1200" dirty="0">
                <a:solidFill>
                  <a:schemeClr val="tx1"/>
                </a:solidFill>
                <a:effectLst/>
                <a:latin typeface="+mn-lt"/>
                <a:ea typeface="+mn-ea"/>
                <a:cs typeface="+mn-cs"/>
              </a:rPr>
              <a:t>Rule 1.7 says a concurrent conflict exists if the representation of one client will be directly adverse to another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106</a:t>
            </a:fld>
            <a:endParaRPr lang="en-US"/>
          </a:p>
        </p:txBody>
      </p:sp>
    </p:spTree>
    <p:extLst>
      <p:ext uri="{BB962C8B-B14F-4D97-AF65-F5344CB8AC3E}">
        <p14:creationId xmlns:p14="http://schemas.microsoft.com/office/powerpoint/2010/main" val="24026620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 if there is a significant risk representation of one will be materially limited by responsibilities to the other or if it implicates a personal interest of the lawyer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happens if your passenger client doesn’t sue your driver client, but the Defendant wants a white verdict form listing the driver</a:t>
            </a:r>
          </a:p>
          <a:p>
            <a:r>
              <a:rPr lang="en-US" sz="1200" kern="1200" dirty="0">
                <a:solidFill>
                  <a:schemeClr val="tx1"/>
                </a:solidFill>
                <a:effectLst/>
                <a:latin typeface="+mn-lt"/>
                <a:ea typeface="+mn-ea"/>
                <a:cs typeface="+mn-cs"/>
              </a:rPr>
              <a:t>Any chance of that happening Josh?</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F470077-33B3-459F-BB82-2296FF59EEDD}" type="slidenum">
              <a:rPr lang="en-US" smtClean="0"/>
              <a:t>107</a:t>
            </a:fld>
            <a:endParaRPr lang="en-US"/>
          </a:p>
        </p:txBody>
      </p:sp>
    </p:spTree>
    <p:extLst>
      <p:ext uri="{BB962C8B-B14F-4D97-AF65-F5344CB8AC3E}">
        <p14:creationId xmlns:p14="http://schemas.microsoft.com/office/powerpoint/2010/main" val="10085567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informed consent? The rules allow for that, right?</a:t>
            </a:r>
          </a:p>
          <a:p>
            <a:r>
              <a:rPr lang="en-US" dirty="0"/>
              <a:t>Do you think you could get the client to agree? Of course. You’re the expert.</a:t>
            </a:r>
          </a:p>
        </p:txBody>
      </p:sp>
      <p:sp>
        <p:nvSpPr>
          <p:cNvPr id="4" name="Slide Number Placeholder 3"/>
          <p:cNvSpPr>
            <a:spLocks noGrp="1"/>
          </p:cNvSpPr>
          <p:nvPr>
            <p:ph type="sldNum" sz="quarter" idx="5"/>
          </p:nvPr>
        </p:nvSpPr>
        <p:spPr/>
        <p:txBody>
          <a:bodyPr/>
          <a:lstStyle/>
          <a:p>
            <a:fld id="{7F470077-33B3-459F-BB82-2296FF59EEDD}" type="slidenum">
              <a:rPr lang="en-US" smtClean="0"/>
              <a:t>108</a:t>
            </a:fld>
            <a:endParaRPr lang="en-US"/>
          </a:p>
        </p:txBody>
      </p:sp>
    </p:spTree>
    <p:extLst>
      <p:ext uri="{BB962C8B-B14F-4D97-AF65-F5344CB8AC3E}">
        <p14:creationId xmlns:p14="http://schemas.microsoft.com/office/powerpoint/2010/main" val="11216178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belief you can provide competent representation to both “reasonable”</a:t>
            </a:r>
          </a:p>
        </p:txBody>
      </p:sp>
      <p:sp>
        <p:nvSpPr>
          <p:cNvPr id="4" name="Slide Number Placeholder 3"/>
          <p:cNvSpPr>
            <a:spLocks noGrp="1"/>
          </p:cNvSpPr>
          <p:nvPr>
            <p:ph type="sldNum" sz="quarter" idx="5"/>
          </p:nvPr>
        </p:nvSpPr>
        <p:spPr/>
        <p:txBody>
          <a:bodyPr/>
          <a:lstStyle/>
          <a:p>
            <a:fld id="{7F470077-33B3-459F-BB82-2296FF59EEDD}" type="slidenum">
              <a:rPr lang="en-US" smtClean="0"/>
              <a:t>109</a:t>
            </a:fld>
            <a:endParaRPr lang="en-US"/>
          </a:p>
        </p:txBody>
      </p:sp>
    </p:spTree>
    <p:extLst>
      <p:ext uri="{BB962C8B-B14F-4D97-AF65-F5344CB8AC3E}">
        <p14:creationId xmlns:p14="http://schemas.microsoft.com/office/powerpoint/2010/main" val="36321229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want the Supreme Court to decide, after the fact, after the jury has put liability on your driver client</a:t>
            </a:r>
          </a:p>
          <a:p>
            <a:r>
              <a:rPr lang="en-US" dirty="0"/>
              <a:t>Or even better, liability in excess of the driver’s minimum policy?</a:t>
            </a:r>
          </a:p>
          <a:p>
            <a:r>
              <a:rPr lang="en-US" dirty="0"/>
              <a:t>Comment to ORPC 1.7 talks about conflicts that are </a:t>
            </a:r>
            <a:r>
              <a:rPr lang="en-US" dirty="0" err="1"/>
              <a:t>nonconsentable</a:t>
            </a:r>
            <a:r>
              <a:rPr lang="en-US" dirty="0"/>
              <a:t> because of the institutional interest in vigorous development of each client's position when the clients are aligned directly against each other in the same litigation </a:t>
            </a:r>
          </a:p>
        </p:txBody>
      </p:sp>
      <p:sp>
        <p:nvSpPr>
          <p:cNvPr id="4" name="Slide Number Placeholder 3"/>
          <p:cNvSpPr>
            <a:spLocks noGrp="1"/>
          </p:cNvSpPr>
          <p:nvPr>
            <p:ph type="sldNum" sz="quarter" idx="5"/>
          </p:nvPr>
        </p:nvSpPr>
        <p:spPr/>
        <p:txBody>
          <a:bodyPr/>
          <a:lstStyle/>
          <a:p>
            <a:fld id="{7F470077-33B3-459F-BB82-2296FF59EEDD}" type="slidenum">
              <a:rPr lang="en-US" smtClean="0"/>
              <a:t>110</a:t>
            </a:fld>
            <a:endParaRPr lang="en-US"/>
          </a:p>
        </p:txBody>
      </p:sp>
    </p:spTree>
    <p:extLst>
      <p:ext uri="{BB962C8B-B14F-4D97-AF65-F5344CB8AC3E}">
        <p14:creationId xmlns:p14="http://schemas.microsoft.com/office/powerpoint/2010/main" val="4901445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about what we talked about a minute ago, when the stuff hits the fan at trial</a:t>
            </a:r>
          </a:p>
          <a:p>
            <a:r>
              <a:rPr lang="en-US" sz="1200" kern="1200" dirty="0">
                <a:solidFill>
                  <a:schemeClr val="tx1"/>
                </a:solidFill>
                <a:effectLst/>
                <a:latin typeface="+mn-lt"/>
                <a:ea typeface="+mn-ea"/>
                <a:cs typeface="+mn-cs"/>
              </a:rPr>
              <a:t>What do you have to do in the case of an </a:t>
            </a:r>
            <a:r>
              <a:rPr lang="en-US" sz="1200" kern="1200" dirty="0" err="1">
                <a:solidFill>
                  <a:schemeClr val="tx1"/>
                </a:solidFill>
                <a:effectLst/>
                <a:latin typeface="+mn-lt"/>
                <a:ea typeface="+mn-ea"/>
                <a:cs typeface="+mn-cs"/>
              </a:rPr>
              <a:t>unconsentable</a:t>
            </a:r>
            <a:r>
              <a:rPr lang="en-US" sz="1200" kern="1200" dirty="0">
                <a:solidFill>
                  <a:schemeClr val="tx1"/>
                </a:solidFill>
                <a:effectLst/>
                <a:latin typeface="+mn-lt"/>
                <a:ea typeface="+mn-ea"/>
                <a:cs typeface="+mn-cs"/>
              </a:rPr>
              <a:t> conflict?</a:t>
            </a:r>
          </a:p>
          <a:p>
            <a:r>
              <a:rPr lang="en-US" sz="1200" kern="1200" dirty="0">
                <a:solidFill>
                  <a:schemeClr val="tx1"/>
                </a:solidFill>
                <a:effectLst/>
                <a:latin typeface="+mn-lt"/>
                <a:ea typeface="+mn-ea"/>
                <a:cs typeface="+mn-cs"/>
              </a:rPr>
              <a:t>Is this </a:t>
            </a:r>
            <a:r>
              <a:rPr lang="en-US" sz="1200" kern="1200" dirty="0" err="1">
                <a:solidFill>
                  <a:schemeClr val="tx1"/>
                </a:solidFill>
                <a:effectLst/>
                <a:latin typeface="+mn-lt"/>
                <a:ea typeface="+mn-ea"/>
                <a:cs typeface="+mn-cs"/>
              </a:rPr>
              <a:t>unconsentable</a:t>
            </a:r>
            <a:r>
              <a:rPr lang="en-US" sz="1200" kern="1200" dirty="0">
                <a:solidFill>
                  <a:schemeClr val="tx1"/>
                </a:solidFill>
                <a:effectLst/>
                <a:latin typeface="+mn-lt"/>
                <a:ea typeface="+mn-ea"/>
                <a:cs typeface="+mn-cs"/>
              </a:rPr>
              <a:t> at this point?</a:t>
            </a:r>
          </a:p>
          <a:p>
            <a:r>
              <a:rPr lang="en-US" sz="1200" kern="1200" dirty="0">
                <a:solidFill>
                  <a:schemeClr val="tx1"/>
                </a:solidFill>
                <a:effectLst/>
                <a:latin typeface="+mn-lt"/>
                <a:ea typeface="+mn-ea"/>
                <a:cs typeface="+mn-cs"/>
              </a:rPr>
              <a:t>How do you effectively withdraw after the case is decided by a jury</a:t>
            </a:r>
          </a:p>
          <a:p>
            <a:r>
              <a:rPr lang="en-US" sz="1200" kern="1200" dirty="0">
                <a:solidFill>
                  <a:schemeClr val="tx1"/>
                </a:solidFill>
                <a:effectLst/>
                <a:latin typeface="+mn-lt"/>
                <a:ea typeface="+mn-ea"/>
                <a:cs typeface="+mn-cs"/>
              </a:rPr>
              <a:t>Or did you withdraw at pretrial when this issue first became set in stone?</a:t>
            </a:r>
          </a:p>
        </p:txBody>
      </p:sp>
      <p:sp>
        <p:nvSpPr>
          <p:cNvPr id="4" name="Slide Number Placeholder 3"/>
          <p:cNvSpPr>
            <a:spLocks noGrp="1"/>
          </p:cNvSpPr>
          <p:nvPr>
            <p:ph type="sldNum" sz="quarter" idx="5"/>
          </p:nvPr>
        </p:nvSpPr>
        <p:spPr/>
        <p:txBody>
          <a:bodyPr/>
          <a:lstStyle/>
          <a:p>
            <a:fld id="{7F470077-33B3-459F-BB82-2296FF59EEDD}" type="slidenum">
              <a:rPr lang="en-US" smtClean="0"/>
              <a:t>111</a:t>
            </a:fld>
            <a:endParaRPr lang="en-US"/>
          </a:p>
        </p:txBody>
      </p:sp>
    </p:spTree>
    <p:extLst>
      <p:ext uri="{BB962C8B-B14F-4D97-AF65-F5344CB8AC3E}">
        <p14:creationId xmlns:p14="http://schemas.microsoft.com/office/powerpoint/2010/main" val="258294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197C-D1FB-4CB7-8C4C-7EA640FFD0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7EB45E-A9E4-44D5-BF66-36E5A57F2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3CCB4F-48DC-4F54-AC66-43C73A04D27E}"/>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5" name="Footer Placeholder 4">
            <a:extLst>
              <a:ext uri="{FF2B5EF4-FFF2-40B4-BE49-F238E27FC236}">
                <a16:creationId xmlns:a16="http://schemas.microsoft.com/office/drawing/2014/main" id="{91B7C3F3-5279-429C-B237-E1CF71AFE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E698B-8E57-4A08-BFCB-A437FB5AF9F8}"/>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08907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2D2A-9EDA-4A3A-9717-EFD73F422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6641BF-65F5-417B-A02D-235A8F1DC4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37AF-DB34-4184-BFEF-7E69E9F3801C}"/>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5" name="Footer Placeholder 4">
            <a:extLst>
              <a:ext uri="{FF2B5EF4-FFF2-40B4-BE49-F238E27FC236}">
                <a16:creationId xmlns:a16="http://schemas.microsoft.com/office/drawing/2014/main" id="{A68591CF-FC3E-4C32-8A61-39F5E78C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D361A-CE51-4D00-82DD-CE78DCCDABE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593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539F5-7CF6-49D3-9F6A-AC73CC05A6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F9F6B-56EF-4406-8657-2FCABD2737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3F895-29D2-40FC-BCDB-082A60B46E61}"/>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5" name="Footer Placeholder 4">
            <a:extLst>
              <a:ext uri="{FF2B5EF4-FFF2-40B4-BE49-F238E27FC236}">
                <a16:creationId xmlns:a16="http://schemas.microsoft.com/office/drawing/2014/main" id="{DBBA41A8-34C5-433E-88BA-AAC930D7D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35B65-57AF-4186-8921-9634845BABD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93359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7E84-D9E0-4D66-AF44-0899B95F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1BAF3-3849-4982-B6B0-36053E3EFC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D20F7-6410-44A2-BE07-9E9EC3677647}"/>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5" name="Footer Placeholder 4">
            <a:extLst>
              <a:ext uri="{FF2B5EF4-FFF2-40B4-BE49-F238E27FC236}">
                <a16:creationId xmlns:a16="http://schemas.microsoft.com/office/drawing/2014/main" id="{9ECEC684-2DBF-49BD-8710-460CB59D2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1AA4D-2742-4DD4-BF04-55D5F8819472}"/>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84756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DF51-A5D1-43AA-A247-6773D8A74F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4AB29-0BB1-4A26-8546-A769C1F9C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E86BAE-909A-4C1A-BBF5-44265D9DA5A6}"/>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5" name="Footer Placeholder 4">
            <a:extLst>
              <a:ext uri="{FF2B5EF4-FFF2-40B4-BE49-F238E27FC236}">
                <a16:creationId xmlns:a16="http://schemas.microsoft.com/office/drawing/2014/main" id="{29BA1B86-6BEF-455B-A852-FD019361D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9DB20-06E4-4512-92B0-1B44B48CE09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61635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8EBD-F95A-41D2-B23B-068B1E43A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BE668-4489-4A78-97AD-28EE74CD6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683A4-E6BB-4E02-9389-263087708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67E13-BAB1-415B-B688-F401EDCB9000}"/>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6" name="Footer Placeholder 5">
            <a:extLst>
              <a:ext uri="{FF2B5EF4-FFF2-40B4-BE49-F238E27FC236}">
                <a16:creationId xmlns:a16="http://schemas.microsoft.com/office/drawing/2014/main" id="{AFEC73E1-EC9A-4702-9C63-953ABB76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33991-FEF5-4C6E-B6FA-E35B8F798C0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42310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1731-05F3-4E75-AFFF-CD974F221A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A4BCE-17C4-499C-A7D1-5F3DE4408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AD1BC5-EF6F-4E31-8F30-4E58C5DB6B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3E6C7-7153-460D-A0DE-D882AF25A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20A627-D417-4DB3-AE3A-D1824041B7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1BFC6-DE7B-4DA9-9FC4-21F038C0E4BB}"/>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8" name="Footer Placeholder 7">
            <a:extLst>
              <a:ext uri="{FF2B5EF4-FFF2-40B4-BE49-F238E27FC236}">
                <a16:creationId xmlns:a16="http://schemas.microsoft.com/office/drawing/2014/main" id="{F7A6AE35-6F2E-4FC3-8914-F3C9C5CBDB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A501D-01DE-49F2-928C-47F89D223210}"/>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21804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C67-7E2A-4392-8EF1-7528BF3176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77F145-597C-49D2-B8D2-F8E9AC5286C6}"/>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4" name="Footer Placeholder 3">
            <a:extLst>
              <a:ext uri="{FF2B5EF4-FFF2-40B4-BE49-F238E27FC236}">
                <a16:creationId xmlns:a16="http://schemas.microsoft.com/office/drawing/2014/main" id="{1FCE67C0-2084-4DD8-9970-306F6B81F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1AB68-01B8-4F36-B1B2-563BD8D0C91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65588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27EE0-4073-4EBB-B64F-56E923C0550B}"/>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3" name="Footer Placeholder 2">
            <a:extLst>
              <a:ext uri="{FF2B5EF4-FFF2-40B4-BE49-F238E27FC236}">
                <a16:creationId xmlns:a16="http://schemas.microsoft.com/office/drawing/2014/main" id="{4FA3C5C2-42A2-40FA-8572-73EB3FA23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5B6D1-2154-4E4E-AFFD-89E4D032C06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98852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26FC-1C40-42C1-BAA9-24093A63D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A3BBA0-1849-46D8-AD4D-2E6AC02BA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9C9366-9EAD-4296-A0A0-B11D1CD34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FB0DD-453C-4190-8027-C683C627C98B}"/>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6" name="Footer Placeholder 5">
            <a:extLst>
              <a:ext uri="{FF2B5EF4-FFF2-40B4-BE49-F238E27FC236}">
                <a16:creationId xmlns:a16="http://schemas.microsoft.com/office/drawing/2014/main" id="{F4EEB813-4647-4BC5-8CE3-81A6AFB5B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5FA5A-0903-40C8-893A-8416CE97184C}"/>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71908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865D-FA53-4D7A-91A0-73660665A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9244E3-672B-40C9-B6C1-56100E1AD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1D9B5E-BFB5-469A-BB38-D4C933AB1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5525A4-F778-467A-9663-D712A88B6841}"/>
              </a:ext>
            </a:extLst>
          </p:cNvPr>
          <p:cNvSpPr>
            <a:spLocks noGrp="1"/>
          </p:cNvSpPr>
          <p:nvPr>
            <p:ph type="dt" sz="half" idx="10"/>
          </p:nvPr>
        </p:nvSpPr>
        <p:spPr/>
        <p:txBody>
          <a:bodyPr/>
          <a:lstStyle/>
          <a:p>
            <a:fld id="{9D14D25C-54EF-4CD0-80EA-3869363DAE29}" type="datetimeFigureOut">
              <a:rPr lang="en-US" smtClean="0"/>
              <a:t>12/1/2019</a:t>
            </a:fld>
            <a:endParaRPr lang="en-US"/>
          </a:p>
        </p:txBody>
      </p:sp>
      <p:sp>
        <p:nvSpPr>
          <p:cNvPr id="6" name="Footer Placeholder 5">
            <a:extLst>
              <a:ext uri="{FF2B5EF4-FFF2-40B4-BE49-F238E27FC236}">
                <a16:creationId xmlns:a16="http://schemas.microsoft.com/office/drawing/2014/main" id="{F39EE7D8-419D-4EFC-A82A-72C73573A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E250A-58A5-4B52-B75C-03671891934D}"/>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2803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65DE5-B8C6-427C-A3EF-A3C8D1E14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F88617-90AC-418F-88F0-A54108991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DC978-F196-474D-B0EA-DD32CDA10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4D25C-54EF-4CD0-80EA-3869363DAE29}" type="datetimeFigureOut">
              <a:rPr lang="en-US" smtClean="0"/>
              <a:t>12/1/2019</a:t>
            </a:fld>
            <a:endParaRPr lang="en-US"/>
          </a:p>
        </p:txBody>
      </p:sp>
      <p:sp>
        <p:nvSpPr>
          <p:cNvPr id="5" name="Footer Placeholder 4">
            <a:extLst>
              <a:ext uri="{FF2B5EF4-FFF2-40B4-BE49-F238E27FC236}">
                <a16:creationId xmlns:a16="http://schemas.microsoft.com/office/drawing/2014/main" id="{E6975E86-0F02-448E-BF45-302B3A0E6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524784-7FEE-4413-9DD9-788E16473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7300C-6734-4D21-B163-50C0DD360C57}" type="slidenum">
              <a:rPr lang="en-US" smtClean="0"/>
              <a:t>‹#›</a:t>
            </a:fld>
            <a:endParaRPr lang="en-US"/>
          </a:p>
        </p:txBody>
      </p:sp>
    </p:spTree>
    <p:extLst>
      <p:ext uri="{BB962C8B-B14F-4D97-AF65-F5344CB8AC3E}">
        <p14:creationId xmlns:p14="http://schemas.microsoft.com/office/powerpoint/2010/main" val="196148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www.texasbarcle.com/cle/OLViewArticle.asp?a=180444&amp;t=PDF&amp;e=14633&amp;p=1"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www.americanbar.org/content/dam/aba/administrative/professional_responsibility/formal_opinion_466_final_04_23_14.authcheckdam.pdf"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scn.net/applications/oscn/deliverdocument.asp?citeid=2025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scn.net/applications/oscn/deliverdocument.asp?citeid=20257"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okbar.org/wp-content/uploads/2018/10/trust-account-faqs.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okbar.org/members/BarJournal/archive2015/AugArchive15_2/obj8621Pappas.asp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ntlsummit.com/wp-content/uploads/2015/01/1-21-15-1130am-joe-kasouf-was-joe-dinardo.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file:///C:\Users\paulk\Downloads\AttorneyandLegalFeesinOklahoma%20(1).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4083A5C4-203A-4F26-8FBC-5313D8F91983}"/>
              </a:ext>
            </a:extLst>
          </p:cNvPr>
          <p:cNvSpPr>
            <a:spLocks noGrp="1" noChangeArrowheads="1"/>
          </p:cNvSpPr>
          <p:nvPr>
            <p:ph type="ctrTitle"/>
          </p:nvPr>
        </p:nvSpPr>
        <p:spPr>
          <a:xfrm>
            <a:off x="1453243" y="657226"/>
            <a:ext cx="9323613" cy="1800225"/>
          </a:xfrm>
        </p:spPr>
        <p:txBody>
          <a:bodyPr/>
          <a:lstStyle/>
          <a:p>
            <a:r>
              <a:rPr lang="en-US" altLang="en-US" sz="3600" dirty="0"/>
              <a:t>National Business Institute (NBI)</a:t>
            </a:r>
            <a:br>
              <a:rPr lang="en-US" altLang="en-US" sz="3600" dirty="0"/>
            </a:br>
            <a:br>
              <a:rPr lang="en-US" altLang="en-US" sz="3600" dirty="0"/>
            </a:br>
            <a:r>
              <a:rPr lang="en-US" altLang="en-US" sz="2600" b="1" dirty="0"/>
              <a:t>PLAINTIFF’S PERSONAL INJURY FROM START TO FINISH</a:t>
            </a:r>
          </a:p>
        </p:txBody>
      </p:sp>
      <p:sp>
        <p:nvSpPr>
          <p:cNvPr id="2051" name="Rectangle 7">
            <a:extLst>
              <a:ext uri="{FF2B5EF4-FFF2-40B4-BE49-F238E27FC236}">
                <a16:creationId xmlns:a16="http://schemas.microsoft.com/office/drawing/2014/main" id="{A86CCD57-0014-45FD-9E79-A4027595BCEF}"/>
              </a:ext>
            </a:extLst>
          </p:cNvPr>
          <p:cNvSpPr>
            <a:spLocks noGrp="1" noChangeArrowheads="1"/>
          </p:cNvSpPr>
          <p:nvPr>
            <p:ph type="subTitle" idx="1"/>
          </p:nvPr>
        </p:nvSpPr>
        <p:spPr>
          <a:xfrm>
            <a:off x="1919289" y="2708276"/>
            <a:ext cx="8497887" cy="3648075"/>
          </a:xfrm>
        </p:spPr>
        <p:txBody>
          <a:bodyPr>
            <a:normAutofit/>
          </a:bodyPr>
          <a:lstStyle/>
          <a:p>
            <a:pPr eaLnBrk="1" hangingPunct="1"/>
            <a:r>
              <a:rPr lang="en-US" altLang="en-US" dirty="0">
                <a:solidFill>
                  <a:schemeClr val="tx1"/>
                </a:solidFill>
              </a:rPr>
              <a:t>Section </a:t>
            </a:r>
            <a:r>
              <a:rPr lang="en-US" altLang="en-US" dirty="0"/>
              <a:t>VI.</a:t>
            </a:r>
            <a:r>
              <a:rPr lang="en-US" altLang="en-US" dirty="0">
                <a:solidFill>
                  <a:schemeClr val="tx1"/>
                </a:solidFill>
              </a:rPr>
              <a:t> </a:t>
            </a:r>
            <a:r>
              <a:rPr lang="en-US" altLang="en-US" dirty="0"/>
              <a:t>Ethical Considerations for Personal Injury Attorneys</a:t>
            </a:r>
            <a:endParaRPr lang="en-US" altLang="en-US" dirty="0">
              <a:solidFill>
                <a:schemeClr val="tx1"/>
              </a:solidFill>
            </a:endParaRPr>
          </a:p>
          <a:p>
            <a:pPr eaLnBrk="1" hangingPunct="1"/>
            <a:endParaRPr lang="en-US" altLang="en-US" dirty="0"/>
          </a:p>
          <a:p>
            <a:pPr eaLnBrk="1" hangingPunct="1"/>
            <a:r>
              <a:rPr lang="en-US" altLang="en-US" dirty="0"/>
              <a:t>By: Paul Kouri</a:t>
            </a:r>
          </a:p>
          <a:p>
            <a:pPr eaLnBrk="1" hangingPunct="1"/>
            <a:endParaRPr lang="en-US" altLang="en-US" dirty="0"/>
          </a:p>
          <a:p>
            <a:pPr eaLnBrk="1" hangingPunct="1"/>
            <a:r>
              <a:rPr lang="en-US" altLang="en-US" sz="2000" dirty="0"/>
              <a:t>December 03, 2019</a:t>
            </a:r>
          </a:p>
          <a:p>
            <a:pPr eaLnBrk="1" hangingPunct="1"/>
            <a:r>
              <a:rPr lang="en-US" altLang="en-US" sz="2000" dirty="0"/>
              <a:t>Oklahoma City, Oklahoma</a:t>
            </a:r>
          </a:p>
        </p:txBody>
      </p:sp>
      <p:sp>
        <p:nvSpPr>
          <p:cNvPr id="2052" name="Rectangle 6">
            <a:extLst>
              <a:ext uri="{FF2B5EF4-FFF2-40B4-BE49-F238E27FC236}">
                <a16:creationId xmlns:a16="http://schemas.microsoft.com/office/drawing/2014/main" id="{DF0259C2-B358-452B-A9DA-4EFA9CA822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E47A10-602D-481E-9E6B-B730C09B8B32}" type="slidenum">
              <a:rPr lang="en-US" altLang="en-US" sz="1200">
                <a:solidFill>
                  <a:srgbClr val="898989"/>
                </a:solidFill>
                <a:latin typeface="Tahoma" panose="020B0604030504040204" pitchFamily="34" charset="0"/>
              </a:rPr>
              <a:pPr>
                <a:spcBef>
                  <a:spcPct val="0"/>
                </a:spcBef>
                <a:buFontTx/>
                <a:buNone/>
              </a:pPr>
              <a:t>1</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22928745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BE93-5BFC-4E5F-875D-0BDD64D2E075}"/>
              </a:ext>
            </a:extLst>
          </p:cNvPr>
          <p:cNvSpPr>
            <a:spLocks noGrp="1"/>
          </p:cNvSpPr>
          <p:nvPr>
            <p:ph type="title"/>
          </p:nvPr>
        </p:nvSpPr>
        <p:spPr/>
        <p:txBody>
          <a:bodyPr/>
          <a:lstStyle/>
          <a:p>
            <a:r>
              <a:rPr lang="en-US" dirty="0"/>
              <a:t>Long answer:</a:t>
            </a:r>
          </a:p>
        </p:txBody>
      </p:sp>
      <p:sp>
        <p:nvSpPr>
          <p:cNvPr id="3" name="Content Placeholder 2">
            <a:extLst>
              <a:ext uri="{FF2B5EF4-FFF2-40B4-BE49-F238E27FC236}">
                <a16:creationId xmlns:a16="http://schemas.microsoft.com/office/drawing/2014/main" id="{E8FBD575-BE19-4047-B6AB-4D14703DA84C}"/>
              </a:ext>
            </a:extLst>
          </p:cNvPr>
          <p:cNvSpPr>
            <a:spLocks noGrp="1"/>
          </p:cNvSpPr>
          <p:nvPr>
            <p:ph idx="1"/>
          </p:nvPr>
        </p:nvSpPr>
        <p:spPr/>
        <p:txBody>
          <a:bodyPr/>
          <a:lstStyle/>
          <a:p>
            <a:r>
              <a:rPr lang="en-US" dirty="0"/>
              <a:t>Fee must always be reasonable</a:t>
            </a:r>
          </a:p>
        </p:txBody>
      </p:sp>
    </p:spTree>
    <p:extLst>
      <p:ext uri="{BB962C8B-B14F-4D97-AF65-F5344CB8AC3E}">
        <p14:creationId xmlns:p14="http://schemas.microsoft.com/office/powerpoint/2010/main" val="17929725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C2E7-8571-4AED-BE73-4B6BC869AE6C}"/>
              </a:ext>
            </a:extLst>
          </p:cNvPr>
          <p:cNvSpPr>
            <a:spLocks noGrp="1"/>
          </p:cNvSpPr>
          <p:nvPr>
            <p:ph type="title"/>
          </p:nvPr>
        </p:nvSpPr>
        <p:spPr/>
        <p:txBody>
          <a:bodyPr>
            <a:normAutofit/>
          </a:bodyPr>
          <a:lstStyle/>
          <a:p>
            <a:r>
              <a:rPr lang="en-US" sz="4000" b="1" dirty="0"/>
              <a:t>Rule 3.5. Impartiality and Decorum of the Tribunal</a:t>
            </a:r>
            <a:endParaRPr lang="en-US" sz="4000" dirty="0"/>
          </a:p>
        </p:txBody>
      </p:sp>
      <p:sp>
        <p:nvSpPr>
          <p:cNvPr id="3" name="Content Placeholder 2">
            <a:extLst>
              <a:ext uri="{FF2B5EF4-FFF2-40B4-BE49-F238E27FC236}">
                <a16:creationId xmlns:a16="http://schemas.microsoft.com/office/drawing/2014/main" id="{4059DA69-91DB-423C-80A2-E0862590A27E}"/>
              </a:ext>
            </a:extLst>
          </p:cNvPr>
          <p:cNvSpPr>
            <a:spLocks noGrp="1"/>
          </p:cNvSpPr>
          <p:nvPr>
            <p:ph idx="1"/>
          </p:nvPr>
        </p:nvSpPr>
        <p:spPr/>
        <p:txBody>
          <a:bodyPr>
            <a:normAutofit fontScale="85000" lnSpcReduction="10000"/>
          </a:bodyPr>
          <a:lstStyle/>
          <a:p>
            <a:r>
              <a:rPr lang="en-US" dirty="0"/>
              <a:t>A lawyer shall not:</a:t>
            </a:r>
          </a:p>
          <a:p>
            <a:r>
              <a:rPr lang="en-US" dirty="0"/>
              <a:t>(a) seek to influence a judge, juror, prospective juror or other official by means prohibited by law;</a:t>
            </a:r>
          </a:p>
          <a:p>
            <a:r>
              <a:rPr lang="en-US" dirty="0"/>
              <a:t>(b) communicate ex </a:t>
            </a:r>
            <a:r>
              <a:rPr lang="en-US" dirty="0" err="1"/>
              <a:t>parte</a:t>
            </a:r>
            <a:r>
              <a:rPr lang="en-US" dirty="0"/>
              <a:t> with such a person during the proceeding unless authorized to do so by law or court order;</a:t>
            </a:r>
          </a:p>
          <a:p>
            <a:r>
              <a:rPr lang="en-US" dirty="0"/>
              <a:t>(c) communicate with a juror or prospective juror after discharge of the jury if:</a:t>
            </a:r>
          </a:p>
          <a:p>
            <a:r>
              <a:rPr lang="en-US" dirty="0"/>
              <a:t>(1) the communication is prohibited by law or court order;</a:t>
            </a:r>
          </a:p>
          <a:p>
            <a:r>
              <a:rPr lang="en-US" dirty="0"/>
              <a:t>(2) the juror has made known to the lawyer a desire not to communicate; or</a:t>
            </a:r>
          </a:p>
          <a:p>
            <a:r>
              <a:rPr lang="en-US" dirty="0"/>
              <a:t>(3) the communication involves misrepresentation, coercion, duress or harassment; or</a:t>
            </a:r>
          </a:p>
          <a:p>
            <a:r>
              <a:rPr lang="en-US" dirty="0"/>
              <a:t>(d) engage in conduct intended to disrupt a tribunal.</a:t>
            </a:r>
          </a:p>
        </p:txBody>
      </p:sp>
    </p:spTree>
    <p:extLst>
      <p:ext uri="{BB962C8B-B14F-4D97-AF65-F5344CB8AC3E}">
        <p14:creationId xmlns:p14="http://schemas.microsoft.com/office/powerpoint/2010/main" val="18447718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700414" y="1011433"/>
            <a:ext cx="10515600" cy="558346"/>
          </a:xfrm>
        </p:spPr>
        <p:txBody>
          <a:bodyPr>
            <a:noAutofit/>
          </a:bodyPr>
          <a:lstStyle/>
          <a:p>
            <a:pPr marL="0" indent="0">
              <a:buNone/>
            </a:pPr>
            <a:r>
              <a:rPr lang="en-US" sz="4000" b="1" dirty="0"/>
              <a:t>E Meritorious Claims and Contentions </a:t>
            </a:r>
          </a:p>
        </p:txBody>
      </p:sp>
      <p:pic>
        <p:nvPicPr>
          <p:cNvPr id="6146" name="Picture 2" descr="Image result for ethical attorney">
            <a:extLst>
              <a:ext uri="{FF2B5EF4-FFF2-40B4-BE49-F238E27FC236}">
                <a16:creationId xmlns:a16="http://schemas.microsoft.com/office/drawing/2014/main" id="{3D5952B3-6EAE-4BE7-B7FF-28C5AFB8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76" y="2383971"/>
            <a:ext cx="7154008" cy="432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369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0B46-2D5E-4242-9A20-6A32B8D9BF22}"/>
              </a:ext>
            </a:extLst>
          </p:cNvPr>
          <p:cNvSpPr>
            <a:spLocks noGrp="1"/>
          </p:cNvSpPr>
          <p:nvPr>
            <p:ph type="title"/>
          </p:nvPr>
        </p:nvSpPr>
        <p:spPr/>
        <p:txBody>
          <a:bodyPr/>
          <a:lstStyle/>
          <a:p>
            <a:r>
              <a:rPr lang="en-US" b="1" dirty="0"/>
              <a:t>ORPC 3.1: Bring only meritorious claims</a:t>
            </a:r>
            <a:endParaRPr lang="en-US" dirty="0"/>
          </a:p>
        </p:txBody>
      </p:sp>
      <p:sp>
        <p:nvSpPr>
          <p:cNvPr id="3" name="Content Placeholder 2">
            <a:extLst>
              <a:ext uri="{FF2B5EF4-FFF2-40B4-BE49-F238E27FC236}">
                <a16:creationId xmlns:a16="http://schemas.microsoft.com/office/drawing/2014/main" id="{D7FD1525-840F-4A6E-BF68-48E26A1D719F}"/>
              </a:ext>
            </a:extLst>
          </p:cNvPr>
          <p:cNvSpPr>
            <a:spLocks noGrp="1"/>
          </p:cNvSpPr>
          <p:nvPr>
            <p:ph idx="1"/>
          </p:nvPr>
        </p:nvSpPr>
        <p:spPr/>
        <p:txBody>
          <a:bodyPr>
            <a:normAutofit fontScale="92500" lnSpcReduction="10000"/>
          </a:bodyPr>
          <a:lstStyle/>
          <a:p>
            <a:r>
              <a:rPr lang="en-US" dirty="0"/>
              <a:t>Comment: The filing of an action or defense or similar action taken for a client is not frivolous merely because the facts have not first been fully substantiated or because the lawyer expects to develop vital evidence only by discovery. What is required of lawyers, however, is that they inform themselves about the facts of the clients’ cases and the applicable law and determine that they can make good faith arguments in support of their client’s positions. Such action is not frivolous even though the lawyer believes that the client's position ultimately will not prevail. The action is frivolous, however, if the lawyer is unable either to make a good faith argument on the merits of the action taken or to support the action taken by a good faith argument for an extension, modification or reversal of existing law.</a:t>
            </a:r>
          </a:p>
          <a:p>
            <a:endParaRPr lang="en-US" dirty="0"/>
          </a:p>
        </p:txBody>
      </p:sp>
    </p:spTree>
    <p:extLst>
      <p:ext uri="{BB962C8B-B14F-4D97-AF65-F5344CB8AC3E}">
        <p14:creationId xmlns:p14="http://schemas.microsoft.com/office/powerpoint/2010/main" val="7144665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39D2-EB3D-4D46-AD49-175F61F0D33C}"/>
              </a:ext>
            </a:extLst>
          </p:cNvPr>
          <p:cNvSpPr>
            <a:spLocks noGrp="1"/>
          </p:cNvSpPr>
          <p:nvPr>
            <p:ph type="title"/>
          </p:nvPr>
        </p:nvSpPr>
        <p:spPr/>
        <p:txBody>
          <a:bodyPr>
            <a:normAutofit/>
          </a:bodyPr>
          <a:lstStyle/>
          <a:p>
            <a:r>
              <a:rPr lang="en-US" b="1" dirty="0"/>
              <a:t>ORPC 3.2: Expedite litigation</a:t>
            </a:r>
            <a:br>
              <a:rPr lang="en-US" dirty="0"/>
            </a:br>
            <a:endParaRPr lang="en-US" dirty="0"/>
          </a:p>
        </p:txBody>
      </p:sp>
      <p:sp>
        <p:nvSpPr>
          <p:cNvPr id="3" name="Content Placeholder 2">
            <a:extLst>
              <a:ext uri="{FF2B5EF4-FFF2-40B4-BE49-F238E27FC236}">
                <a16:creationId xmlns:a16="http://schemas.microsoft.com/office/drawing/2014/main" id="{A070263F-5ED8-4659-90D2-C54E24BDB37C}"/>
              </a:ext>
            </a:extLst>
          </p:cNvPr>
          <p:cNvSpPr>
            <a:spLocks noGrp="1"/>
          </p:cNvSpPr>
          <p:nvPr>
            <p:ph idx="1"/>
          </p:nvPr>
        </p:nvSpPr>
        <p:spPr/>
        <p:txBody>
          <a:bodyPr>
            <a:normAutofit lnSpcReduction="10000"/>
          </a:bodyPr>
          <a:lstStyle/>
          <a:p>
            <a:r>
              <a:rPr lang="en-US" dirty="0"/>
              <a:t>Comment: Dilatory practices bring the administration of justice into disrepute. Although there will be occasions when a lawyer may properly seek a postponement for personal reasons, it is not proper for a lawyer to routinely fail to expedite litigation solely for the convenience of the advocates. Nor will a failure to expedite be reasonable if done for the purpose of frustrating an opposing party’s attempt to obtain rightful redress or repose. It is not a justification that similar conduct is often tolerated by the bench and bar. The question is whether a competent lawyer acting in good faith would regard the course of action as having some substantial purpose other than delay. Realizing financial or other benefit from otherwise improper delay in litigation is not a legitimate interest of the client.</a:t>
            </a:r>
          </a:p>
          <a:p>
            <a:endParaRPr lang="en-US" dirty="0"/>
          </a:p>
        </p:txBody>
      </p:sp>
    </p:spTree>
    <p:extLst>
      <p:ext uri="{BB962C8B-B14F-4D97-AF65-F5344CB8AC3E}">
        <p14:creationId xmlns:p14="http://schemas.microsoft.com/office/powerpoint/2010/main" val="17368993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6A99-44F8-47CA-BC02-A0F6A8936B0F}"/>
              </a:ext>
            </a:extLst>
          </p:cNvPr>
          <p:cNvSpPr>
            <a:spLocks noGrp="1"/>
          </p:cNvSpPr>
          <p:nvPr>
            <p:ph type="title"/>
          </p:nvPr>
        </p:nvSpPr>
        <p:spPr/>
        <p:txBody>
          <a:bodyPr/>
          <a:lstStyle/>
          <a:p>
            <a:r>
              <a:rPr lang="en-US" b="1" dirty="0"/>
              <a:t>F. Conflicts of Interest in Plaintiff’s Cases</a:t>
            </a:r>
          </a:p>
        </p:txBody>
      </p:sp>
      <p:sp>
        <p:nvSpPr>
          <p:cNvPr id="3" name="Content Placeholder 2">
            <a:extLst>
              <a:ext uri="{FF2B5EF4-FFF2-40B4-BE49-F238E27FC236}">
                <a16:creationId xmlns:a16="http://schemas.microsoft.com/office/drawing/2014/main" id="{933C22B2-5DE1-4C29-AA3B-87863454F75A}"/>
              </a:ext>
            </a:extLst>
          </p:cNvPr>
          <p:cNvSpPr>
            <a:spLocks noGrp="1"/>
          </p:cNvSpPr>
          <p:nvPr>
            <p:ph idx="1"/>
          </p:nvPr>
        </p:nvSpPr>
        <p:spPr/>
        <p:txBody>
          <a:bodyPr/>
          <a:lstStyle/>
          <a:p>
            <a:r>
              <a:rPr lang="en-US" dirty="0"/>
              <a:t>Litigation funding</a:t>
            </a:r>
          </a:p>
        </p:txBody>
      </p:sp>
    </p:spTree>
    <p:extLst>
      <p:ext uri="{BB962C8B-B14F-4D97-AF65-F5344CB8AC3E}">
        <p14:creationId xmlns:p14="http://schemas.microsoft.com/office/powerpoint/2010/main" val="11031485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2C4C-FC32-4037-93AC-B8E4F16C0D8F}"/>
              </a:ext>
            </a:extLst>
          </p:cNvPr>
          <p:cNvSpPr>
            <a:spLocks noGrp="1"/>
          </p:cNvSpPr>
          <p:nvPr>
            <p:ph type="title"/>
          </p:nvPr>
        </p:nvSpPr>
        <p:spPr/>
        <p:txBody>
          <a:bodyPr>
            <a:normAutofit/>
          </a:bodyPr>
          <a:lstStyle/>
          <a:p>
            <a:r>
              <a:rPr lang="en-US" dirty="0"/>
              <a:t>Representing passenger and driver in same wreck</a:t>
            </a:r>
          </a:p>
        </p:txBody>
      </p:sp>
      <p:sp>
        <p:nvSpPr>
          <p:cNvPr id="3" name="Content Placeholder 2">
            <a:extLst>
              <a:ext uri="{FF2B5EF4-FFF2-40B4-BE49-F238E27FC236}">
                <a16:creationId xmlns:a16="http://schemas.microsoft.com/office/drawing/2014/main" id="{B724D3F5-FD57-463F-ACC6-73D68F36FB9D}"/>
              </a:ext>
            </a:extLst>
          </p:cNvPr>
          <p:cNvSpPr>
            <a:spLocks noGrp="1"/>
          </p:cNvSpPr>
          <p:nvPr>
            <p:ph idx="1"/>
          </p:nvPr>
        </p:nvSpPr>
        <p:spPr/>
        <p:txBody>
          <a:bodyPr/>
          <a:lstStyle/>
          <a:p>
            <a:r>
              <a:rPr lang="en-US" dirty="0"/>
              <a:t>Rule 1.7. Conflict of Interest: Current Clients</a:t>
            </a:r>
          </a:p>
          <a:p>
            <a:r>
              <a:rPr lang="en-US" dirty="0"/>
              <a:t>(a) Except as provided in paragraph (b), a lawyer shall not represent a client if the representation involves a concurrent conflict of interest. A concurrent conflict of interest exists if:</a:t>
            </a:r>
          </a:p>
          <a:p>
            <a:endParaRPr lang="en-US" dirty="0"/>
          </a:p>
        </p:txBody>
      </p:sp>
    </p:spTree>
    <p:extLst>
      <p:ext uri="{BB962C8B-B14F-4D97-AF65-F5344CB8AC3E}">
        <p14:creationId xmlns:p14="http://schemas.microsoft.com/office/powerpoint/2010/main" val="6539644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2C4C-FC32-4037-93AC-B8E4F16C0D8F}"/>
              </a:ext>
            </a:extLst>
          </p:cNvPr>
          <p:cNvSpPr>
            <a:spLocks noGrp="1"/>
          </p:cNvSpPr>
          <p:nvPr>
            <p:ph type="title"/>
          </p:nvPr>
        </p:nvSpPr>
        <p:spPr/>
        <p:txBody>
          <a:bodyPr>
            <a:normAutofit/>
          </a:bodyPr>
          <a:lstStyle/>
          <a:p>
            <a:r>
              <a:rPr lang="en-US" dirty="0"/>
              <a:t>Representing passenger and driver in same wreck</a:t>
            </a:r>
          </a:p>
        </p:txBody>
      </p:sp>
      <p:sp>
        <p:nvSpPr>
          <p:cNvPr id="3" name="Content Placeholder 2">
            <a:extLst>
              <a:ext uri="{FF2B5EF4-FFF2-40B4-BE49-F238E27FC236}">
                <a16:creationId xmlns:a16="http://schemas.microsoft.com/office/drawing/2014/main" id="{B724D3F5-FD57-463F-ACC6-73D68F36FB9D}"/>
              </a:ext>
            </a:extLst>
          </p:cNvPr>
          <p:cNvSpPr>
            <a:spLocks noGrp="1"/>
          </p:cNvSpPr>
          <p:nvPr>
            <p:ph idx="1"/>
          </p:nvPr>
        </p:nvSpPr>
        <p:spPr/>
        <p:txBody>
          <a:bodyPr/>
          <a:lstStyle/>
          <a:p>
            <a:r>
              <a:rPr lang="en-US" dirty="0"/>
              <a:t>Rule 1.7. Conflict of Interest: Current Clients</a:t>
            </a:r>
          </a:p>
          <a:p>
            <a:r>
              <a:rPr lang="en-US" dirty="0"/>
              <a:t>(a) Except as provided in paragraph (b), a lawyer shall not represent a client if the representation involves a concurrent conflict of interest. A concurrent conflict of interest exists if:</a:t>
            </a:r>
          </a:p>
          <a:p>
            <a:r>
              <a:rPr lang="en-US" dirty="0"/>
              <a:t>(1) the representation of one client will be directly adverse to another client; or</a:t>
            </a:r>
          </a:p>
          <a:p>
            <a:endParaRPr lang="en-US" dirty="0"/>
          </a:p>
        </p:txBody>
      </p:sp>
    </p:spTree>
    <p:extLst>
      <p:ext uri="{BB962C8B-B14F-4D97-AF65-F5344CB8AC3E}">
        <p14:creationId xmlns:p14="http://schemas.microsoft.com/office/powerpoint/2010/main" val="18250119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2C4C-FC32-4037-93AC-B8E4F16C0D8F}"/>
              </a:ext>
            </a:extLst>
          </p:cNvPr>
          <p:cNvSpPr>
            <a:spLocks noGrp="1"/>
          </p:cNvSpPr>
          <p:nvPr>
            <p:ph type="title"/>
          </p:nvPr>
        </p:nvSpPr>
        <p:spPr/>
        <p:txBody>
          <a:bodyPr>
            <a:normAutofit/>
          </a:bodyPr>
          <a:lstStyle/>
          <a:p>
            <a:r>
              <a:rPr lang="en-US" dirty="0"/>
              <a:t>Representing passenger and driver in same wreck</a:t>
            </a:r>
          </a:p>
        </p:txBody>
      </p:sp>
      <p:sp>
        <p:nvSpPr>
          <p:cNvPr id="3" name="Content Placeholder 2">
            <a:extLst>
              <a:ext uri="{FF2B5EF4-FFF2-40B4-BE49-F238E27FC236}">
                <a16:creationId xmlns:a16="http://schemas.microsoft.com/office/drawing/2014/main" id="{B724D3F5-FD57-463F-ACC6-73D68F36FB9D}"/>
              </a:ext>
            </a:extLst>
          </p:cNvPr>
          <p:cNvSpPr>
            <a:spLocks noGrp="1"/>
          </p:cNvSpPr>
          <p:nvPr>
            <p:ph idx="1"/>
          </p:nvPr>
        </p:nvSpPr>
        <p:spPr/>
        <p:txBody>
          <a:bodyPr/>
          <a:lstStyle/>
          <a:p>
            <a:r>
              <a:rPr lang="en-US" dirty="0"/>
              <a:t>Rule 1.7. Conflict of Interest: Current Clients</a:t>
            </a:r>
          </a:p>
          <a:p>
            <a:r>
              <a:rPr lang="en-US" dirty="0"/>
              <a:t>(a) Except as provided in paragraph (b), a lawyer shall not represent a client if the representation involves a concurrent conflict of interest. A concurrent conflict of interest exists if:</a:t>
            </a:r>
          </a:p>
          <a:p>
            <a:r>
              <a:rPr lang="en-US" dirty="0"/>
              <a:t>(1) the representation of one client will be directly adverse to another client; or</a:t>
            </a:r>
          </a:p>
          <a:p>
            <a:r>
              <a:rPr lang="en-US" dirty="0"/>
              <a:t>(2) there is a significant risk that the representation of one or more clients will be materially limited by the lawyer's responsibilities to another client, a former client or a third person or by a personal interest of the lawyer.</a:t>
            </a:r>
          </a:p>
          <a:p>
            <a:endParaRPr lang="en-US" dirty="0"/>
          </a:p>
        </p:txBody>
      </p:sp>
    </p:spTree>
    <p:extLst>
      <p:ext uri="{BB962C8B-B14F-4D97-AF65-F5344CB8AC3E}">
        <p14:creationId xmlns:p14="http://schemas.microsoft.com/office/powerpoint/2010/main" val="8578821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E6A0-8A21-4CE3-9810-0103B7B493CD}"/>
              </a:ext>
            </a:extLst>
          </p:cNvPr>
          <p:cNvSpPr>
            <a:spLocks noGrp="1"/>
          </p:cNvSpPr>
          <p:nvPr>
            <p:ph type="title"/>
          </p:nvPr>
        </p:nvSpPr>
        <p:spPr/>
        <p:txBody>
          <a:bodyPr/>
          <a:lstStyle/>
          <a:p>
            <a:r>
              <a:rPr lang="en-US" dirty="0"/>
              <a:t>Just get “informed consent”</a:t>
            </a:r>
          </a:p>
        </p:txBody>
      </p:sp>
      <p:sp>
        <p:nvSpPr>
          <p:cNvPr id="3" name="Content Placeholder 2">
            <a:extLst>
              <a:ext uri="{FF2B5EF4-FFF2-40B4-BE49-F238E27FC236}">
                <a16:creationId xmlns:a16="http://schemas.microsoft.com/office/drawing/2014/main" id="{5E303F2F-ECE7-4B32-A7BD-238F62ABF71B}"/>
              </a:ext>
            </a:extLst>
          </p:cNvPr>
          <p:cNvSpPr>
            <a:spLocks noGrp="1"/>
          </p:cNvSpPr>
          <p:nvPr>
            <p:ph idx="1"/>
          </p:nvPr>
        </p:nvSpPr>
        <p:spPr/>
        <p:txBody>
          <a:bodyPr>
            <a:normAutofit lnSpcReduction="10000"/>
          </a:bodyPr>
          <a:lstStyle/>
          <a:p>
            <a:r>
              <a:rPr lang="en-US" dirty="0"/>
              <a:t>ORPC 1.7(b) Notwithstanding the existence of a concurrent conflict of interest under paragraph (a), a lawyer may represent a client if:</a:t>
            </a:r>
          </a:p>
          <a:p>
            <a:r>
              <a:rPr lang="en-US" dirty="0"/>
              <a:t>(1) </a:t>
            </a:r>
            <a:r>
              <a:rPr lang="en-US" b="1" dirty="0"/>
              <a:t>the lawyer reasonably believes that the lawyer will be able to provide competent and diligent representation to each affected client;</a:t>
            </a:r>
            <a:br>
              <a:rPr lang="en-US" dirty="0"/>
            </a:br>
            <a:r>
              <a:rPr lang="en-US" dirty="0"/>
              <a:t>(2) the representation is not prohibited by law;</a:t>
            </a:r>
            <a:br>
              <a:rPr lang="en-US" dirty="0"/>
            </a:br>
            <a:r>
              <a:rPr lang="en-US" b="1" dirty="0"/>
              <a:t>(3) the representation does not involve the assertion of a claim by one client against another client represented by the lawyer in the same litigation or other proceeding before a tribunal</a:t>
            </a:r>
            <a:r>
              <a:rPr lang="en-US" dirty="0"/>
              <a:t>; and</a:t>
            </a:r>
            <a:br>
              <a:rPr lang="en-US" dirty="0"/>
            </a:br>
            <a:r>
              <a:rPr lang="en-US" b="1" dirty="0"/>
              <a:t>(4) each affected client gives informed consent, confirmed in writing.</a:t>
            </a:r>
            <a:endParaRPr lang="en-US" dirty="0"/>
          </a:p>
          <a:p>
            <a:endParaRPr lang="en-US" dirty="0"/>
          </a:p>
        </p:txBody>
      </p:sp>
    </p:spTree>
    <p:extLst>
      <p:ext uri="{BB962C8B-B14F-4D97-AF65-F5344CB8AC3E}">
        <p14:creationId xmlns:p14="http://schemas.microsoft.com/office/powerpoint/2010/main" val="6480640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E6A0-8A21-4CE3-9810-0103B7B493CD}"/>
              </a:ext>
            </a:extLst>
          </p:cNvPr>
          <p:cNvSpPr>
            <a:spLocks noGrp="1"/>
          </p:cNvSpPr>
          <p:nvPr>
            <p:ph type="title"/>
          </p:nvPr>
        </p:nvSpPr>
        <p:spPr/>
        <p:txBody>
          <a:bodyPr/>
          <a:lstStyle/>
          <a:p>
            <a:r>
              <a:rPr lang="en-US" dirty="0"/>
              <a:t>Just get “informed consent”</a:t>
            </a:r>
          </a:p>
        </p:txBody>
      </p:sp>
      <p:sp>
        <p:nvSpPr>
          <p:cNvPr id="3" name="Content Placeholder 2">
            <a:extLst>
              <a:ext uri="{FF2B5EF4-FFF2-40B4-BE49-F238E27FC236}">
                <a16:creationId xmlns:a16="http://schemas.microsoft.com/office/drawing/2014/main" id="{5E303F2F-ECE7-4B32-A7BD-238F62ABF71B}"/>
              </a:ext>
            </a:extLst>
          </p:cNvPr>
          <p:cNvSpPr>
            <a:spLocks noGrp="1"/>
          </p:cNvSpPr>
          <p:nvPr>
            <p:ph idx="1"/>
          </p:nvPr>
        </p:nvSpPr>
        <p:spPr/>
        <p:txBody>
          <a:bodyPr>
            <a:normAutofit lnSpcReduction="10000"/>
          </a:bodyPr>
          <a:lstStyle/>
          <a:p>
            <a:r>
              <a:rPr lang="en-US" dirty="0"/>
              <a:t>ORPC 1.7(b) Notwithstanding the existence of a concurrent conflict of interest under paragraph (a), a lawyer may represent a client if:</a:t>
            </a:r>
          </a:p>
          <a:p>
            <a:r>
              <a:rPr lang="en-US" dirty="0"/>
              <a:t>(1) </a:t>
            </a:r>
            <a:r>
              <a:rPr lang="en-US" b="1" dirty="0"/>
              <a:t>the lawyer reasonably believes that the lawyer will be able to provide competent and diligent representation to each affected client;</a:t>
            </a:r>
            <a:br>
              <a:rPr lang="en-US" dirty="0"/>
            </a:br>
            <a:r>
              <a:rPr lang="en-US" dirty="0"/>
              <a:t>(2) the representation is not prohibited by law;</a:t>
            </a:r>
            <a:br>
              <a:rPr lang="en-US" dirty="0"/>
            </a:br>
            <a:r>
              <a:rPr lang="en-US" b="1" dirty="0"/>
              <a:t>(3) the representation does not involve the assertion of a claim by one client against another client represented by the lawyer in the same litigation or other proceeding before a tribunal</a:t>
            </a:r>
            <a:r>
              <a:rPr lang="en-US" dirty="0"/>
              <a:t>; and</a:t>
            </a:r>
            <a:br>
              <a:rPr lang="en-US" dirty="0"/>
            </a:br>
            <a:r>
              <a:rPr lang="en-US" b="1" dirty="0"/>
              <a:t>(4) each affected client gives informed consent, confirmed in writing.</a:t>
            </a:r>
            <a:endParaRPr lang="en-US" dirty="0"/>
          </a:p>
          <a:p>
            <a:endParaRPr lang="en-US" dirty="0"/>
          </a:p>
        </p:txBody>
      </p:sp>
    </p:spTree>
    <p:extLst>
      <p:ext uri="{BB962C8B-B14F-4D97-AF65-F5344CB8AC3E}">
        <p14:creationId xmlns:p14="http://schemas.microsoft.com/office/powerpoint/2010/main" val="149039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BE93-5BFC-4E5F-875D-0BDD64D2E075}"/>
              </a:ext>
            </a:extLst>
          </p:cNvPr>
          <p:cNvSpPr>
            <a:spLocks noGrp="1"/>
          </p:cNvSpPr>
          <p:nvPr>
            <p:ph type="title"/>
          </p:nvPr>
        </p:nvSpPr>
        <p:spPr/>
        <p:txBody>
          <a:bodyPr/>
          <a:lstStyle/>
          <a:p>
            <a:r>
              <a:rPr lang="en-US" dirty="0"/>
              <a:t>Long answer:</a:t>
            </a:r>
          </a:p>
        </p:txBody>
      </p:sp>
      <p:sp>
        <p:nvSpPr>
          <p:cNvPr id="3" name="Content Placeholder 2">
            <a:extLst>
              <a:ext uri="{FF2B5EF4-FFF2-40B4-BE49-F238E27FC236}">
                <a16:creationId xmlns:a16="http://schemas.microsoft.com/office/drawing/2014/main" id="{E8FBD575-BE19-4047-B6AB-4D14703DA84C}"/>
              </a:ext>
            </a:extLst>
          </p:cNvPr>
          <p:cNvSpPr>
            <a:spLocks noGrp="1"/>
          </p:cNvSpPr>
          <p:nvPr>
            <p:ph idx="1"/>
          </p:nvPr>
        </p:nvSpPr>
        <p:spPr/>
        <p:txBody>
          <a:bodyPr/>
          <a:lstStyle/>
          <a:p>
            <a:r>
              <a:rPr lang="en-US" dirty="0"/>
              <a:t>Fee must always be reasonable</a:t>
            </a:r>
          </a:p>
          <a:p>
            <a:r>
              <a:rPr lang="en-US" dirty="0"/>
              <a:t>Must be spelled out in writing . . . And state method</a:t>
            </a:r>
          </a:p>
        </p:txBody>
      </p:sp>
    </p:spTree>
    <p:extLst>
      <p:ext uri="{BB962C8B-B14F-4D97-AF65-F5344CB8AC3E}">
        <p14:creationId xmlns:p14="http://schemas.microsoft.com/office/powerpoint/2010/main" val="29623923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E6A0-8A21-4CE3-9810-0103B7B493CD}"/>
              </a:ext>
            </a:extLst>
          </p:cNvPr>
          <p:cNvSpPr>
            <a:spLocks noGrp="1"/>
          </p:cNvSpPr>
          <p:nvPr>
            <p:ph type="title"/>
          </p:nvPr>
        </p:nvSpPr>
        <p:spPr/>
        <p:txBody>
          <a:bodyPr/>
          <a:lstStyle/>
          <a:p>
            <a:r>
              <a:rPr lang="en-US" dirty="0"/>
              <a:t>Just get “informed consent”</a:t>
            </a:r>
          </a:p>
        </p:txBody>
      </p:sp>
      <p:sp>
        <p:nvSpPr>
          <p:cNvPr id="3" name="Content Placeholder 2">
            <a:extLst>
              <a:ext uri="{FF2B5EF4-FFF2-40B4-BE49-F238E27FC236}">
                <a16:creationId xmlns:a16="http://schemas.microsoft.com/office/drawing/2014/main" id="{5E303F2F-ECE7-4B32-A7BD-238F62ABF71B}"/>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5809663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E6A0-8A21-4CE3-9810-0103B7B493CD}"/>
              </a:ext>
            </a:extLst>
          </p:cNvPr>
          <p:cNvSpPr>
            <a:spLocks noGrp="1"/>
          </p:cNvSpPr>
          <p:nvPr>
            <p:ph type="title"/>
          </p:nvPr>
        </p:nvSpPr>
        <p:spPr/>
        <p:txBody>
          <a:bodyPr/>
          <a:lstStyle/>
          <a:p>
            <a:r>
              <a:rPr lang="en-US" dirty="0"/>
              <a:t>Just get “informed consent”</a:t>
            </a:r>
          </a:p>
        </p:txBody>
      </p:sp>
      <p:sp>
        <p:nvSpPr>
          <p:cNvPr id="3" name="Content Placeholder 2">
            <a:extLst>
              <a:ext uri="{FF2B5EF4-FFF2-40B4-BE49-F238E27FC236}">
                <a16:creationId xmlns:a16="http://schemas.microsoft.com/office/drawing/2014/main" id="{5E303F2F-ECE7-4B32-A7BD-238F62ABF71B}"/>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9974419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B591-AF09-4BDF-A284-7FB73B3871A0}"/>
              </a:ext>
            </a:extLst>
          </p:cNvPr>
          <p:cNvSpPr>
            <a:spLocks noGrp="1"/>
          </p:cNvSpPr>
          <p:nvPr>
            <p:ph type="title"/>
          </p:nvPr>
        </p:nvSpPr>
        <p:spPr/>
        <p:txBody>
          <a:bodyPr/>
          <a:lstStyle/>
          <a:p>
            <a:r>
              <a:rPr lang="en-US" i="1" dirty="0"/>
              <a:t>Shaik v. Waiters</a:t>
            </a:r>
            <a:r>
              <a:rPr lang="en-US" dirty="0"/>
              <a:t>,710 N.Y.S.2d 873.</a:t>
            </a:r>
          </a:p>
        </p:txBody>
      </p:sp>
      <p:sp>
        <p:nvSpPr>
          <p:cNvPr id="3" name="Content Placeholder 2">
            <a:extLst>
              <a:ext uri="{FF2B5EF4-FFF2-40B4-BE49-F238E27FC236}">
                <a16:creationId xmlns:a16="http://schemas.microsoft.com/office/drawing/2014/main" id="{68562538-F116-4616-B38D-9298DFAA9387}"/>
              </a:ext>
            </a:extLst>
          </p:cNvPr>
          <p:cNvSpPr>
            <a:spLocks noGrp="1"/>
          </p:cNvSpPr>
          <p:nvPr>
            <p:ph idx="1"/>
          </p:nvPr>
        </p:nvSpPr>
        <p:spPr/>
        <p:txBody>
          <a:bodyPr>
            <a:normAutofit fontScale="92500" lnSpcReduction="10000"/>
          </a:bodyPr>
          <a:lstStyle/>
          <a:p>
            <a:r>
              <a:rPr lang="en-US" dirty="0"/>
              <a:t>Merely because the infant plaintiff fails to assert a counterclaim against his mother, does not resolve the issue of her negligence, so to eliminate the potentially "differing interests" of </a:t>
            </a:r>
            <a:r>
              <a:rPr lang="en-US" dirty="0" err="1"/>
              <a:t>coplaintiffs</a:t>
            </a:r>
            <a:r>
              <a:rPr lang="en-US" dirty="0"/>
              <a:t>. Commentators have stated that, "a passenger will almost always be advised to assert claims against all other drivers, including the passenger's driver. The same lawyer's representing both passenger and driver incurs a substantial risk of a disqualifying conflict." (Wolfram, Modern Legal Ethics § 7.3.3, at 353 [West Publ. Co. 1986].) The infant plaintiff </a:t>
            </a:r>
            <a:r>
              <a:rPr lang="en-US" dirty="0" err="1"/>
              <a:t>Taaha</a:t>
            </a:r>
            <a:r>
              <a:rPr lang="en-US" dirty="0"/>
              <a:t> should be advised to assert a claim against the driver of the automobile of which he was a passenger, his </a:t>
            </a:r>
            <a:r>
              <a:rPr lang="en-US" dirty="0" err="1"/>
              <a:t>coplaintiff</a:t>
            </a:r>
            <a:r>
              <a:rPr lang="en-US" dirty="0"/>
              <a:t> </a:t>
            </a:r>
            <a:r>
              <a:rPr lang="en-US" dirty="0" err="1"/>
              <a:t>Rizwana</a:t>
            </a:r>
            <a:r>
              <a:rPr lang="en-US" dirty="0"/>
              <a:t>. Consequently, the same attorney cannot properly represent the potentially "differing interests" of mother driver and infant passenger.”</a:t>
            </a:r>
          </a:p>
        </p:txBody>
      </p:sp>
    </p:spTree>
    <p:extLst>
      <p:ext uri="{BB962C8B-B14F-4D97-AF65-F5344CB8AC3E}">
        <p14:creationId xmlns:p14="http://schemas.microsoft.com/office/powerpoint/2010/main" val="30584280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0D9D-4124-42D5-B949-1730DC46D464}"/>
              </a:ext>
            </a:extLst>
          </p:cNvPr>
          <p:cNvSpPr>
            <a:spLocks noGrp="1"/>
          </p:cNvSpPr>
          <p:nvPr>
            <p:ph type="title"/>
          </p:nvPr>
        </p:nvSpPr>
        <p:spPr/>
        <p:txBody>
          <a:bodyPr/>
          <a:lstStyle/>
          <a:p>
            <a:r>
              <a:rPr lang="en-US" dirty="0"/>
              <a:t>Representing multiple passengers in wreck with limited coverage</a:t>
            </a:r>
          </a:p>
        </p:txBody>
      </p:sp>
      <p:sp>
        <p:nvSpPr>
          <p:cNvPr id="3" name="Content Placeholder 2">
            <a:extLst>
              <a:ext uri="{FF2B5EF4-FFF2-40B4-BE49-F238E27FC236}">
                <a16:creationId xmlns:a16="http://schemas.microsoft.com/office/drawing/2014/main" id="{B917188C-EBB6-4A58-938A-70A9D3433ADB}"/>
              </a:ext>
            </a:extLst>
          </p:cNvPr>
          <p:cNvSpPr>
            <a:spLocks noGrp="1"/>
          </p:cNvSpPr>
          <p:nvPr>
            <p:ph idx="1"/>
          </p:nvPr>
        </p:nvSpPr>
        <p:spPr/>
        <p:txBody>
          <a:bodyPr>
            <a:normAutofit/>
          </a:bodyPr>
          <a:lstStyle/>
          <a:p>
            <a:pPr marL="0" indent="0">
              <a:buNone/>
            </a:pPr>
            <a:r>
              <a:rPr lang="en-US" sz="7200" dirty="0"/>
              <a:t>$$$$$$$$$$$$$$$$$</a:t>
            </a:r>
          </a:p>
          <a:p>
            <a:pPr marL="0" indent="0">
              <a:buNone/>
            </a:pPr>
            <a:r>
              <a:rPr lang="en-US" sz="7200" dirty="0"/>
              <a:t>$$$$$$$$$$$$$$$$$</a:t>
            </a:r>
          </a:p>
        </p:txBody>
      </p:sp>
    </p:spTree>
    <p:extLst>
      <p:ext uri="{BB962C8B-B14F-4D97-AF65-F5344CB8AC3E}">
        <p14:creationId xmlns:p14="http://schemas.microsoft.com/office/powerpoint/2010/main" val="6506432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0D9D-4124-42D5-B949-1730DC46D464}"/>
              </a:ext>
            </a:extLst>
          </p:cNvPr>
          <p:cNvSpPr>
            <a:spLocks noGrp="1"/>
          </p:cNvSpPr>
          <p:nvPr>
            <p:ph type="title"/>
          </p:nvPr>
        </p:nvSpPr>
        <p:spPr/>
        <p:txBody>
          <a:bodyPr/>
          <a:lstStyle/>
          <a:p>
            <a:r>
              <a:rPr lang="en-US" dirty="0"/>
              <a:t>Representing multiple passengers in wreck with limited coverage</a:t>
            </a:r>
          </a:p>
        </p:txBody>
      </p:sp>
      <p:sp>
        <p:nvSpPr>
          <p:cNvPr id="3" name="Content Placeholder 2">
            <a:extLst>
              <a:ext uri="{FF2B5EF4-FFF2-40B4-BE49-F238E27FC236}">
                <a16:creationId xmlns:a16="http://schemas.microsoft.com/office/drawing/2014/main" id="{B917188C-EBB6-4A58-938A-70A9D3433ADB}"/>
              </a:ext>
            </a:extLst>
          </p:cNvPr>
          <p:cNvSpPr>
            <a:spLocks noGrp="1"/>
          </p:cNvSpPr>
          <p:nvPr>
            <p:ph idx="1"/>
          </p:nvPr>
        </p:nvSpPr>
        <p:spPr/>
        <p:txBody>
          <a:bodyPr>
            <a:normAutofit fontScale="85000" lnSpcReduction="10000"/>
          </a:bodyPr>
          <a:lstStyle/>
          <a:p>
            <a:pPr marL="0" indent="0">
              <a:buNone/>
            </a:pPr>
            <a:r>
              <a:rPr lang="en-US" sz="7200" dirty="0"/>
              <a:t>Passenger 1: $50,000 damages</a:t>
            </a:r>
          </a:p>
          <a:p>
            <a:pPr marL="0" indent="0">
              <a:buNone/>
            </a:pPr>
            <a:r>
              <a:rPr lang="en-US" sz="7200" dirty="0"/>
              <a:t>Passenger 2: 50,000 damages</a:t>
            </a:r>
          </a:p>
          <a:p>
            <a:pPr marL="0" indent="0">
              <a:buNone/>
            </a:pPr>
            <a:r>
              <a:rPr lang="en-US" sz="7200" dirty="0"/>
              <a:t>Passenger 3: $50,000 damages</a:t>
            </a:r>
          </a:p>
          <a:p>
            <a:pPr marL="0" indent="0">
              <a:buNone/>
            </a:pPr>
            <a:r>
              <a:rPr lang="en-US" sz="7200" dirty="0"/>
              <a:t>Geico Liability Policy: 50/100</a:t>
            </a:r>
          </a:p>
        </p:txBody>
      </p:sp>
    </p:spTree>
    <p:extLst>
      <p:ext uri="{BB962C8B-B14F-4D97-AF65-F5344CB8AC3E}">
        <p14:creationId xmlns:p14="http://schemas.microsoft.com/office/powerpoint/2010/main" val="30768824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A0A7-0A56-473B-A5BD-6E5208600466}"/>
              </a:ext>
            </a:extLst>
          </p:cNvPr>
          <p:cNvSpPr>
            <a:spLocks noGrp="1"/>
          </p:cNvSpPr>
          <p:nvPr>
            <p:ph type="title"/>
          </p:nvPr>
        </p:nvSpPr>
        <p:spPr/>
        <p:txBody>
          <a:bodyPr/>
          <a:lstStyle/>
          <a:p>
            <a:r>
              <a:rPr lang="en-US" dirty="0"/>
              <a:t>2019 Case Studies</a:t>
            </a:r>
          </a:p>
        </p:txBody>
      </p:sp>
      <p:sp>
        <p:nvSpPr>
          <p:cNvPr id="3" name="Content Placeholder 2">
            <a:extLst>
              <a:ext uri="{FF2B5EF4-FFF2-40B4-BE49-F238E27FC236}">
                <a16:creationId xmlns:a16="http://schemas.microsoft.com/office/drawing/2014/main" id="{A2241244-8CF2-432D-87EC-C2F8C7CE61F1}"/>
              </a:ext>
            </a:extLst>
          </p:cNvPr>
          <p:cNvSpPr>
            <a:spLocks noGrp="1"/>
          </p:cNvSpPr>
          <p:nvPr>
            <p:ph idx="1"/>
          </p:nvPr>
        </p:nvSpPr>
        <p:spPr/>
        <p:txBody>
          <a:bodyPr/>
          <a:lstStyle/>
          <a:p>
            <a:r>
              <a:rPr lang="en-US" i="1" dirty="0"/>
              <a:t>State ex rel. OBA v. Stout, </a:t>
            </a:r>
            <a:r>
              <a:rPr lang="en-US" dirty="0"/>
              <a:t>2019 OK 60—lawyer entering sexual relationship with client disciplined for violation of ORPC 1.7 Conflicts, 1.8 Conflicts Specific Rules, 8.4 Misconduct</a:t>
            </a:r>
            <a:endParaRPr lang="en-US" i="1" dirty="0"/>
          </a:p>
        </p:txBody>
      </p:sp>
    </p:spTree>
    <p:extLst>
      <p:ext uri="{BB962C8B-B14F-4D97-AF65-F5344CB8AC3E}">
        <p14:creationId xmlns:p14="http://schemas.microsoft.com/office/powerpoint/2010/main" val="7941526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A0A7-0A56-473B-A5BD-6E5208600466}"/>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A2241244-8CF2-432D-87EC-C2F8C7CE61F1}"/>
              </a:ext>
            </a:extLst>
          </p:cNvPr>
          <p:cNvSpPr>
            <a:spLocks noGrp="1"/>
          </p:cNvSpPr>
          <p:nvPr>
            <p:ph idx="1"/>
          </p:nvPr>
        </p:nvSpPr>
        <p:spPr/>
        <p:txBody>
          <a:bodyPr/>
          <a:lstStyle/>
          <a:p>
            <a:r>
              <a:rPr lang="en-US" i="1" dirty="0"/>
              <a:t>State ex rel. OBA v. Koss, </a:t>
            </a:r>
            <a:r>
              <a:rPr lang="en-US" dirty="0"/>
              <a:t>2019 OK 70</a:t>
            </a:r>
          </a:p>
          <a:p>
            <a:r>
              <a:rPr lang="en-US" dirty="0"/>
              <a:t>Lawyer hired to represent </a:t>
            </a:r>
            <a:r>
              <a:rPr lang="en-US" dirty="0" err="1"/>
              <a:t>Fredy</a:t>
            </a:r>
            <a:r>
              <a:rPr lang="en-US" dirty="0"/>
              <a:t> Escobar in comp claim re: broken ankle sustained on job with Garcia’s Construction</a:t>
            </a:r>
          </a:p>
          <a:p>
            <a:r>
              <a:rPr lang="en-US" dirty="0"/>
              <a:t>Claim settled for $9000</a:t>
            </a:r>
          </a:p>
          <a:p>
            <a:r>
              <a:rPr lang="en-US" dirty="0"/>
              <a:t>Client incarcerated at some point before settlement </a:t>
            </a:r>
          </a:p>
        </p:txBody>
      </p:sp>
    </p:spTree>
    <p:extLst>
      <p:ext uri="{BB962C8B-B14F-4D97-AF65-F5344CB8AC3E}">
        <p14:creationId xmlns:p14="http://schemas.microsoft.com/office/powerpoint/2010/main" val="28222241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97A3-669B-435C-BFBA-C4762D1E91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CAE2FA-A2D4-4270-88C3-97413940C74D}"/>
              </a:ext>
            </a:extLst>
          </p:cNvPr>
          <p:cNvSpPr>
            <a:spLocks noGrp="1"/>
          </p:cNvSpPr>
          <p:nvPr>
            <p:ph idx="1"/>
          </p:nvPr>
        </p:nvSpPr>
        <p:spPr/>
        <p:txBody>
          <a:bodyPr/>
          <a:lstStyle/>
          <a:p>
            <a:r>
              <a:rPr lang="en-US" dirty="0"/>
              <a:t>Lawyer goes to correctional facility to discuss settlement with client</a:t>
            </a:r>
          </a:p>
          <a:p>
            <a:r>
              <a:rPr lang="en-US" dirty="0"/>
              <a:t>Lawyer does not speak Spanish</a:t>
            </a:r>
          </a:p>
        </p:txBody>
      </p:sp>
    </p:spTree>
    <p:extLst>
      <p:ext uri="{BB962C8B-B14F-4D97-AF65-F5344CB8AC3E}">
        <p14:creationId xmlns:p14="http://schemas.microsoft.com/office/powerpoint/2010/main" val="33680848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97A3-669B-435C-BFBA-C4762D1E91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CAE2FA-A2D4-4270-88C3-97413940C74D}"/>
              </a:ext>
            </a:extLst>
          </p:cNvPr>
          <p:cNvSpPr>
            <a:spLocks noGrp="1"/>
          </p:cNvSpPr>
          <p:nvPr>
            <p:ph idx="1"/>
          </p:nvPr>
        </p:nvSpPr>
        <p:spPr/>
        <p:txBody>
          <a:bodyPr/>
          <a:lstStyle/>
          <a:p>
            <a:r>
              <a:rPr lang="en-US" dirty="0"/>
              <a:t>Lawyer goes to correctional facility to discuss settlement with client</a:t>
            </a:r>
          </a:p>
          <a:p>
            <a:r>
              <a:rPr lang="en-US" dirty="0"/>
              <a:t>Lawyer does not speak Spanish</a:t>
            </a:r>
          </a:p>
          <a:p>
            <a:r>
              <a:rPr lang="en-US" dirty="0"/>
              <a:t>He takes interpreter, Cesar Garcia.</a:t>
            </a:r>
          </a:p>
        </p:txBody>
      </p:sp>
    </p:spTree>
    <p:extLst>
      <p:ext uri="{BB962C8B-B14F-4D97-AF65-F5344CB8AC3E}">
        <p14:creationId xmlns:p14="http://schemas.microsoft.com/office/powerpoint/2010/main" val="20860490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7FAC-3D28-47DB-9A64-320A7A441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541CCD-62B9-4367-9B14-2F665FC3CCDD}"/>
              </a:ext>
            </a:extLst>
          </p:cNvPr>
          <p:cNvSpPr>
            <a:spLocks noGrp="1"/>
          </p:cNvSpPr>
          <p:nvPr>
            <p:ph idx="1"/>
          </p:nvPr>
        </p:nvSpPr>
        <p:spPr/>
        <p:txBody>
          <a:bodyPr/>
          <a:lstStyle/>
          <a:p>
            <a:r>
              <a:rPr lang="en-US" dirty="0"/>
              <a:t>With Garcia interpreting, it is determined the $9000 settlement will be disbursed as follows:</a:t>
            </a:r>
          </a:p>
          <a:p>
            <a:r>
              <a:rPr lang="en-US" dirty="0"/>
              <a:t>$2000 to Koss for fee and costs</a:t>
            </a:r>
          </a:p>
          <a:p>
            <a:r>
              <a:rPr lang="en-US" dirty="0"/>
              <a:t>$4000 to Escobar</a:t>
            </a:r>
          </a:p>
          <a:p>
            <a:r>
              <a:rPr lang="en-US" dirty="0"/>
              <a:t>$3000 to Garcia to repay a loan</a:t>
            </a:r>
          </a:p>
          <a:p>
            <a:endParaRPr lang="en-US" dirty="0"/>
          </a:p>
          <a:p>
            <a:endParaRPr lang="en-US" dirty="0"/>
          </a:p>
        </p:txBody>
      </p:sp>
    </p:spTree>
    <p:extLst>
      <p:ext uri="{BB962C8B-B14F-4D97-AF65-F5344CB8AC3E}">
        <p14:creationId xmlns:p14="http://schemas.microsoft.com/office/powerpoint/2010/main" val="227263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BE93-5BFC-4E5F-875D-0BDD64D2E075}"/>
              </a:ext>
            </a:extLst>
          </p:cNvPr>
          <p:cNvSpPr>
            <a:spLocks noGrp="1"/>
          </p:cNvSpPr>
          <p:nvPr>
            <p:ph type="title"/>
          </p:nvPr>
        </p:nvSpPr>
        <p:spPr/>
        <p:txBody>
          <a:bodyPr/>
          <a:lstStyle/>
          <a:p>
            <a:r>
              <a:rPr lang="en-US" dirty="0"/>
              <a:t>Long answer:</a:t>
            </a:r>
          </a:p>
        </p:txBody>
      </p:sp>
      <p:sp>
        <p:nvSpPr>
          <p:cNvPr id="3" name="Content Placeholder 2">
            <a:extLst>
              <a:ext uri="{FF2B5EF4-FFF2-40B4-BE49-F238E27FC236}">
                <a16:creationId xmlns:a16="http://schemas.microsoft.com/office/drawing/2014/main" id="{E8FBD575-BE19-4047-B6AB-4D14703DA84C}"/>
              </a:ext>
            </a:extLst>
          </p:cNvPr>
          <p:cNvSpPr>
            <a:spLocks noGrp="1"/>
          </p:cNvSpPr>
          <p:nvPr>
            <p:ph idx="1"/>
          </p:nvPr>
        </p:nvSpPr>
        <p:spPr/>
        <p:txBody>
          <a:bodyPr/>
          <a:lstStyle/>
          <a:p>
            <a:r>
              <a:rPr lang="en-US" dirty="0"/>
              <a:t>Fee must always be reasonable</a:t>
            </a:r>
          </a:p>
          <a:p>
            <a:r>
              <a:rPr lang="en-US" dirty="0"/>
              <a:t>Must be spelled out in writing . . . And state method</a:t>
            </a:r>
          </a:p>
          <a:p>
            <a:r>
              <a:rPr lang="en-US" dirty="0"/>
              <a:t>May take one or other, not both</a:t>
            </a:r>
          </a:p>
        </p:txBody>
      </p:sp>
    </p:spTree>
    <p:extLst>
      <p:ext uri="{BB962C8B-B14F-4D97-AF65-F5344CB8AC3E}">
        <p14:creationId xmlns:p14="http://schemas.microsoft.com/office/powerpoint/2010/main" val="20438092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4D34-7405-4FB2-A24C-66589BEDD8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A7F14C-A861-4146-BCC1-3531310636DE}"/>
              </a:ext>
            </a:extLst>
          </p:cNvPr>
          <p:cNvSpPr>
            <a:spLocks noGrp="1"/>
          </p:cNvSpPr>
          <p:nvPr>
            <p:ph idx="1"/>
          </p:nvPr>
        </p:nvSpPr>
        <p:spPr/>
        <p:txBody>
          <a:bodyPr/>
          <a:lstStyle/>
          <a:p>
            <a:r>
              <a:rPr lang="en-US" dirty="0"/>
              <a:t>Any guesses what Mr. Escobar said about all this once he finally learned what happened?</a:t>
            </a:r>
          </a:p>
        </p:txBody>
      </p:sp>
    </p:spTree>
    <p:extLst>
      <p:ext uri="{BB962C8B-B14F-4D97-AF65-F5344CB8AC3E}">
        <p14:creationId xmlns:p14="http://schemas.microsoft.com/office/powerpoint/2010/main" val="39284969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7FAC-3D28-47DB-9A64-320A7A441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541CCD-62B9-4367-9B14-2F665FC3CCDD}"/>
              </a:ext>
            </a:extLst>
          </p:cNvPr>
          <p:cNvSpPr>
            <a:spLocks noGrp="1"/>
          </p:cNvSpPr>
          <p:nvPr>
            <p:ph idx="1"/>
          </p:nvPr>
        </p:nvSpPr>
        <p:spPr/>
        <p:txBody>
          <a:bodyPr/>
          <a:lstStyle/>
          <a:p>
            <a:r>
              <a:rPr lang="en-US" dirty="0"/>
              <a:t>With Garcia interpreting, it is determined the $9000 settlement will be disbursed as follows:</a:t>
            </a:r>
          </a:p>
          <a:p>
            <a:r>
              <a:rPr lang="en-US" dirty="0"/>
              <a:t>$2000 to Koss for fee and costs</a:t>
            </a:r>
          </a:p>
          <a:p>
            <a:r>
              <a:rPr lang="en-US" dirty="0"/>
              <a:t>$4000 to Escobar</a:t>
            </a:r>
          </a:p>
          <a:p>
            <a:r>
              <a:rPr lang="en-US" dirty="0"/>
              <a:t>$3000 to Garcia to repay a loan</a:t>
            </a:r>
          </a:p>
          <a:p>
            <a:endParaRPr lang="en-US" dirty="0"/>
          </a:p>
          <a:p>
            <a:r>
              <a:rPr lang="en-US" dirty="0"/>
              <a:t>Escobar later claimed there was no loan and he expected $6700 from the settlement</a:t>
            </a:r>
          </a:p>
          <a:p>
            <a:endParaRPr lang="en-US" dirty="0"/>
          </a:p>
        </p:txBody>
      </p:sp>
    </p:spTree>
    <p:extLst>
      <p:ext uri="{BB962C8B-B14F-4D97-AF65-F5344CB8AC3E}">
        <p14:creationId xmlns:p14="http://schemas.microsoft.com/office/powerpoint/2010/main" val="22324252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0464-B91A-4A52-BEE1-FDF3E4F032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EBA5DF-E137-4588-B23C-1EA3E30C01BA}"/>
              </a:ext>
            </a:extLst>
          </p:cNvPr>
          <p:cNvSpPr>
            <a:spLocks noGrp="1"/>
          </p:cNvSpPr>
          <p:nvPr>
            <p:ph idx="1"/>
          </p:nvPr>
        </p:nvSpPr>
        <p:spPr/>
        <p:txBody>
          <a:bodyPr/>
          <a:lstStyle/>
          <a:p>
            <a:r>
              <a:rPr lang="en-US" dirty="0"/>
              <a:t>Koss then sent Garcia to receive the settlement check and take it to the correctional facility for Escobar to sign</a:t>
            </a:r>
          </a:p>
          <a:p>
            <a:r>
              <a:rPr lang="en-US" dirty="0"/>
              <a:t>Koss then deposited the funds to trust and sent a trust check to Escobar for $4000 (not $6700)</a:t>
            </a:r>
          </a:p>
          <a:p>
            <a:r>
              <a:rPr lang="en-US" dirty="0"/>
              <a:t>The correctional facility returned the check as undeliverable</a:t>
            </a:r>
          </a:p>
        </p:txBody>
      </p:sp>
    </p:spTree>
    <p:extLst>
      <p:ext uri="{BB962C8B-B14F-4D97-AF65-F5344CB8AC3E}">
        <p14:creationId xmlns:p14="http://schemas.microsoft.com/office/powerpoint/2010/main" val="25682931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0464-B91A-4A52-BEE1-FDF3E4F032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EBA5DF-E137-4588-B23C-1EA3E30C01BA}"/>
              </a:ext>
            </a:extLst>
          </p:cNvPr>
          <p:cNvSpPr>
            <a:spLocks noGrp="1"/>
          </p:cNvSpPr>
          <p:nvPr>
            <p:ph idx="1"/>
          </p:nvPr>
        </p:nvSpPr>
        <p:spPr/>
        <p:txBody>
          <a:bodyPr/>
          <a:lstStyle/>
          <a:p>
            <a:r>
              <a:rPr lang="en-US" dirty="0"/>
              <a:t>Koss then sent Garcia to receive the settlement check and take it to the correctional facility for Escobar to sign</a:t>
            </a:r>
          </a:p>
          <a:p>
            <a:r>
              <a:rPr lang="en-US" dirty="0"/>
              <a:t>Koss then deposited the funds to trust and sent a trust check to Escobar for $4000 (not $6700)</a:t>
            </a:r>
          </a:p>
          <a:p>
            <a:r>
              <a:rPr lang="en-US" dirty="0"/>
              <a:t>The correctional facility returned the check as undeliverable</a:t>
            </a:r>
          </a:p>
          <a:p>
            <a:r>
              <a:rPr lang="en-US" dirty="0"/>
              <a:t>Koss did not attempt to communicate with Escobar after the check was returned but instead gave the check to Garcia</a:t>
            </a:r>
          </a:p>
        </p:txBody>
      </p:sp>
    </p:spTree>
    <p:extLst>
      <p:ext uri="{BB962C8B-B14F-4D97-AF65-F5344CB8AC3E}">
        <p14:creationId xmlns:p14="http://schemas.microsoft.com/office/powerpoint/2010/main" val="20958900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0464-B91A-4A52-BEE1-FDF3E4F0320B}"/>
              </a:ext>
            </a:extLst>
          </p:cNvPr>
          <p:cNvSpPr>
            <a:spLocks noGrp="1"/>
          </p:cNvSpPr>
          <p:nvPr>
            <p:ph type="title"/>
          </p:nvPr>
        </p:nvSpPr>
        <p:spPr/>
        <p:txBody>
          <a:bodyPr/>
          <a:lstStyle/>
          <a:p>
            <a:r>
              <a:rPr lang="en-US" dirty="0"/>
              <a:t>Anyone see any conflicts of interest?</a:t>
            </a:r>
          </a:p>
        </p:txBody>
      </p:sp>
      <p:sp>
        <p:nvSpPr>
          <p:cNvPr id="3" name="Content Placeholder 2">
            <a:extLst>
              <a:ext uri="{FF2B5EF4-FFF2-40B4-BE49-F238E27FC236}">
                <a16:creationId xmlns:a16="http://schemas.microsoft.com/office/drawing/2014/main" id="{AAEBA5DF-E137-4588-B23C-1EA3E30C01BA}"/>
              </a:ext>
            </a:extLst>
          </p:cNvPr>
          <p:cNvSpPr>
            <a:spLocks noGrp="1"/>
          </p:cNvSpPr>
          <p:nvPr>
            <p:ph idx="1"/>
          </p:nvPr>
        </p:nvSpPr>
        <p:spPr/>
        <p:txBody>
          <a:bodyPr/>
          <a:lstStyle/>
          <a:p>
            <a:r>
              <a:rPr lang="en-US" dirty="0"/>
              <a:t>Violations of 1.7/1.8 Conflicts?</a:t>
            </a:r>
          </a:p>
          <a:p>
            <a:endParaRPr lang="en-US" dirty="0"/>
          </a:p>
          <a:p>
            <a:r>
              <a:rPr lang="en-US" dirty="0"/>
              <a:t>1.1 and 1.3</a:t>
            </a:r>
          </a:p>
        </p:txBody>
      </p:sp>
    </p:spTree>
    <p:extLst>
      <p:ext uri="{BB962C8B-B14F-4D97-AF65-F5344CB8AC3E}">
        <p14:creationId xmlns:p14="http://schemas.microsoft.com/office/powerpoint/2010/main" val="39441859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9B57-79C0-41C2-85D4-9A9D5BAB957F}"/>
              </a:ext>
            </a:extLst>
          </p:cNvPr>
          <p:cNvSpPr>
            <a:spLocks noGrp="1"/>
          </p:cNvSpPr>
          <p:nvPr>
            <p:ph type="title"/>
          </p:nvPr>
        </p:nvSpPr>
        <p:spPr/>
        <p:txBody>
          <a:bodyPr/>
          <a:lstStyle/>
          <a:p>
            <a:r>
              <a:rPr lang="en-US" dirty="0"/>
              <a:t>ORPC 5.3</a:t>
            </a:r>
          </a:p>
        </p:txBody>
      </p:sp>
      <p:sp>
        <p:nvSpPr>
          <p:cNvPr id="3" name="Content Placeholder 2">
            <a:extLst>
              <a:ext uri="{FF2B5EF4-FFF2-40B4-BE49-F238E27FC236}">
                <a16:creationId xmlns:a16="http://schemas.microsoft.com/office/drawing/2014/main" id="{B9564F11-A7F7-4FCC-A19A-77053B9E0285}"/>
              </a:ext>
            </a:extLst>
          </p:cNvPr>
          <p:cNvSpPr>
            <a:spLocks noGrp="1"/>
          </p:cNvSpPr>
          <p:nvPr>
            <p:ph idx="1"/>
          </p:nvPr>
        </p:nvSpPr>
        <p:spPr/>
        <p:txBody>
          <a:bodyPr/>
          <a:lstStyle/>
          <a:p>
            <a:r>
              <a:rPr lang="en-US" dirty="0"/>
              <a:t>It is unethical for a lawyer to allow others to do for them what they could not do themselves</a:t>
            </a:r>
          </a:p>
          <a:p>
            <a:r>
              <a:rPr lang="en-US" dirty="0"/>
              <a:t>This rule applies to your staff, but also to investigators and experts that you hire</a:t>
            </a:r>
          </a:p>
        </p:txBody>
      </p:sp>
    </p:spTree>
    <p:extLst>
      <p:ext uri="{BB962C8B-B14F-4D97-AF65-F5344CB8AC3E}">
        <p14:creationId xmlns:p14="http://schemas.microsoft.com/office/powerpoint/2010/main" val="3524518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r>
              <a:rPr lang="en-US" b="1" dirty="0"/>
              <a:t>G. Ethical Dangers of Using Social Media</a:t>
            </a:r>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pPr marL="0" indent="0">
              <a:buNone/>
            </a:pPr>
            <a:r>
              <a:rPr lang="en-US" dirty="0"/>
              <a:t>Common scenarios:</a:t>
            </a:r>
          </a:p>
          <a:p>
            <a:r>
              <a:rPr lang="en-US" dirty="0"/>
              <a:t>Instructing someone to delete social media posts</a:t>
            </a:r>
          </a:p>
          <a:p>
            <a:pPr marL="0" indent="0">
              <a:buNone/>
            </a:pPr>
            <a:endParaRPr lang="en-US" dirty="0"/>
          </a:p>
        </p:txBody>
      </p:sp>
    </p:spTree>
    <p:extLst>
      <p:ext uri="{BB962C8B-B14F-4D97-AF65-F5344CB8AC3E}">
        <p14:creationId xmlns:p14="http://schemas.microsoft.com/office/powerpoint/2010/main" val="3549947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r>
              <a:rPr lang="en-US" b="1" dirty="0"/>
              <a:t>G. Ethical Dangers of Using Social Media</a:t>
            </a:r>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pPr marL="0" indent="0">
              <a:buNone/>
            </a:pPr>
            <a:r>
              <a:rPr lang="en-US" dirty="0"/>
              <a:t>Common scenarios:</a:t>
            </a:r>
          </a:p>
          <a:p>
            <a:r>
              <a:rPr lang="en-US" dirty="0"/>
              <a:t>Instructing someone to delete social media posts</a:t>
            </a:r>
          </a:p>
          <a:p>
            <a:r>
              <a:rPr lang="en-US" dirty="0"/>
              <a:t>Investigating clients, opposing parties, and witnesses social media</a:t>
            </a:r>
          </a:p>
          <a:p>
            <a:pPr marL="0" indent="0">
              <a:buNone/>
            </a:pPr>
            <a:endParaRPr lang="en-US" dirty="0"/>
          </a:p>
        </p:txBody>
      </p:sp>
    </p:spTree>
    <p:extLst>
      <p:ext uri="{BB962C8B-B14F-4D97-AF65-F5344CB8AC3E}">
        <p14:creationId xmlns:p14="http://schemas.microsoft.com/office/powerpoint/2010/main" val="21170171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r>
              <a:rPr lang="en-US" b="1" dirty="0"/>
              <a:t>G. Ethical Dangers of Using Social Media</a:t>
            </a:r>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pPr marL="0" indent="0">
              <a:buNone/>
            </a:pPr>
            <a:r>
              <a:rPr lang="en-US" dirty="0"/>
              <a:t>Common scenarios:</a:t>
            </a:r>
          </a:p>
          <a:p>
            <a:r>
              <a:rPr lang="en-US" dirty="0"/>
              <a:t>Instructing someone to delete social media posts</a:t>
            </a:r>
          </a:p>
          <a:p>
            <a:r>
              <a:rPr lang="en-US" dirty="0"/>
              <a:t>Investigating clients, opposing parties, and witnesses social media</a:t>
            </a:r>
          </a:p>
          <a:p>
            <a:r>
              <a:rPr lang="en-US" dirty="0"/>
              <a:t>“friending” the above</a:t>
            </a:r>
          </a:p>
          <a:p>
            <a:pPr marL="0" indent="0">
              <a:buNone/>
            </a:pPr>
            <a:endParaRPr lang="en-US" dirty="0"/>
          </a:p>
        </p:txBody>
      </p:sp>
    </p:spTree>
    <p:extLst>
      <p:ext uri="{BB962C8B-B14F-4D97-AF65-F5344CB8AC3E}">
        <p14:creationId xmlns:p14="http://schemas.microsoft.com/office/powerpoint/2010/main" val="21713467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r>
              <a:rPr lang="en-US" b="1" dirty="0"/>
              <a:t>G. Ethical Dangers of Using Social Media</a:t>
            </a:r>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pPr marL="0" indent="0">
              <a:buNone/>
            </a:pPr>
            <a:r>
              <a:rPr lang="en-US" dirty="0"/>
              <a:t>Common scenarios:</a:t>
            </a:r>
          </a:p>
          <a:p>
            <a:r>
              <a:rPr lang="en-US" dirty="0"/>
              <a:t>Instructing someone to delete social media posts</a:t>
            </a:r>
          </a:p>
          <a:p>
            <a:r>
              <a:rPr lang="en-US" dirty="0"/>
              <a:t>Investigating clients, opposing parties, and witnesses social media</a:t>
            </a:r>
          </a:p>
          <a:p>
            <a:r>
              <a:rPr lang="en-US" dirty="0"/>
              <a:t>“friending” the above</a:t>
            </a:r>
          </a:p>
          <a:p>
            <a:r>
              <a:rPr lang="en-US" dirty="0"/>
              <a:t>Investigating jurors social media</a:t>
            </a:r>
          </a:p>
          <a:p>
            <a:pPr marL="0" indent="0">
              <a:buNone/>
            </a:pPr>
            <a:endParaRPr lang="en-US" dirty="0"/>
          </a:p>
        </p:txBody>
      </p:sp>
    </p:spTree>
    <p:extLst>
      <p:ext uri="{BB962C8B-B14F-4D97-AF65-F5344CB8AC3E}">
        <p14:creationId xmlns:p14="http://schemas.microsoft.com/office/powerpoint/2010/main" val="84563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BE93-5BFC-4E5F-875D-0BDD64D2E075}"/>
              </a:ext>
            </a:extLst>
          </p:cNvPr>
          <p:cNvSpPr>
            <a:spLocks noGrp="1"/>
          </p:cNvSpPr>
          <p:nvPr>
            <p:ph type="title"/>
          </p:nvPr>
        </p:nvSpPr>
        <p:spPr/>
        <p:txBody>
          <a:bodyPr/>
          <a:lstStyle/>
          <a:p>
            <a:r>
              <a:rPr lang="en-US" dirty="0"/>
              <a:t>Long answer:</a:t>
            </a:r>
          </a:p>
        </p:txBody>
      </p:sp>
      <p:sp>
        <p:nvSpPr>
          <p:cNvPr id="3" name="Content Placeholder 2">
            <a:extLst>
              <a:ext uri="{FF2B5EF4-FFF2-40B4-BE49-F238E27FC236}">
                <a16:creationId xmlns:a16="http://schemas.microsoft.com/office/drawing/2014/main" id="{E8FBD575-BE19-4047-B6AB-4D14703DA84C}"/>
              </a:ext>
            </a:extLst>
          </p:cNvPr>
          <p:cNvSpPr>
            <a:spLocks noGrp="1"/>
          </p:cNvSpPr>
          <p:nvPr>
            <p:ph idx="1"/>
          </p:nvPr>
        </p:nvSpPr>
        <p:spPr/>
        <p:txBody>
          <a:bodyPr/>
          <a:lstStyle/>
          <a:p>
            <a:r>
              <a:rPr lang="en-US" dirty="0"/>
              <a:t>Fee must always be reasonable</a:t>
            </a:r>
          </a:p>
          <a:p>
            <a:r>
              <a:rPr lang="en-US" dirty="0"/>
              <a:t>Must be spelled out in writing . . . And state method</a:t>
            </a:r>
          </a:p>
          <a:p>
            <a:r>
              <a:rPr lang="en-US" dirty="0"/>
              <a:t>May take one or other, not both</a:t>
            </a:r>
          </a:p>
          <a:p>
            <a:r>
              <a:rPr lang="en-US" dirty="0"/>
              <a:t>May aggregate with other recovered damages and take fee percentage on all—if that is in the written contract</a:t>
            </a:r>
          </a:p>
        </p:txBody>
      </p:sp>
    </p:spTree>
    <p:extLst>
      <p:ext uri="{BB962C8B-B14F-4D97-AF65-F5344CB8AC3E}">
        <p14:creationId xmlns:p14="http://schemas.microsoft.com/office/powerpoint/2010/main" val="21088662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r>
              <a:rPr lang="en-US" dirty="0"/>
              <a:t>Rules implicated:</a:t>
            </a:r>
          </a:p>
          <a:p>
            <a:r>
              <a:rPr lang="en-US" dirty="0"/>
              <a:t>Deletion of social media posts:</a:t>
            </a:r>
          </a:p>
          <a:p>
            <a:pPr marL="0" indent="0">
              <a:buNone/>
            </a:pPr>
            <a:r>
              <a:rPr lang="en-US" dirty="0"/>
              <a:t>ORPC 3.4 Fairness to Opposing Party and Counsel</a:t>
            </a:r>
          </a:p>
        </p:txBody>
      </p:sp>
    </p:spTree>
    <p:extLst>
      <p:ext uri="{BB962C8B-B14F-4D97-AF65-F5344CB8AC3E}">
        <p14:creationId xmlns:p14="http://schemas.microsoft.com/office/powerpoint/2010/main" val="7751131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r>
              <a:rPr lang="en-US" dirty="0"/>
              <a:t>Rules implicated:</a:t>
            </a:r>
          </a:p>
          <a:p>
            <a:r>
              <a:rPr lang="en-US" dirty="0"/>
              <a:t>Investigating parties or witnesses:</a:t>
            </a:r>
          </a:p>
          <a:p>
            <a:pPr marL="0" indent="0">
              <a:buNone/>
            </a:pPr>
            <a:r>
              <a:rPr lang="en-US" dirty="0"/>
              <a:t>ORPC 1.1 Competence</a:t>
            </a:r>
          </a:p>
        </p:txBody>
      </p:sp>
    </p:spTree>
    <p:extLst>
      <p:ext uri="{BB962C8B-B14F-4D97-AF65-F5344CB8AC3E}">
        <p14:creationId xmlns:p14="http://schemas.microsoft.com/office/powerpoint/2010/main" val="40009426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r>
              <a:rPr lang="en-US" dirty="0"/>
              <a:t>Rules implicated:</a:t>
            </a:r>
          </a:p>
          <a:p>
            <a:r>
              <a:rPr lang="en-US" dirty="0"/>
              <a:t>“friend” request to opposing parties:</a:t>
            </a:r>
          </a:p>
          <a:p>
            <a:pPr marL="0" indent="0">
              <a:buNone/>
            </a:pPr>
            <a:r>
              <a:rPr lang="en-US" dirty="0"/>
              <a:t>ORPC 4.2 Communication with person represented by counsel</a:t>
            </a:r>
          </a:p>
          <a:p>
            <a:r>
              <a:rPr lang="en-US" dirty="0">
                <a:hlinkClick r:id="rId3"/>
              </a:rPr>
              <a:t>http://www.texasbarcle.com/cle/OLViewArticle.asp?a=180444&amp;t=PDF&amp;e=14633&amp;p=1</a:t>
            </a:r>
            <a:endParaRPr lang="en-US" dirty="0"/>
          </a:p>
        </p:txBody>
      </p:sp>
    </p:spTree>
    <p:extLst>
      <p:ext uri="{BB962C8B-B14F-4D97-AF65-F5344CB8AC3E}">
        <p14:creationId xmlns:p14="http://schemas.microsoft.com/office/powerpoint/2010/main" val="42788770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4750-6B78-4C00-A016-1E473684B8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EDB2A6-9E40-4388-9AA0-F1A0C93C50DD}"/>
              </a:ext>
            </a:extLst>
          </p:cNvPr>
          <p:cNvSpPr>
            <a:spLocks noGrp="1"/>
          </p:cNvSpPr>
          <p:nvPr>
            <p:ph idx="1"/>
          </p:nvPr>
        </p:nvSpPr>
        <p:spPr/>
        <p:txBody>
          <a:bodyPr/>
          <a:lstStyle/>
          <a:p>
            <a:r>
              <a:rPr lang="en-US" dirty="0"/>
              <a:t>Automatic notifications</a:t>
            </a:r>
          </a:p>
        </p:txBody>
      </p:sp>
    </p:spTree>
    <p:extLst>
      <p:ext uri="{BB962C8B-B14F-4D97-AF65-F5344CB8AC3E}">
        <p14:creationId xmlns:p14="http://schemas.microsoft.com/office/powerpoint/2010/main" val="3677993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4819-3FCD-4894-B7BD-AAEDBC7E09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C27713-F9AE-43CF-99A0-C7D19BDF6253}"/>
              </a:ext>
            </a:extLst>
          </p:cNvPr>
          <p:cNvSpPr>
            <a:spLocks noGrp="1"/>
          </p:cNvSpPr>
          <p:nvPr>
            <p:ph idx="1"/>
          </p:nvPr>
        </p:nvSpPr>
        <p:spPr/>
        <p:txBody>
          <a:bodyPr/>
          <a:lstStyle/>
          <a:p>
            <a:r>
              <a:rPr lang="en-US" dirty="0"/>
              <a:t>Rules implicated:</a:t>
            </a:r>
          </a:p>
          <a:p>
            <a:r>
              <a:rPr lang="en-US" dirty="0"/>
              <a:t>Investigating juries social media:</a:t>
            </a:r>
          </a:p>
          <a:p>
            <a:pPr marL="0" indent="0">
              <a:buNone/>
            </a:pPr>
            <a:r>
              <a:rPr lang="en-US" dirty="0"/>
              <a:t>ORPC 3.5 Impartiality and Decorum of the Tribunal</a:t>
            </a:r>
          </a:p>
        </p:txBody>
      </p:sp>
    </p:spTree>
    <p:extLst>
      <p:ext uri="{BB962C8B-B14F-4D97-AF65-F5344CB8AC3E}">
        <p14:creationId xmlns:p14="http://schemas.microsoft.com/office/powerpoint/2010/main" val="9497513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5101-E825-4BFD-AFC4-311A9BFFC1B1}"/>
              </a:ext>
            </a:extLst>
          </p:cNvPr>
          <p:cNvSpPr>
            <a:spLocks noGrp="1"/>
          </p:cNvSpPr>
          <p:nvPr>
            <p:ph type="title"/>
          </p:nvPr>
        </p:nvSpPr>
        <p:spPr/>
        <p:txBody>
          <a:bodyPr>
            <a:noAutofit/>
          </a:bodyPr>
          <a:lstStyle/>
          <a:p>
            <a:r>
              <a:rPr lang="en-US" sz="3200"/>
              <a:t>ABA Formal </a:t>
            </a:r>
            <a:r>
              <a:rPr lang="en-US" sz="3200" dirty="0"/>
              <a:t>Opinion 466</a:t>
            </a:r>
          </a:p>
        </p:txBody>
      </p:sp>
      <p:sp>
        <p:nvSpPr>
          <p:cNvPr id="3" name="Content Placeholder 2">
            <a:extLst>
              <a:ext uri="{FF2B5EF4-FFF2-40B4-BE49-F238E27FC236}">
                <a16:creationId xmlns:a16="http://schemas.microsoft.com/office/drawing/2014/main" id="{06D2F158-ABD3-4910-B9D9-B7267AC9A723}"/>
              </a:ext>
            </a:extLst>
          </p:cNvPr>
          <p:cNvSpPr>
            <a:spLocks noGrp="1"/>
          </p:cNvSpPr>
          <p:nvPr>
            <p:ph idx="1"/>
          </p:nvPr>
        </p:nvSpPr>
        <p:spPr/>
        <p:txBody>
          <a:bodyPr/>
          <a:lstStyle/>
          <a:p>
            <a:r>
              <a:rPr lang="en-US" dirty="0">
                <a:hlinkClick r:id="rId3"/>
              </a:rPr>
              <a:t>https://www.americanbar.org/content/dam/aba/administrative/professional_responsibility/formal_opinion_466_final_04_23_14.authcheckdam.pdf</a:t>
            </a:r>
            <a:endParaRPr lang="en-US" dirty="0"/>
          </a:p>
          <a:p>
            <a:r>
              <a:rPr lang="en-US" dirty="0"/>
              <a:t>“Passive lawyer review, juror unaware,” “Active lawyer review,” “passive lawyer review, juror aware”</a:t>
            </a:r>
          </a:p>
          <a:p>
            <a:r>
              <a:rPr lang="en-US" dirty="0"/>
              <a:t>Oklahoma authority?</a:t>
            </a:r>
          </a:p>
        </p:txBody>
      </p:sp>
    </p:spTree>
    <p:extLst>
      <p:ext uri="{BB962C8B-B14F-4D97-AF65-F5344CB8AC3E}">
        <p14:creationId xmlns:p14="http://schemas.microsoft.com/office/powerpoint/2010/main" val="5054362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4083A5C4-203A-4F26-8FBC-5313D8F91983}"/>
              </a:ext>
            </a:extLst>
          </p:cNvPr>
          <p:cNvSpPr>
            <a:spLocks noGrp="1" noChangeArrowheads="1"/>
          </p:cNvSpPr>
          <p:nvPr>
            <p:ph type="ctrTitle"/>
          </p:nvPr>
        </p:nvSpPr>
        <p:spPr>
          <a:xfrm>
            <a:off x="1453243" y="657226"/>
            <a:ext cx="9323613" cy="1800225"/>
          </a:xfrm>
        </p:spPr>
        <p:txBody>
          <a:bodyPr/>
          <a:lstStyle/>
          <a:p>
            <a:r>
              <a:rPr lang="en-US" altLang="en-US" sz="3600" dirty="0"/>
              <a:t>National Business Institute (NBI)</a:t>
            </a:r>
            <a:br>
              <a:rPr lang="en-US" altLang="en-US" sz="3600" dirty="0"/>
            </a:br>
            <a:br>
              <a:rPr lang="en-US" altLang="en-US" sz="3600" dirty="0"/>
            </a:br>
            <a:r>
              <a:rPr lang="en-US" altLang="en-US" sz="2600" b="1" dirty="0"/>
              <a:t>PLAINTIFF’S PERSONAL INJURY FROM START TO FINISH</a:t>
            </a:r>
          </a:p>
        </p:txBody>
      </p:sp>
      <p:sp>
        <p:nvSpPr>
          <p:cNvPr id="2051" name="Rectangle 7">
            <a:extLst>
              <a:ext uri="{FF2B5EF4-FFF2-40B4-BE49-F238E27FC236}">
                <a16:creationId xmlns:a16="http://schemas.microsoft.com/office/drawing/2014/main" id="{A86CCD57-0014-45FD-9E79-A4027595BCEF}"/>
              </a:ext>
            </a:extLst>
          </p:cNvPr>
          <p:cNvSpPr>
            <a:spLocks noGrp="1" noChangeArrowheads="1"/>
          </p:cNvSpPr>
          <p:nvPr>
            <p:ph type="subTitle" idx="1"/>
          </p:nvPr>
        </p:nvSpPr>
        <p:spPr>
          <a:xfrm>
            <a:off x="1919289" y="2708276"/>
            <a:ext cx="8497887" cy="3648075"/>
          </a:xfrm>
        </p:spPr>
        <p:txBody>
          <a:bodyPr>
            <a:normAutofit/>
          </a:bodyPr>
          <a:lstStyle/>
          <a:p>
            <a:pPr eaLnBrk="1" hangingPunct="1"/>
            <a:r>
              <a:rPr lang="en-US" altLang="en-US" dirty="0">
                <a:solidFill>
                  <a:schemeClr val="tx1"/>
                </a:solidFill>
              </a:rPr>
              <a:t>Section </a:t>
            </a:r>
            <a:r>
              <a:rPr lang="en-US" altLang="en-US" dirty="0"/>
              <a:t>VI.</a:t>
            </a:r>
            <a:r>
              <a:rPr lang="en-US" altLang="en-US" dirty="0">
                <a:solidFill>
                  <a:schemeClr val="tx1"/>
                </a:solidFill>
              </a:rPr>
              <a:t> </a:t>
            </a:r>
            <a:r>
              <a:rPr lang="en-US" altLang="en-US" dirty="0"/>
              <a:t>Ethical Considerations for Personal Injury Attorneys</a:t>
            </a:r>
            <a:endParaRPr lang="en-US" altLang="en-US" dirty="0">
              <a:solidFill>
                <a:schemeClr val="tx1"/>
              </a:solidFill>
            </a:endParaRPr>
          </a:p>
          <a:p>
            <a:pPr eaLnBrk="1" hangingPunct="1"/>
            <a:endParaRPr lang="en-US" altLang="en-US" dirty="0"/>
          </a:p>
          <a:p>
            <a:pPr eaLnBrk="1" hangingPunct="1"/>
            <a:r>
              <a:rPr lang="en-US" altLang="en-US" dirty="0"/>
              <a:t>By: Paul Kouri</a:t>
            </a:r>
          </a:p>
          <a:p>
            <a:pPr eaLnBrk="1" hangingPunct="1"/>
            <a:endParaRPr lang="en-US" altLang="en-US" dirty="0"/>
          </a:p>
          <a:p>
            <a:pPr eaLnBrk="1" hangingPunct="1"/>
            <a:r>
              <a:rPr lang="en-US" altLang="en-US" sz="2000" dirty="0"/>
              <a:t>December 03, 2019</a:t>
            </a:r>
          </a:p>
          <a:p>
            <a:pPr eaLnBrk="1" hangingPunct="1"/>
            <a:r>
              <a:rPr lang="en-US" altLang="en-US" sz="2000" dirty="0"/>
              <a:t>Oklahoma City, Oklahoma</a:t>
            </a:r>
          </a:p>
        </p:txBody>
      </p:sp>
      <p:sp>
        <p:nvSpPr>
          <p:cNvPr id="2052" name="Rectangle 6">
            <a:extLst>
              <a:ext uri="{FF2B5EF4-FFF2-40B4-BE49-F238E27FC236}">
                <a16:creationId xmlns:a16="http://schemas.microsoft.com/office/drawing/2014/main" id="{DF0259C2-B358-452B-A9DA-4EFA9CA822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E47A10-602D-481E-9E6B-B730C09B8B32}" type="slidenum">
              <a:rPr lang="en-US" altLang="en-US" sz="1200">
                <a:solidFill>
                  <a:srgbClr val="898989"/>
                </a:solidFill>
                <a:latin typeface="Tahoma" panose="020B0604030504040204" pitchFamily="34" charset="0"/>
              </a:rPr>
              <a:pPr>
                <a:spcBef>
                  <a:spcPct val="0"/>
                </a:spcBef>
                <a:buFontTx/>
                <a:buNone/>
              </a:pPr>
              <a:t>136</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2429562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BE93-5BFC-4E5F-875D-0BDD64D2E075}"/>
              </a:ext>
            </a:extLst>
          </p:cNvPr>
          <p:cNvSpPr>
            <a:spLocks noGrp="1"/>
          </p:cNvSpPr>
          <p:nvPr>
            <p:ph type="title"/>
          </p:nvPr>
        </p:nvSpPr>
        <p:spPr/>
        <p:txBody>
          <a:bodyPr/>
          <a:lstStyle/>
          <a:p>
            <a:r>
              <a:rPr lang="en-US" dirty="0"/>
              <a:t>Long answer:</a:t>
            </a:r>
          </a:p>
        </p:txBody>
      </p:sp>
      <p:sp>
        <p:nvSpPr>
          <p:cNvPr id="3" name="Content Placeholder 2">
            <a:extLst>
              <a:ext uri="{FF2B5EF4-FFF2-40B4-BE49-F238E27FC236}">
                <a16:creationId xmlns:a16="http://schemas.microsoft.com/office/drawing/2014/main" id="{E8FBD575-BE19-4047-B6AB-4D14703DA84C}"/>
              </a:ext>
            </a:extLst>
          </p:cNvPr>
          <p:cNvSpPr>
            <a:spLocks noGrp="1"/>
          </p:cNvSpPr>
          <p:nvPr>
            <p:ph idx="1"/>
          </p:nvPr>
        </p:nvSpPr>
        <p:spPr/>
        <p:txBody>
          <a:bodyPr/>
          <a:lstStyle/>
          <a:p>
            <a:r>
              <a:rPr lang="en-US" dirty="0"/>
              <a:t>Fee must always be reasonable</a:t>
            </a:r>
          </a:p>
          <a:p>
            <a:r>
              <a:rPr lang="en-US" dirty="0"/>
              <a:t>Must be spelled out in writing . . . And state method</a:t>
            </a:r>
          </a:p>
          <a:p>
            <a:r>
              <a:rPr lang="en-US" dirty="0"/>
              <a:t>May take one or other, not both</a:t>
            </a:r>
          </a:p>
          <a:p>
            <a:r>
              <a:rPr lang="en-US" dirty="0"/>
              <a:t>May aggregate with other recovered damages and take fee percentage on all—if that is in the written contract</a:t>
            </a:r>
          </a:p>
          <a:p>
            <a:r>
              <a:rPr lang="en-US" dirty="0"/>
              <a:t>Remember fee greater than 50% of net is </a:t>
            </a:r>
            <a:r>
              <a:rPr lang="en-US" i="1" dirty="0"/>
              <a:t>per se </a:t>
            </a:r>
            <a:r>
              <a:rPr lang="en-US" dirty="0"/>
              <a:t>unreasonable</a:t>
            </a:r>
          </a:p>
        </p:txBody>
      </p:sp>
    </p:spTree>
    <p:extLst>
      <p:ext uri="{BB962C8B-B14F-4D97-AF65-F5344CB8AC3E}">
        <p14:creationId xmlns:p14="http://schemas.microsoft.com/office/powerpoint/2010/main" val="7000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BD68-C876-480E-878F-F35FE61DBFE7}"/>
              </a:ext>
            </a:extLst>
          </p:cNvPr>
          <p:cNvSpPr>
            <a:spLocks noGrp="1"/>
          </p:cNvSpPr>
          <p:nvPr>
            <p:ph type="title"/>
          </p:nvPr>
        </p:nvSpPr>
        <p:spPr/>
        <p:txBody>
          <a:bodyPr/>
          <a:lstStyle/>
          <a:p>
            <a:r>
              <a:rPr lang="en-US" dirty="0"/>
              <a:t>When contract is silent:</a:t>
            </a:r>
          </a:p>
        </p:txBody>
      </p:sp>
      <p:sp>
        <p:nvSpPr>
          <p:cNvPr id="3" name="Content Placeholder 2">
            <a:extLst>
              <a:ext uri="{FF2B5EF4-FFF2-40B4-BE49-F238E27FC236}">
                <a16:creationId xmlns:a16="http://schemas.microsoft.com/office/drawing/2014/main" id="{A08FA657-398B-49D8-9F07-392E66844A42}"/>
              </a:ext>
            </a:extLst>
          </p:cNvPr>
          <p:cNvSpPr>
            <a:spLocks noGrp="1"/>
          </p:cNvSpPr>
          <p:nvPr>
            <p:ph idx="1"/>
          </p:nvPr>
        </p:nvSpPr>
        <p:spPr/>
        <p:txBody>
          <a:bodyPr/>
          <a:lstStyle/>
          <a:p>
            <a:r>
              <a:rPr lang="en-US" dirty="0"/>
              <a:t>Greater of:</a:t>
            </a:r>
          </a:p>
          <a:p>
            <a:pPr marL="0" indent="0">
              <a:buNone/>
            </a:pPr>
            <a:r>
              <a:rPr lang="en-US" dirty="0">
                <a:solidFill>
                  <a:schemeClr val="accent2">
                    <a:lumMod val="50000"/>
                  </a:schemeClr>
                </a:solidFill>
              </a:rPr>
              <a:t>Fee percentage of total </a:t>
            </a:r>
            <a:r>
              <a:rPr lang="en-US" i="1" dirty="0">
                <a:solidFill>
                  <a:schemeClr val="accent2">
                    <a:lumMod val="50000"/>
                  </a:schemeClr>
                </a:solidFill>
              </a:rPr>
              <a:t>minus the statutory fee</a:t>
            </a:r>
          </a:p>
          <a:p>
            <a:pPr marL="0" indent="0">
              <a:buNone/>
            </a:pPr>
            <a:r>
              <a:rPr lang="en-US" dirty="0"/>
              <a:t>or</a:t>
            </a:r>
          </a:p>
          <a:p>
            <a:pPr marL="0" indent="0">
              <a:buNone/>
            </a:pPr>
            <a:r>
              <a:rPr lang="en-US" dirty="0">
                <a:solidFill>
                  <a:schemeClr val="accent2">
                    <a:lumMod val="50000"/>
                  </a:schemeClr>
                </a:solidFill>
              </a:rPr>
              <a:t>The statutory fee</a:t>
            </a:r>
          </a:p>
          <a:p>
            <a:pPr marL="0" indent="0">
              <a:buNone/>
            </a:pPr>
            <a:r>
              <a:rPr lang="en-US" dirty="0"/>
              <a:t>but not</a:t>
            </a:r>
          </a:p>
          <a:p>
            <a:pPr marL="0" indent="0">
              <a:buNone/>
            </a:pPr>
            <a:r>
              <a:rPr lang="en-US" dirty="0">
                <a:solidFill>
                  <a:schemeClr val="accent2">
                    <a:lumMod val="50000"/>
                  </a:schemeClr>
                </a:solidFill>
              </a:rPr>
              <a:t>The Aggregated fee</a:t>
            </a:r>
          </a:p>
        </p:txBody>
      </p:sp>
    </p:spTree>
    <p:extLst>
      <p:ext uri="{BB962C8B-B14F-4D97-AF65-F5344CB8AC3E}">
        <p14:creationId xmlns:p14="http://schemas.microsoft.com/office/powerpoint/2010/main" val="173567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4B7-E279-4458-ADE9-D906243122E3}"/>
              </a:ext>
            </a:extLst>
          </p:cNvPr>
          <p:cNvSpPr>
            <a:spLocks noGrp="1"/>
          </p:cNvSpPr>
          <p:nvPr>
            <p:ph type="title"/>
          </p:nvPr>
        </p:nvSpPr>
        <p:spPr/>
        <p:txBody>
          <a:bodyPr/>
          <a:lstStyle/>
          <a:p>
            <a:r>
              <a:rPr lang="en-US" dirty="0"/>
              <a:t>Contract Provision: Fee Aggregation</a:t>
            </a:r>
          </a:p>
        </p:txBody>
      </p:sp>
      <p:sp>
        <p:nvSpPr>
          <p:cNvPr id="3" name="Content Placeholder 2">
            <a:extLst>
              <a:ext uri="{FF2B5EF4-FFF2-40B4-BE49-F238E27FC236}">
                <a16:creationId xmlns:a16="http://schemas.microsoft.com/office/drawing/2014/main" id="{67895CD2-46E5-4CE7-BF8B-D23ADAC99C85}"/>
              </a:ext>
            </a:extLst>
          </p:cNvPr>
          <p:cNvSpPr>
            <a:spLocks noGrp="1"/>
          </p:cNvSpPr>
          <p:nvPr>
            <p:ph idx="1"/>
          </p:nvPr>
        </p:nvSpPr>
        <p:spPr/>
        <p:txBody>
          <a:bodyPr/>
          <a:lstStyle/>
          <a:p>
            <a:pPr marL="0" indent="0">
              <a:buNone/>
            </a:pPr>
            <a:r>
              <a:rPr lang="en-US" dirty="0"/>
              <a:t>If a recovery is made, Client shall pay Attorneys an Attorneys’ fee [hereafter, Fee] based upon a percentage of the total amount recovered [hereafter, Recovery] for the Claim, whether such Recovery consists of damages, costs, interest, penalties, </a:t>
            </a:r>
            <a:r>
              <a:rPr lang="en-US" b="1" dirty="0"/>
              <a:t>statutory attorney’s fee </a:t>
            </a:r>
            <a:r>
              <a:rPr lang="en-US" dirty="0"/>
              <a:t>awards, expenses, medical bills, medical liens, medical subrogation, or any other amounts. The Fee shall be paid according to the percentages stated below:</a:t>
            </a:r>
          </a:p>
        </p:txBody>
      </p:sp>
    </p:spTree>
    <p:extLst>
      <p:ext uri="{BB962C8B-B14F-4D97-AF65-F5344CB8AC3E}">
        <p14:creationId xmlns:p14="http://schemas.microsoft.com/office/powerpoint/2010/main" val="1250189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6B09-AA07-4241-A276-FEDB4A1D2320}"/>
              </a:ext>
            </a:extLst>
          </p:cNvPr>
          <p:cNvSpPr>
            <a:spLocks noGrp="1"/>
          </p:cNvSpPr>
          <p:nvPr>
            <p:ph type="title"/>
          </p:nvPr>
        </p:nvSpPr>
        <p:spPr/>
        <p:txBody>
          <a:bodyPr/>
          <a:lstStyle/>
          <a:p>
            <a:r>
              <a:rPr lang="en-US" dirty="0" err="1"/>
              <a:t>Medpay</a:t>
            </a:r>
            <a:endParaRPr lang="en-US" dirty="0"/>
          </a:p>
        </p:txBody>
      </p:sp>
      <p:sp>
        <p:nvSpPr>
          <p:cNvPr id="3" name="Content Placeholder 2">
            <a:extLst>
              <a:ext uri="{FF2B5EF4-FFF2-40B4-BE49-F238E27FC236}">
                <a16:creationId xmlns:a16="http://schemas.microsoft.com/office/drawing/2014/main" id="{F7332359-F776-4D35-8539-056572826FF2}"/>
              </a:ext>
            </a:extLst>
          </p:cNvPr>
          <p:cNvSpPr>
            <a:spLocks noGrp="1"/>
          </p:cNvSpPr>
          <p:nvPr>
            <p:ph idx="1"/>
          </p:nvPr>
        </p:nvSpPr>
        <p:spPr/>
        <p:txBody>
          <a:bodyPr/>
          <a:lstStyle/>
          <a:p>
            <a:r>
              <a:rPr lang="en-US" dirty="0"/>
              <a:t>OK Ethics Opinion No. 306:</a:t>
            </a:r>
          </a:p>
          <a:p>
            <a:pPr marL="0" indent="0">
              <a:buNone/>
            </a:pPr>
            <a:r>
              <a:rPr lang="en-US" dirty="0"/>
              <a:t>“Is it per se unreasonable for an attorney to take as a fee a percentage of the client’s own med-pay when the insurance company has not denied coverage?”</a:t>
            </a:r>
          </a:p>
        </p:txBody>
      </p:sp>
    </p:spTree>
    <p:extLst>
      <p:ext uri="{BB962C8B-B14F-4D97-AF65-F5344CB8AC3E}">
        <p14:creationId xmlns:p14="http://schemas.microsoft.com/office/powerpoint/2010/main" val="8076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6B09-AA07-4241-A276-FEDB4A1D2320}"/>
              </a:ext>
            </a:extLst>
          </p:cNvPr>
          <p:cNvSpPr>
            <a:spLocks noGrp="1"/>
          </p:cNvSpPr>
          <p:nvPr>
            <p:ph type="title"/>
          </p:nvPr>
        </p:nvSpPr>
        <p:spPr/>
        <p:txBody>
          <a:bodyPr/>
          <a:lstStyle/>
          <a:p>
            <a:r>
              <a:rPr lang="en-US" dirty="0" err="1"/>
              <a:t>Medpay</a:t>
            </a:r>
            <a:endParaRPr lang="en-US" dirty="0"/>
          </a:p>
        </p:txBody>
      </p:sp>
      <p:sp>
        <p:nvSpPr>
          <p:cNvPr id="3" name="Content Placeholder 2">
            <a:extLst>
              <a:ext uri="{FF2B5EF4-FFF2-40B4-BE49-F238E27FC236}">
                <a16:creationId xmlns:a16="http://schemas.microsoft.com/office/drawing/2014/main" id="{F7332359-F776-4D35-8539-056572826FF2}"/>
              </a:ext>
            </a:extLst>
          </p:cNvPr>
          <p:cNvSpPr>
            <a:spLocks noGrp="1"/>
          </p:cNvSpPr>
          <p:nvPr>
            <p:ph idx="1"/>
          </p:nvPr>
        </p:nvSpPr>
        <p:spPr/>
        <p:txBody>
          <a:bodyPr/>
          <a:lstStyle/>
          <a:p>
            <a:r>
              <a:rPr lang="en-US" dirty="0"/>
              <a:t>OK Ethics Opinion No. 306:</a:t>
            </a:r>
          </a:p>
          <a:p>
            <a:pPr marL="0" indent="0">
              <a:buNone/>
            </a:pPr>
            <a:r>
              <a:rPr lang="en-US" dirty="0"/>
              <a:t>“Is it per se unreasonable for an attorney to take as a fee a percentage of the client’s own med-pay when the insurance company has not denied coverage?”</a:t>
            </a:r>
          </a:p>
          <a:p>
            <a:pPr marL="0" indent="0">
              <a:buNone/>
            </a:pPr>
            <a:r>
              <a:rPr lang="en-US" dirty="0"/>
              <a:t>No bright line rule BUT says: </a:t>
            </a:r>
          </a:p>
          <a:p>
            <a:pPr marL="0" indent="0">
              <a:buNone/>
            </a:pPr>
            <a:r>
              <a:rPr lang="en-US" dirty="0"/>
              <a:t>the same fee charged on a recovery against a third-party carrier, would “probably” be excessive and exorbitant, “and hence unreasonable,” when applied to payments made under </a:t>
            </a:r>
            <a:r>
              <a:rPr lang="en-US" dirty="0" err="1"/>
              <a:t>medpay</a:t>
            </a:r>
            <a:r>
              <a:rPr lang="en-US" dirty="0"/>
              <a:t> without dispute, by the client’s own carrier. </a:t>
            </a:r>
          </a:p>
        </p:txBody>
      </p:sp>
    </p:spTree>
    <p:extLst>
      <p:ext uri="{BB962C8B-B14F-4D97-AF65-F5344CB8AC3E}">
        <p14:creationId xmlns:p14="http://schemas.microsoft.com/office/powerpoint/2010/main" val="59090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FF5A-BA05-40BA-A38F-E418E4D7659A}"/>
              </a:ext>
            </a:extLst>
          </p:cNvPr>
          <p:cNvSpPr>
            <a:spLocks noGrp="1"/>
          </p:cNvSpPr>
          <p:nvPr>
            <p:ph type="title"/>
          </p:nvPr>
        </p:nvSpPr>
        <p:spPr/>
        <p:txBody>
          <a:bodyPr/>
          <a:lstStyle/>
          <a:p>
            <a:r>
              <a:rPr lang="en-US" dirty="0"/>
              <a:t>Case Studies—contract/fee matters</a:t>
            </a:r>
          </a:p>
        </p:txBody>
      </p:sp>
      <p:sp>
        <p:nvSpPr>
          <p:cNvPr id="3" name="Content Placeholder 2">
            <a:extLst>
              <a:ext uri="{FF2B5EF4-FFF2-40B4-BE49-F238E27FC236}">
                <a16:creationId xmlns:a16="http://schemas.microsoft.com/office/drawing/2014/main" id="{6A527E8B-213D-48B2-A946-6681C6DFF42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816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514350" indent="-514350">
              <a:buAutoNum type="alphaUcPeriod"/>
            </a:pPr>
            <a:r>
              <a:rPr lang="en-US" b="1" dirty="0"/>
              <a:t>The Contingent Fee</a:t>
            </a:r>
          </a:p>
          <a:p>
            <a:pPr marL="514350" indent="-514350">
              <a:buAutoNum type="alphaUcPeriod"/>
            </a:pPr>
            <a:endParaRPr lang="en-US" b="1" dirty="0"/>
          </a:p>
          <a:p>
            <a:pPr marL="0" indent="0">
              <a:buNone/>
            </a:pPr>
            <a:r>
              <a:rPr lang="en-US" b="1" dirty="0"/>
              <a:t>Contingent Fee Agreement Checklist:</a:t>
            </a:r>
          </a:p>
          <a:p>
            <a:pPr marL="0" indent="0">
              <a:buNone/>
            </a:pPr>
            <a:r>
              <a:rPr lang="en-US" dirty="0"/>
              <a:t>http://www.okbar.org/members/GeneralCounsel/articles/ContingencyFeeAgreementChecklist.aspx): </a:t>
            </a:r>
            <a:endParaRPr lang="en-US" b="1" dirty="0"/>
          </a:p>
        </p:txBody>
      </p:sp>
    </p:spTree>
    <p:extLst>
      <p:ext uri="{BB962C8B-B14F-4D97-AF65-F5344CB8AC3E}">
        <p14:creationId xmlns:p14="http://schemas.microsoft.com/office/powerpoint/2010/main" val="353744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D514-0BC7-4CF6-BF00-E9540C3E5602}"/>
              </a:ext>
            </a:extLst>
          </p:cNvPr>
          <p:cNvSpPr>
            <a:spLocks noGrp="1"/>
          </p:cNvSpPr>
          <p:nvPr>
            <p:ph type="title"/>
          </p:nvPr>
        </p:nvSpPr>
        <p:spPr/>
        <p:txBody>
          <a:bodyPr/>
          <a:lstStyle/>
          <a:p>
            <a:r>
              <a:rPr lang="en-US" i="1" dirty="0"/>
              <a:t>Miller v. Magnus</a:t>
            </a:r>
            <a:br>
              <a:rPr lang="en-US" i="1" dirty="0"/>
            </a:br>
            <a:r>
              <a:rPr lang="en-US" sz="2000" dirty="0"/>
              <a:t>2019 OK CIV APP 62</a:t>
            </a:r>
            <a:endParaRPr lang="en-US" i="1" dirty="0"/>
          </a:p>
        </p:txBody>
      </p:sp>
      <p:sp>
        <p:nvSpPr>
          <p:cNvPr id="3" name="Content Placeholder 2">
            <a:extLst>
              <a:ext uri="{FF2B5EF4-FFF2-40B4-BE49-F238E27FC236}">
                <a16:creationId xmlns:a16="http://schemas.microsoft.com/office/drawing/2014/main" id="{DEAB029E-CD41-46D3-B039-8B659612479F}"/>
              </a:ext>
            </a:extLst>
          </p:cNvPr>
          <p:cNvSpPr>
            <a:spLocks noGrp="1"/>
          </p:cNvSpPr>
          <p:nvPr>
            <p:ph idx="1"/>
          </p:nvPr>
        </p:nvSpPr>
        <p:spPr/>
        <p:txBody>
          <a:bodyPr/>
          <a:lstStyle/>
          <a:p>
            <a:r>
              <a:rPr lang="en-US" dirty="0"/>
              <a:t>Miller was hit by a kid, Magnus, driving a truck pulling a backhoe. Magnus swerved to avoid a stopped electric coop truck and he ended up crossing center into Miller.</a:t>
            </a:r>
          </a:p>
          <a:p>
            <a:r>
              <a:rPr lang="en-US" dirty="0"/>
              <a:t>Miller hired Martin, Jean &amp; Jackson (MJ&amp;J) who got a $250,000 limits offer from </a:t>
            </a:r>
            <a:r>
              <a:rPr lang="en-US" dirty="0" err="1"/>
              <a:t>Magnuses</a:t>
            </a:r>
            <a:r>
              <a:rPr lang="en-US" dirty="0"/>
              <a:t> carrier, collected without fee, Miller’s $100,000 </a:t>
            </a:r>
            <a:r>
              <a:rPr lang="en-US" dirty="0" err="1"/>
              <a:t>medpay</a:t>
            </a:r>
            <a:r>
              <a:rPr lang="en-US" dirty="0"/>
              <a:t>, and got Miller’s health insurance to waive a </a:t>
            </a:r>
            <a:r>
              <a:rPr lang="en-US" dirty="0" err="1"/>
              <a:t>subro</a:t>
            </a:r>
            <a:r>
              <a:rPr lang="en-US" dirty="0"/>
              <a:t> claim (more than $225,000), as against the </a:t>
            </a:r>
            <a:r>
              <a:rPr lang="en-US" dirty="0" err="1"/>
              <a:t>medpay</a:t>
            </a:r>
            <a:r>
              <a:rPr lang="en-US" dirty="0"/>
              <a:t>. </a:t>
            </a:r>
          </a:p>
        </p:txBody>
      </p:sp>
    </p:spTree>
    <p:extLst>
      <p:ext uri="{BB962C8B-B14F-4D97-AF65-F5344CB8AC3E}">
        <p14:creationId xmlns:p14="http://schemas.microsoft.com/office/powerpoint/2010/main" val="157628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5E75-1376-4882-847F-EAB5E22DED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1C0AD7-4B1C-4FA7-84B1-9D7D7697F1F2}"/>
              </a:ext>
            </a:extLst>
          </p:cNvPr>
          <p:cNvSpPr>
            <a:spLocks noGrp="1"/>
          </p:cNvSpPr>
          <p:nvPr>
            <p:ph idx="1"/>
          </p:nvPr>
        </p:nvSpPr>
        <p:spPr/>
        <p:txBody>
          <a:bodyPr/>
          <a:lstStyle/>
          <a:p>
            <a:r>
              <a:rPr lang="en-US" dirty="0"/>
              <a:t>Miller did not want to accept the $250,000 without attempting to locate personal assets of Magnus. He also did not want MJ&amp;J to file suit on his behalf</a:t>
            </a:r>
          </a:p>
          <a:p>
            <a:r>
              <a:rPr lang="en-US" dirty="0"/>
              <a:t>MJ&amp;J arranged a recorded statement of Magnus and hired an investigator to look into claims against the coop</a:t>
            </a:r>
          </a:p>
          <a:p>
            <a:pPr marL="0" indent="0">
              <a:buNone/>
            </a:pPr>
            <a:endParaRPr lang="en-US" dirty="0"/>
          </a:p>
        </p:txBody>
      </p:sp>
    </p:spTree>
    <p:extLst>
      <p:ext uri="{BB962C8B-B14F-4D97-AF65-F5344CB8AC3E}">
        <p14:creationId xmlns:p14="http://schemas.microsoft.com/office/powerpoint/2010/main" val="207315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2D38-B273-41F2-A7F7-F9B1CE9CD7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BF4D7D-FCB3-4EA7-BF4E-4F67B7A172FB}"/>
              </a:ext>
            </a:extLst>
          </p:cNvPr>
          <p:cNvSpPr>
            <a:spLocks noGrp="1"/>
          </p:cNvSpPr>
          <p:nvPr>
            <p:ph idx="1"/>
          </p:nvPr>
        </p:nvSpPr>
        <p:spPr/>
        <p:txBody>
          <a:bodyPr/>
          <a:lstStyle/>
          <a:p>
            <a:r>
              <a:rPr lang="en-US" dirty="0"/>
              <a:t>Miller then, without telling MJ&amp;J hired a second firm to take over</a:t>
            </a:r>
          </a:p>
          <a:p>
            <a:r>
              <a:rPr lang="en-US" dirty="0"/>
              <a:t>MJ&amp;J asserted an attorney lien, later filing a lien with the county clerk</a:t>
            </a:r>
          </a:p>
          <a:p>
            <a:r>
              <a:rPr lang="en-US" dirty="0"/>
              <a:t>The second firm filed the lawsuit then negotiated the remaining subrogation claim, negotiated a hospital lien release, and accepted the $250,000 limits offer that MJ&amp;J had previously negotiated</a:t>
            </a:r>
          </a:p>
        </p:txBody>
      </p:sp>
    </p:spTree>
    <p:extLst>
      <p:ext uri="{BB962C8B-B14F-4D97-AF65-F5344CB8AC3E}">
        <p14:creationId xmlns:p14="http://schemas.microsoft.com/office/powerpoint/2010/main" val="177327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242A-6837-4E80-968C-40C96E14DB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8180B9-B285-4027-9CED-B38A079A80BE}"/>
              </a:ext>
            </a:extLst>
          </p:cNvPr>
          <p:cNvSpPr>
            <a:spLocks noGrp="1"/>
          </p:cNvSpPr>
          <p:nvPr>
            <p:ph idx="1"/>
          </p:nvPr>
        </p:nvSpPr>
        <p:spPr/>
        <p:txBody>
          <a:bodyPr/>
          <a:lstStyle/>
          <a:p>
            <a:r>
              <a:rPr lang="en-US" dirty="0"/>
              <a:t>The second firm then moved to strike and invalidate MJ&amp;J lien</a:t>
            </a:r>
          </a:p>
          <a:p>
            <a:r>
              <a:rPr lang="en-US" dirty="0"/>
              <a:t>The trial court awarded MJ&amp;J a little more than 1/3, or $84,555.15 </a:t>
            </a:r>
          </a:p>
        </p:txBody>
      </p:sp>
    </p:spTree>
    <p:extLst>
      <p:ext uri="{BB962C8B-B14F-4D97-AF65-F5344CB8AC3E}">
        <p14:creationId xmlns:p14="http://schemas.microsoft.com/office/powerpoint/2010/main" val="60020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517B-B86E-4D4A-8D7A-ED98EA5ADA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330B79-F13B-4639-9B90-9D2CF78F01C7}"/>
              </a:ext>
            </a:extLst>
          </p:cNvPr>
          <p:cNvSpPr>
            <a:spLocks noGrp="1"/>
          </p:cNvSpPr>
          <p:nvPr>
            <p:ph idx="1"/>
          </p:nvPr>
        </p:nvSpPr>
        <p:spPr/>
        <p:txBody>
          <a:bodyPr/>
          <a:lstStyle/>
          <a:p>
            <a:r>
              <a:rPr lang="en-US" dirty="0"/>
              <a:t>On appeal, two issues:</a:t>
            </a:r>
          </a:p>
          <a:p>
            <a:pPr marL="514350" indent="-514350">
              <a:buAutoNum type="arabicPeriod"/>
            </a:pPr>
            <a:r>
              <a:rPr lang="en-US" dirty="0"/>
              <a:t>Was there a valid attorney lien?</a:t>
            </a:r>
          </a:p>
          <a:p>
            <a:pPr marL="514350" indent="-514350">
              <a:buAutoNum type="arabicPeriod"/>
            </a:pPr>
            <a:r>
              <a:rPr lang="en-US" dirty="0"/>
              <a:t>Was the “apportionment” appropriate</a:t>
            </a:r>
          </a:p>
          <a:p>
            <a:endParaRPr lang="en-US" dirty="0"/>
          </a:p>
        </p:txBody>
      </p:sp>
    </p:spTree>
    <p:extLst>
      <p:ext uri="{BB962C8B-B14F-4D97-AF65-F5344CB8AC3E}">
        <p14:creationId xmlns:p14="http://schemas.microsoft.com/office/powerpoint/2010/main" val="23491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43EF-4D52-4005-8CD9-1CC5D36FC69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FD729F4-FAE4-4362-A5C4-6590C0B2D942}"/>
              </a:ext>
            </a:extLst>
          </p:cNvPr>
          <p:cNvSpPr>
            <a:spLocks noGrp="1"/>
          </p:cNvSpPr>
          <p:nvPr>
            <p:ph idx="1"/>
          </p:nvPr>
        </p:nvSpPr>
        <p:spPr/>
        <p:txBody>
          <a:bodyPr/>
          <a:lstStyle/>
          <a:p>
            <a:r>
              <a:rPr lang="en-US" dirty="0"/>
              <a:t>Second firm had moved for “new trial”</a:t>
            </a:r>
          </a:p>
          <a:p>
            <a:r>
              <a:rPr lang="en-US" dirty="0"/>
              <a:t>Did not raise claim MJ&amp;J failed to perfect a valid lien</a:t>
            </a:r>
          </a:p>
          <a:p>
            <a:r>
              <a:rPr lang="en-US" dirty="0"/>
              <a:t>What happens to error not asserted in new trial motion</a:t>
            </a:r>
          </a:p>
        </p:txBody>
      </p:sp>
    </p:spTree>
    <p:extLst>
      <p:ext uri="{BB962C8B-B14F-4D97-AF65-F5344CB8AC3E}">
        <p14:creationId xmlns:p14="http://schemas.microsoft.com/office/powerpoint/2010/main" val="310435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0142-411D-4B5F-95D7-BF3B45982B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3B1FF76-5399-4366-AEE2-B606D00D048C}"/>
              </a:ext>
            </a:extLst>
          </p:cNvPr>
          <p:cNvSpPr>
            <a:spLocks noGrp="1"/>
          </p:cNvSpPr>
          <p:nvPr>
            <p:ph idx="1"/>
          </p:nvPr>
        </p:nvSpPr>
        <p:spPr/>
        <p:txBody>
          <a:bodyPr/>
          <a:lstStyle/>
          <a:p>
            <a:r>
              <a:rPr lang="en-US" dirty="0"/>
              <a:t>How do we perfect an attorney fee lien?</a:t>
            </a:r>
          </a:p>
          <a:p>
            <a:r>
              <a:rPr lang="en-US" dirty="0"/>
              <a:t>Statutory “charging lien”</a:t>
            </a:r>
          </a:p>
          <a:p>
            <a:r>
              <a:rPr lang="en-US" dirty="0"/>
              <a:t>Common-law “possessory” or “retaining” lien</a:t>
            </a:r>
          </a:p>
        </p:txBody>
      </p:sp>
    </p:spTree>
    <p:extLst>
      <p:ext uri="{BB962C8B-B14F-4D97-AF65-F5344CB8AC3E}">
        <p14:creationId xmlns:p14="http://schemas.microsoft.com/office/powerpoint/2010/main" val="332928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0142-411D-4B5F-95D7-BF3B45982B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3B1FF76-5399-4366-AEE2-B606D00D048C}"/>
              </a:ext>
            </a:extLst>
          </p:cNvPr>
          <p:cNvSpPr>
            <a:spLocks noGrp="1"/>
          </p:cNvSpPr>
          <p:nvPr>
            <p:ph idx="1"/>
          </p:nvPr>
        </p:nvSpPr>
        <p:spPr/>
        <p:txBody>
          <a:bodyPr/>
          <a:lstStyle/>
          <a:p>
            <a:r>
              <a:rPr lang="en-US" dirty="0"/>
              <a:t>How do we perfect an attorney fee lien?</a:t>
            </a:r>
          </a:p>
          <a:p>
            <a:r>
              <a:rPr lang="en-US" dirty="0"/>
              <a:t>Statutory “charging lien”</a:t>
            </a:r>
          </a:p>
          <a:p>
            <a:r>
              <a:rPr lang="en-US" dirty="0"/>
              <a:t>Common-law “possessory” or “retaining” lien</a:t>
            </a:r>
          </a:p>
          <a:p>
            <a:pPr marL="0" indent="0">
              <a:buNone/>
            </a:pPr>
            <a:r>
              <a:rPr lang="en-US" dirty="0"/>
              <a:t>The retaining lien generally attaches to all property, papers, documents, securities and monies of the client coming into the hands of the attorney in the course of the professional employment. </a:t>
            </a:r>
          </a:p>
        </p:txBody>
      </p:sp>
    </p:spTree>
    <p:extLst>
      <p:ext uri="{BB962C8B-B14F-4D97-AF65-F5344CB8AC3E}">
        <p14:creationId xmlns:p14="http://schemas.microsoft.com/office/powerpoint/2010/main" val="230329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F58E-D556-428C-87D1-ADE338347025}"/>
              </a:ext>
            </a:extLst>
          </p:cNvPr>
          <p:cNvSpPr>
            <a:spLocks noGrp="1"/>
          </p:cNvSpPr>
          <p:nvPr>
            <p:ph type="title"/>
          </p:nvPr>
        </p:nvSpPr>
        <p:spPr/>
        <p:txBody>
          <a:bodyPr/>
          <a:lstStyle/>
          <a:p>
            <a:r>
              <a:rPr lang="en-US" dirty="0"/>
              <a:t>Ethical trap with “retaining” lien</a:t>
            </a:r>
          </a:p>
        </p:txBody>
      </p:sp>
      <p:sp>
        <p:nvSpPr>
          <p:cNvPr id="3" name="Content Placeholder 2">
            <a:extLst>
              <a:ext uri="{FF2B5EF4-FFF2-40B4-BE49-F238E27FC236}">
                <a16:creationId xmlns:a16="http://schemas.microsoft.com/office/drawing/2014/main" id="{2C52F158-2451-4D36-8D3D-569E5D152CE0}"/>
              </a:ext>
            </a:extLst>
          </p:cNvPr>
          <p:cNvSpPr>
            <a:spLocks noGrp="1"/>
          </p:cNvSpPr>
          <p:nvPr>
            <p:ph idx="1"/>
          </p:nvPr>
        </p:nvSpPr>
        <p:spPr/>
        <p:txBody>
          <a:bodyPr/>
          <a:lstStyle/>
          <a:p>
            <a:pPr marL="0" indent="0">
              <a:buNone/>
            </a:pPr>
            <a:r>
              <a:rPr lang="en-US" dirty="0"/>
              <a:t>“[A] lawyer [may not] take money or property entrusted to him for a ‘specific purpose’ and apply it to the attorney's fee claim.”  Cummings, 1993 OK 127, ¶ 14, 863 P.2d at 1170;  State ex rel. Oklahoma Bar </a:t>
            </a:r>
            <a:r>
              <a:rPr lang="en-US" dirty="0" err="1"/>
              <a:t>Ass'n</a:t>
            </a:r>
            <a:r>
              <a:rPr lang="en-US" dirty="0"/>
              <a:t> v. Meek, 1994 OK 118, ¶ 10, 895 P.2d 692, 698.</a:t>
            </a:r>
          </a:p>
        </p:txBody>
      </p:sp>
    </p:spTree>
    <p:extLst>
      <p:ext uri="{BB962C8B-B14F-4D97-AF65-F5344CB8AC3E}">
        <p14:creationId xmlns:p14="http://schemas.microsoft.com/office/powerpoint/2010/main" val="3956282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0142-411D-4B5F-95D7-BF3B45982B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3B1FF76-5399-4366-AEE2-B606D00D048C}"/>
              </a:ext>
            </a:extLst>
          </p:cNvPr>
          <p:cNvSpPr>
            <a:spLocks noGrp="1"/>
          </p:cNvSpPr>
          <p:nvPr>
            <p:ph idx="1"/>
          </p:nvPr>
        </p:nvSpPr>
        <p:spPr/>
        <p:txBody>
          <a:bodyPr/>
          <a:lstStyle/>
          <a:p>
            <a:r>
              <a:rPr lang="en-US" dirty="0"/>
              <a:t>How do we perfect an attorney fee lien?</a:t>
            </a:r>
          </a:p>
          <a:p>
            <a:r>
              <a:rPr lang="en-US" dirty="0"/>
              <a:t>Statutory “charging lien”</a:t>
            </a:r>
          </a:p>
          <a:p>
            <a:r>
              <a:rPr lang="en-US" dirty="0"/>
              <a:t>Common-law “possessory” or “retaining” lien</a:t>
            </a:r>
          </a:p>
          <a:p>
            <a:r>
              <a:rPr lang="en-US" dirty="0"/>
              <a:t>Contractual “lien”</a:t>
            </a:r>
          </a:p>
        </p:txBody>
      </p:sp>
    </p:spTree>
    <p:extLst>
      <p:ext uri="{BB962C8B-B14F-4D97-AF65-F5344CB8AC3E}">
        <p14:creationId xmlns:p14="http://schemas.microsoft.com/office/powerpoint/2010/main" val="91475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2D22E-9AFE-46CC-A2CB-8071FF243DE4}"/>
              </a:ext>
            </a:extLst>
          </p:cNvPr>
          <p:cNvSpPr>
            <a:spLocks noGrp="1"/>
          </p:cNvSpPr>
          <p:nvPr>
            <p:ph idx="1"/>
          </p:nvPr>
        </p:nvSpPr>
        <p:spPr/>
        <p:txBody>
          <a:bodyPr/>
          <a:lstStyle/>
          <a:p>
            <a:r>
              <a:rPr lang="en-US" dirty="0"/>
              <a:t>Be in writing</a:t>
            </a:r>
          </a:p>
          <a:p>
            <a:r>
              <a:rPr lang="en-US" dirty="0"/>
              <a:t>Signed by the client</a:t>
            </a:r>
          </a:p>
          <a:p>
            <a:r>
              <a:rPr lang="en-US" dirty="0"/>
              <a:t>State the method of determining fee</a:t>
            </a:r>
          </a:p>
          <a:p>
            <a:r>
              <a:rPr lang="en-US" dirty="0"/>
              <a:t>State whether you will handle appeal</a:t>
            </a:r>
          </a:p>
          <a:p>
            <a:r>
              <a:rPr lang="en-US" dirty="0"/>
              <a:t>State who will bear expense and how</a:t>
            </a:r>
          </a:p>
        </p:txBody>
      </p:sp>
      <p:sp>
        <p:nvSpPr>
          <p:cNvPr id="4" name="Title 3">
            <a:extLst>
              <a:ext uri="{FF2B5EF4-FFF2-40B4-BE49-F238E27FC236}">
                <a16:creationId xmlns:a16="http://schemas.microsoft.com/office/drawing/2014/main" id="{538FFE88-EE58-4583-ADFC-25D03F3714FF}"/>
              </a:ext>
            </a:extLst>
          </p:cNvPr>
          <p:cNvSpPr>
            <a:spLocks noGrp="1"/>
          </p:cNvSpPr>
          <p:nvPr>
            <p:ph type="title"/>
          </p:nvPr>
        </p:nvSpPr>
        <p:spPr/>
        <p:txBody>
          <a:bodyPr/>
          <a:lstStyle/>
          <a:p>
            <a:r>
              <a:rPr lang="en-US" dirty="0"/>
              <a:t>Contingent fee agreement must:</a:t>
            </a:r>
          </a:p>
        </p:txBody>
      </p:sp>
    </p:spTree>
    <p:extLst>
      <p:ext uri="{BB962C8B-B14F-4D97-AF65-F5344CB8AC3E}">
        <p14:creationId xmlns:p14="http://schemas.microsoft.com/office/powerpoint/2010/main" val="1271053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5A68-6373-44B6-9BE9-9FE2B1A9FCA6}"/>
              </a:ext>
            </a:extLst>
          </p:cNvPr>
          <p:cNvSpPr>
            <a:spLocks noGrp="1"/>
          </p:cNvSpPr>
          <p:nvPr>
            <p:ph type="title"/>
          </p:nvPr>
        </p:nvSpPr>
        <p:spPr/>
        <p:txBody>
          <a:bodyPr/>
          <a:lstStyle/>
          <a:p>
            <a:r>
              <a:rPr lang="en-US" dirty="0"/>
              <a:t>Contract Provision: Lien Creation</a:t>
            </a:r>
          </a:p>
        </p:txBody>
      </p:sp>
      <p:sp>
        <p:nvSpPr>
          <p:cNvPr id="3" name="Content Placeholder 2">
            <a:extLst>
              <a:ext uri="{FF2B5EF4-FFF2-40B4-BE49-F238E27FC236}">
                <a16:creationId xmlns:a16="http://schemas.microsoft.com/office/drawing/2014/main" id="{E9A5058A-5980-48B6-8F77-940A500B53F5}"/>
              </a:ext>
            </a:extLst>
          </p:cNvPr>
          <p:cNvSpPr>
            <a:spLocks noGrp="1"/>
          </p:cNvSpPr>
          <p:nvPr>
            <p:ph idx="1"/>
          </p:nvPr>
        </p:nvSpPr>
        <p:spPr/>
        <p:txBody>
          <a:bodyPr/>
          <a:lstStyle/>
          <a:p>
            <a:pPr marL="0" indent="0">
              <a:buNone/>
            </a:pPr>
            <a:r>
              <a:rPr lang="en-US" dirty="0"/>
              <a:t>12. Client hereby grants to Attorneys a lien and security interest to the full extent of the Fee, costs, expenses, and any previous disbursements, upon all offers of settlement obtained by Attorneys and/or upon all amounts obtained by later settlement, verdict, or judgment pertaining to the Claim. Attorneys has the option of filing such a lien and provide a copy of this contract to third parties, as proof thereof. However, the lien and security interest will exist irrespective of whether Attorneys file a lien.</a:t>
            </a:r>
          </a:p>
          <a:p>
            <a:pPr marL="0" indent="0">
              <a:buNone/>
            </a:pPr>
            <a:endParaRPr lang="en-US" dirty="0"/>
          </a:p>
        </p:txBody>
      </p:sp>
    </p:spTree>
    <p:extLst>
      <p:ext uri="{BB962C8B-B14F-4D97-AF65-F5344CB8AC3E}">
        <p14:creationId xmlns:p14="http://schemas.microsoft.com/office/powerpoint/2010/main" val="287486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F947-79FA-4034-A4F5-B22690361B54}"/>
              </a:ext>
            </a:extLst>
          </p:cNvPr>
          <p:cNvSpPr>
            <a:spLocks noGrp="1"/>
          </p:cNvSpPr>
          <p:nvPr>
            <p:ph type="title"/>
          </p:nvPr>
        </p:nvSpPr>
        <p:spPr/>
        <p:txBody>
          <a:bodyPr>
            <a:normAutofit fontScale="90000"/>
          </a:bodyPr>
          <a:lstStyle/>
          <a:p>
            <a:r>
              <a:rPr lang="en-US" dirty="0"/>
              <a:t>Apportionment Rule set out in:</a:t>
            </a:r>
            <a:br>
              <a:rPr lang="en-US" dirty="0"/>
            </a:br>
            <a:r>
              <a:rPr lang="en-US" i="1" dirty="0"/>
              <a:t>Martin v. Buckman</a:t>
            </a:r>
            <a:r>
              <a:rPr lang="en-US" dirty="0"/>
              <a:t>, </a:t>
            </a:r>
            <a:r>
              <a:rPr lang="en-US" sz="3100" u="sng" dirty="0">
                <a:hlinkClick r:id="rId3"/>
              </a:rPr>
              <a:t>1994 OK CIV APP 89</a:t>
            </a:r>
            <a:r>
              <a:rPr lang="en-US" sz="3100" dirty="0"/>
              <a:t>, ¶ 42, </a:t>
            </a:r>
            <a:r>
              <a:rPr lang="en-US" sz="3100" u="sng" dirty="0">
                <a:hlinkClick r:id="rId3"/>
              </a:rPr>
              <a:t>883 P.2d 185</a:t>
            </a:r>
            <a:r>
              <a:rPr lang="en-US" sz="3100" dirty="0"/>
              <a:t>. </a:t>
            </a:r>
          </a:p>
        </p:txBody>
      </p:sp>
      <p:sp>
        <p:nvSpPr>
          <p:cNvPr id="3" name="Content Placeholder 2">
            <a:extLst>
              <a:ext uri="{FF2B5EF4-FFF2-40B4-BE49-F238E27FC236}">
                <a16:creationId xmlns:a16="http://schemas.microsoft.com/office/drawing/2014/main" id="{F8742262-2164-41A2-B9F4-4FA9D6537395}"/>
              </a:ext>
            </a:extLst>
          </p:cNvPr>
          <p:cNvSpPr>
            <a:spLocks noGrp="1"/>
          </p:cNvSpPr>
          <p:nvPr>
            <p:ph idx="1"/>
          </p:nvPr>
        </p:nvSpPr>
        <p:spPr/>
        <p:txBody>
          <a:bodyPr>
            <a:normAutofit/>
          </a:bodyPr>
          <a:lstStyle/>
          <a:p>
            <a:pPr marL="0" indent="0">
              <a:buNone/>
            </a:pPr>
            <a:r>
              <a:rPr lang="en-US" dirty="0"/>
              <a:t>The court should consider:</a:t>
            </a:r>
          </a:p>
          <a:p>
            <a:pPr marL="514350" indent="-514350">
              <a:buAutoNum type="arabicParenBoth"/>
            </a:pPr>
            <a:r>
              <a:rPr lang="en-US" dirty="0"/>
              <a:t>The amount of the settlement or judgment the discharged attorney had a reasonable possibility of realizing had she been permitted to continue in the case; </a:t>
            </a:r>
          </a:p>
          <a:p>
            <a:pPr marL="514350" indent="-514350">
              <a:buAutoNum type="arabicParenBoth"/>
            </a:pPr>
            <a:r>
              <a:rPr lang="en-US" dirty="0"/>
              <a:t>the nature and extent of the services she rendered within the scope of the contingent fee contract; and </a:t>
            </a:r>
          </a:p>
          <a:p>
            <a:pPr marL="514350" indent="-514350">
              <a:buAutoNum type="arabicParenBoth"/>
            </a:pPr>
            <a:r>
              <a:rPr lang="en-US" dirty="0"/>
              <a:t>the nature and extent of the services rendered by the second lawyer.</a:t>
            </a:r>
          </a:p>
        </p:txBody>
      </p:sp>
    </p:spTree>
    <p:extLst>
      <p:ext uri="{BB962C8B-B14F-4D97-AF65-F5344CB8AC3E}">
        <p14:creationId xmlns:p14="http://schemas.microsoft.com/office/powerpoint/2010/main" val="775997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F947-79FA-4034-A4F5-B22690361B54}"/>
              </a:ext>
            </a:extLst>
          </p:cNvPr>
          <p:cNvSpPr>
            <a:spLocks noGrp="1"/>
          </p:cNvSpPr>
          <p:nvPr>
            <p:ph type="title"/>
          </p:nvPr>
        </p:nvSpPr>
        <p:spPr/>
        <p:txBody>
          <a:bodyPr>
            <a:normAutofit fontScale="90000"/>
          </a:bodyPr>
          <a:lstStyle/>
          <a:p>
            <a:r>
              <a:rPr lang="en-US" dirty="0"/>
              <a:t>Apportionment Rule set out in:</a:t>
            </a:r>
            <a:br>
              <a:rPr lang="en-US" dirty="0"/>
            </a:br>
            <a:r>
              <a:rPr lang="en-US" i="1" dirty="0"/>
              <a:t>Martin v. Buckman</a:t>
            </a:r>
            <a:r>
              <a:rPr lang="en-US" dirty="0"/>
              <a:t>, </a:t>
            </a:r>
            <a:r>
              <a:rPr lang="en-US" sz="3100" u="sng" dirty="0">
                <a:hlinkClick r:id="rId3"/>
              </a:rPr>
              <a:t>1994 OK CIV APP 89</a:t>
            </a:r>
            <a:r>
              <a:rPr lang="en-US" sz="3100" dirty="0"/>
              <a:t>, ¶ 42, </a:t>
            </a:r>
            <a:r>
              <a:rPr lang="en-US" sz="3100" u="sng" dirty="0">
                <a:hlinkClick r:id="rId3"/>
              </a:rPr>
              <a:t>883 P.2d 185</a:t>
            </a:r>
            <a:r>
              <a:rPr lang="en-US" sz="3100" dirty="0"/>
              <a:t>. </a:t>
            </a:r>
          </a:p>
        </p:txBody>
      </p:sp>
      <p:sp>
        <p:nvSpPr>
          <p:cNvPr id="3" name="Content Placeholder 2">
            <a:extLst>
              <a:ext uri="{FF2B5EF4-FFF2-40B4-BE49-F238E27FC236}">
                <a16:creationId xmlns:a16="http://schemas.microsoft.com/office/drawing/2014/main" id="{F8742262-2164-41A2-B9F4-4FA9D6537395}"/>
              </a:ext>
            </a:extLst>
          </p:cNvPr>
          <p:cNvSpPr>
            <a:spLocks noGrp="1"/>
          </p:cNvSpPr>
          <p:nvPr>
            <p:ph idx="1"/>
          </p:nvPr>
        </p:nvSpPr>
        <p:spPr/>
        <p:txBody>
          <a:bodyPr>
            <a:normAutofit/>
          </a:bodyPr>
          <a:lstStyle/>
          <a:p>
            <a:pPr marL="0" indent="0">
              <a:buNone/>
            </a:pPr>
            <a:r>
              <a:rPr lang="en-US" dirty="0"/>
              <a:t>And: The </a:t>
            </a:r>
            <a:r>
              <a:rPr lang="en-US" dirty="0" err="1"/>
              <a:t>proportionalization</a:t>
            </a:r>
            <a:r>
              <a:rPr lang="en-US" dirty="0"/>
              <a:t> of each attorney's services, of course, is not to be evaluated on an hourly rate basis, but consideration should be given to the nature of the case, and </a:t>
            </a:r>
            <a:r>
              <a:rPr lang="en-US" b="1" dirty="0"/>
              <a:t>the relative contribution of each attorney to the creation of the contingent fee fund </a:t>
            </a:r>
            <a:r>
              <a:rPr lang="en-US" dirty="0"/>
              <a:t>with considerable emphasis on the first attorney's contractual share.</a:t>
            </a:r>
          </a:p>
        </p:txBody>
      </p:sp>
    </p:spTree>
    <p:extLst>
      <p:ext uri="{BB962C8B-B14F-4D97-AF65-F5344CB8AC3E}">
        <p14:creationId xmlns:p14="http://schemas.microsoft.com/office/powerpoint/2010/main" val="1661185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1B43-88F4-430F-97ED-813E086EBC65}"/>
              </a:ext>
            </a:extLst>
          </p:cNvPr>
          <p:cNvSpPr>
            <a:spLocks noGrp="1"/>
          </p:cNvSpPr>
          <p:nvPr>
            <p:ph type="title"/>
          </p:nvPr>
        </p:nvSpPr>
        <p:spPr/>
        <p:txBody>
          <a:bodyPr/>
          <a:lstStyle/>
          <a:p>
            <a:r>
              <a:rPr lang="en-US" dirty="0"/>
              <a:t>The second firm’s defenses:</a:t>
            </a:r>
          </a:p>
        </p:txBody>
      </p:sp>
      <p:sp>
        <p:nvSpPr>
          <p:cNvPr id="3" name="Content Placeholder 2">
            <a:extLst>
              <a:ext uri="{FF2B5EF4-FFF2-40B4-BE49-F238E27FC236}">
                <a16:creationId xmlns:a16="http://schemas.microsoft.com/office/drawing/2014/main" id="{7DE4E7FF-D0C9-4EE7-A4D6-270536532631}"/>
              </a:ext>
            </a:extLst>
          </p:cNvPr>
          <p:cNvSpPr>
            <a:spLocks noGrp="1"/>
          </p:cNvSpPr>
          <p:nvPr>
            <p:ph idx="1"/>
          </p:nvPr>
        </p:nvSpPr>
        <p:spPr/>
        <p:txBody>
          <a:bodyPr/>
          <a:lstStyle/>
          <a:p>
            <a:r>
              <a:rPr lang="en-US" dirty="0"/>
              <a:t>We confirmed MJ&amp;J’s work through independent investigation</a:t>
            </a:r>
          </a:p>
          <a:p>
            <a:pPr marL="0" indent="0">
              <a:buNone/>
            </a:pPr>
            <a:r>
              <a:rPr lang="en-US" dirty="0"/>
              <a:t>Simply confirming the prior firm’s work is not “contribution to the creation of the contingent fee fund” (the $250,000)</a:t>
            </a:r>
          </a:p>
        </p:txBody>
      </p:sp>
    </p:spTree>
    <p:extLst>
      <p:ext uri="{BB962C8B-B14F-4D97-AF65-F5344CB8AC3E}">
        <p14:creationId xmlns:p14="http://schemas.microsoft.com/office/powerpoint/2010/main" val="684648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1B43-88F4-430F-97ED-813E086EBC65}"/>
              </a:ext>
            </a:extLst>
          </p:cNvPr>
          <p:cNvSpPr>
            <a:spLocks noGrp="1"/>
          </p:cNvSpPr>
          <p:nvPr>
            <p:ph type="title"/>
          </p:nvPr>
        </p:nvSpPr>
        <p:spPr/>
        <p:txBody>
          <a:bodyPr/>
          <a:lstStyle/>
          <a:p>
            <a:r>
              <a:rPr lang="en-US" dirty="0"/>
              <a:t>The second firm’s defenses:</a:t>
            </a:r>
          </a:p>
        </p:txBody>
      </p:sp>
      <p:sp>
        <p:nvSpPr>
          <p:cNvPr id="3" name="Content Placeholder 2">
            <a:extLst>
              <a:ext uri="{FF2B5EF4-FFF2-40B4-BE49-F238E27FC236}">
                <a16:creationId xmlns:a16="http://schemas.microsoft.com/office/drawing/2014/main" id="{7DE4E7FF-D0C9-4EE7-A4D6-270536532631}"/>
              </a:ext>
            </a:extLst>
          </p:cNvPr>
          <p:cNvSpPr>
            <a:spLocks noGrp="1"/>
          </p:cNvSpPr>
          <p:nvPr>
            <p:ph idx="1"/>
          </p:nvPr>
        </p:nvSpPr>
        <p:spPr/>
        <p:txBody>
          <a:bodyPr/>
          <a:lstStyle/>
          <a:p>
            <a:r>
              <a:rPr lang="en-US" dirty="0"/>
              <a:t>We confirmed MJ&amp;J’s work through independent investigation</a:t>
            </a:r>
          </a:p>
          <a:p>
            <a:pPr marL="0" indent="0">
              <a:buNone/>
            </a:pPr>
            <a:r>
              <a:rPr lang="en-US" dirty="0"/>
              <a:t>Simply confirming the prior firm’s work is not “contribution to the creation of the contingent fee fund” (the $250,000)</a:t>
            </a:r>
          </a:p>
          <a:p>
            <a:r>
              <a:rPr lang="en-US" dirty="0"/>
              <a:t>We negotiated additional lien/subrogation reductions</a:t>
            </a:r>
          </a:p>
          <a:p>
            <a:pPr marL="0" indent="0">
              <a:buNone/>
            </a:pPr>
            <a:r>
              <a:rPr lang="en-US" dirty="0"/>
              <a:t>Lien negotiations are a normal part of the case and do not “contribute” to the creation of the contingent “fund” </a:t>
            </a:r>
          </a:p>
        </p:txBody>
      </p:sp>
    </p:spTree>
    <p:extLst>
      <p:ext uri="{BB962C8B-B14F-4D97-AF65-F5344CB8AC3E}">
        <p14:creationId xmlns:p14="http://schemas.microsoft.com/office/powerpoint/2010/main" val="141262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a:bodyPr>
          <a:lstStyle/>
          <a:p>
            <a:r>
              <a:rPr lang="en-US" dirty="0"/>
              <a:t>Husband hires Watkins after wife is killed in MVA</a:t>
            </a:r>
          </a:p>
        </p:txBody>
      </p:sp>
    </p:spTree>
    <p:extLst>
      <p:ext uri="{BB962C8B-B14F-4D97-AF65-F5344CB8AC3E}">
        <p14:creationId xmlns:p14="http://schemas.microsoft.com/office/powerpoint/2010/main" val="4185294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a:bodyPr>
          <a:lstStyle/>
          <a:p>
            <a:r>
              <a:rPr lang="en-US" dirty="0"/>
              <a:t>Husband hires Watkins after wife is killed in MVA</a:t>
            </a:r>
          </a:p>
          <a:p>
            <a:r>
              <a:rPr lang="en-US" dirty="0"/>
              <a:t>Watkins establishes estate, with husband as PR</a:t>
            </a:r>
          </a:p>
        </p:txBody>
      </p:sp>
    </p:spTree>
    <p:extLst>
      <p:ext uri="{BB962C8B-B14F-4D97-AF65-F5344CB8AC3E}">
        <p14:creationId xmlns:p14="http://schemas.microsoft.com/office/powerpoint/2010/main" val="1974794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a:bodyPr>
          <a:lstStyle/>
          <a:p>
            <a:r>
              <a:rPr lang="en-US" dirty="0"/>
              <a:t>Husband hires Watkins after wife is killed in MVA</a:t>
            </a:r>
          </a:p>
          <a:p>
            <a:r>
              <a:rPr lang="en-US" dirty="0"/>
              <a:t>Watkins establishes estate, with husband as PR</a:t>
            </a:r>
          </a:p>
          <a:p>
            <a:r>
              <a:rPr lang="en-US" dirty="0"/>
              <a:t>Watkins recovers $100,000 policy</a:t>
            </a:r>
          </a:p>
        </p:txBody>
      </p:sp>
    </p:spTree>
    <p:extLst>
      <p:ext uri="{BB962C8B-B14F-4D97-AF65-F5344CB8AC3E}">
        <p14:creationId xmlns:p14="http://schemas.microsoft.com/office/powerpoint/2010/main" val="3451550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a:bodyPr>
          <a:lstStyle/>
          <a:p>
            <a:r>
              <a:rPr lang="en-US" dirty="0"/>
              <a:t>Husband hires Watkins after wife is killed in MVA</a:t>
            </a:r>
          </a:p>
          <a:p>
            <a:r>
              <a:rPr lang="en-US" dirty="0"/>
              <a:t>Watkins establishes estate, with husband as PR</a:t>
            </a:r>
          </a:p>
          <a:p>
            <a:r>
              <a:rPr lang="en-US" dirty="0"/>
              <a:t>Watkins recovers $100,000 policy</a:t>
            </a:r>
          </a:p>
          <a:p>
            <a:r>
              <a:rPr lang="en-US" dirty="0"/>
              <a:t>Watkins files notice to creditors, inventory, applies for partial distribution</a:t>
            </a:r>
          </a:p>
        </p:txBody>
      </p:sp>
    </p:spTree>
    <p:extLst>
      <p:ext uri="{BB962C8B-B14F-4D97-AF65-F5344CB8AC3E}">
        <p14:creationId xmlns:p14="http://schemas.microsoft.com/office/powerpoint/2010/main" val="2048243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a:bodyPr>
          <a:lstStyle/>
          <a:p>
            <a:r>
              <a:rPr lang="en-US" dirty="0"/>
              <a:t>Husband hires Watkins after wife is killed in MVA</a:t>
            </a:r>
          </a:p>
          <a:p>
            <a:r>
              <a:rPr lang="en-US" dirty="0"/>
              <a:t>Watkins establishes estate, with husband as PR</a:t>
            </a:r>
          </a:p>
          <a:p>
            <a:r>
              <a:rPr lang="en-US" dirty="0"/>
              <a:t>Watkins recovers $100,000 policy</a:t>
            </a:r>
          </a:p>
          <a:p>
            <a:r>
              <a:rPr lang="en-US" dirty="0"/>
              <a:t>Watkins files notice to creditors, inventory, applies for partial distribution</a:t>
            </a:r>
          </a:p>
        </p:txBody>
      </p:sp>
    </p:spTree>
    <p:extLst>
      <p:ext uri="{BB962C8B-B14F-4D97-AF65-F5344CB8AC3E}">
        <p14:creationId xmlns:p14="http://schemas.microsoft.com/office/powerpoint/2010/main" val="147657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23EE-3601-43A4-AA0C-C3F6F74C59AC}"/>
              </a:ext>
            </a:extLst>
          </p:cNvPr>
          <p:cNvSpPr>
            <a:spLocks noGrp="1"/>
          </p:cNvSpPr>
          <p:nvPr>
            <p:ph type="title"/>
          </p:nvPr>
        </p:nvSpPr>
        <p:spPr/>
        <p:txBody>
          <a:bodyPr/>
          <a:lstStyle/>
          <a:p>
            <a:r>
              <a:rPr lang="en-US" dirty="0"/>
              <a:t>Contract Provision: Fee Method</a:t>
            </a:r>
          </a:p>
        </p:txBody>
      </p:sp>
      <p:sp>
        <p:nvSpPr>
          <p:cNvPr id="3" name="Content Placeholder 2">
            <a:extLst>
              <a:ext uri="{FF2B5EF4-FFF2-40B4-BE49-F238E27FC236}">
                <a16:creationId xmlns:a16="http://schemas.microsoft.com/office/drawing/2014/main" id="{DD208511-F209-4EE2-8B72-86C9BC1A84A7}"/>
              </a:ext>
            </a:extLst>
          </p:cNvPr>
          <p:cNvSpPr>
            <a:spLocks noGrp="1"/>
          </p:cNvSpPr>
          <p:nvPr>
            <p:ph idx="1"/>
          </p:nvPr>
        </p:nvSpPr>
        <p:spPr/>
        <p:txBody>
          <a:bodyPr/>
          <a:lstStyle/>
          <a:p>
            <a:pPr marL="0" indent="0">
              <a:buNone/>
            </a:pPr>
            <a:r>
              <a:rPr lang="en-US" dirty="0"/>
              <a:t>3. If a recovery is made, Client shall pay Attorneys an Attorneys’ fee [hereafter, Fee] based upon a percentage of the total amount recovered [hereafter, Recovery] for the Claim, whether such Recovery consists of damages, costs, interest, penalties, Attorney’s fee awards, expenses, medical bills, medical liens, medical subrogation, or any other amounts. The Fee shall be paid according to the percentages stated below:</a:t>
            </a:r>
          </a:p>
          <a:p>
            <a:endParaRPr lang="en-US" dirty="0"/>
          </a:p>
        </p:txBody>
      </p:sp>
    </p:spTree>
    <p:extLst>
      <p:ext uri="{BB962C8B-B14F-4D97-AF65-F5344CB8AC3E}">
        <p14:creationId xmlns:p14="http://schemas.microsoft.com/office/powerpoint/2010/main" val="1890361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a:bodyPr>
          <a:lstStyle/>
          <a:p>
            <a:r>
              <a:rPr lang="en-US" dirty="0"/>
              <a:t>Husband hires Watkins after wife is killed in MVA</a:t>
            </a:r>
          </a:p>
          <a:p>
            <a:r>
              <a:rPr lang="en-US" dirty="0"/>
              <a:t>Watkins establishes estate, with husband as PR</a:t>
            </a:r>
          </a:p>
          <a:p>
            <a:r>
              <a:rPr lang="en-US" dirty="0"/>
              <a:t>Watkins recovers $100,000 policy</a:t>
            </a:r>
          </a:p>
          <a:p>
            <a:r>
              <a:rPr lang="en-US" dirty="0"/>
              <a:t>Watkins files notice to creditors, inventory, applies for partial distribution</a:t>
            </a:r>
          </a:p>
          <a:p>
            <a:r>
              <a:rPr lang="en-US" dirty="0"/>
              <a:t>Petition states pursuant to 84 O.S. 213 (Laws of Descent and Distribution) the $100,000, </a:t>
            </a:r>
            <a:r>
              <a:rPr lang="en-US" b="1" dirty="0"/>
              <a:t>less fee, or $70,0000,</a:t>
            </a:r>
            <a:r>
              <a:rPr lang="en-US" dirty="0"/>
              <a:t> to be distributed:</a:t>
            </a:r>
          </a:p>
        </p:txBody>
      </p:sp>
    </p:spTree>
    <p:extLst>
      <p:ext uri="{BB962C8B-B14F-4D97-AF65-F5344CB8AC3E}">
        <p14:creationId xmlns:p14="http://schemas.microsoft.com/office/powerpoint/2010/main" val="2409551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a:bodyPr>
          <a:lstStyle/>
          <a:p>
            <a:r>
              <a:rPr lang="en-US" dirty="0"/>
              <a:t>Husband hires Watkins after wife is killed in MVA</a:t>
            </a:r>
          </a:p>
          <a:p>
            <a:r>
              <a:rPr lang="en-US" dirty="0"/>
              <a:t>Watkins establishes estate, with husband as PR</a:t>
            </a:r>
          </a:p>
          <a:p>
            <a:r>
              <a:rPr lang="en-US" dirty="0"/>
              <a:t>Watkins recovers $100,000 policy</a:t>
            </a:r>
          </a:p>
          <a:p>
            <a:r>
              <a:rPr lang="en-US" dirty="0"/>
              <a:t>Watkins files notice to creditors, inventory, applies for partial distribution</a:t>
            </a:r>
          </a:p>
          <a:p>
            <a:r>
              <a:rPr lang="en-US" dirty="0"/>
              <a:t>Petition states pursuant to 84 O.S. 213 (Laws of Descent and Distribution) the $100,000, </a:t>
            </a:r>
            <a:r>
              <a:rPr lang="en-US" b="1" dirty="0"/>
              <a:t>less fee, or $70,0000,</a:t>
            </a:r>
            <a:r>
              <a:rPr lang="en-US" dirty="0"/>
              <a:t> to be distributed:</a:t>
            </a:r>
          </a:p>
          <a:p>
            <a:r>
              <a:rPr lang="en-US" dirty="0"/>
              <a:t>½ to husband, and 1/6 to each of 3 children</a:t>
            </a:r>
          </a:p>
        </p:txBody>
      </p:sp>
    </p:spTree>
    <p:extLst>
      <p:ext uri="{BB962C8B-B14F-4D97-AF65-F5344CB8AC3E}">
        <p14:creationId xmlns:p14="http://schemas.microsoft.com/office/powerpoint/2010/main" val="1916042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0C6-DAD6-4FB4-A881-8D05D90F16A0}"/>
              </a:ext>
            </a:extLst>
          </p:cNvPr>
          <p:cNvSpPr>
            <a:spLocks noGrp="1"/>
          </p:cNvSpPr>
          <p:nvPr>
            <p:ph type="title"/>
          </p:nvPr>
        </p:nvSpPr>
        <p:spPr/>
        <p:txBody>
          <a:bodyPr/>
          <a:lstStyle/>
          <a:p>
            <a:r>
              <a:rPr lang="en-US" i="1" dirty="0"/>
              <a:t>State ex rel. OBA v. Watkins, </a:t>
            </a:r>
            <a:r>
              <a:rPr lang="en-US" dirty="0"/>
              <a:t>2019 OK 76</a:t>
            </a:r>
            <a:endParaRPr lang="en-US" i="1" dirty="0"/>
          </a:p>
        </p:txBody>
      </p:sp>
      <p:sp>
        <p:nvSpPr>
          <p:cNvPr id="3" name="Content Placeholder 2">
            <a:extLst>
              <a:ext uri="{FF2B5EF4-FFF2-40B4-BE49-F238E27FC236}">
                <a16:creationId xmlns:a16="http://schemas.microsoft.com/office/drawing/2014/main" id="{C1804DCB-A7AA-4278-807E-AD1CABB04FA8}"/>
              </a:ext>
            </a:extLst>
          </p:cNvPr>
          <p:cNvSpPr>
            <a:spLocks noGrp="1"/>
          </p:cNvSpPr>
          <p:nvPr>
            <p:ph idx="1"/>
          </p:nvPr>
        </p:nvSpPr>
        <p:spPr/>
        <p:txBody>
          <a:bodyPr>
            <a:normAutofit lnSpcReduction="10000"/>
          </a:bodyPr>
          <a:lstStyle/>
          <a:p>
            <a:r>
              <a:rPr lang="en-US" dirty="0"/>
              <a:t>Husband hires Watkins after wife is killed in MVA</a:t>
            </a:r>
          </a:p>
          <a:p>
            <a:r>
              <a:rPr lang="en-US" dirty="0"/>
              <a:t>Watkins establishes estate, with husband as PR</a:t>
            </a:r>
          </a:p>
          <a:p>
            <a:r>
              <a:rPr lang="en-US" dirty="0"/>
              <a:t>Watkins recovers $100,000 policy</a:t>
            </a:r>
          </a:p>
          <a:p>
            <a:r>
              <a:rPr lang="en-US" dirty="0"/>
              <a:t>Watkins files notice to creditors, inventory, applies for partial distribution</a:t>
            </a:r>
          </a:p>
          <a:p>
            <a:r>
              <a:rPr lang="en-US" dirty="0"/>
              <a:t>Petition states pursuant to 84 O.S. 213 (Laws of Descent and Distribution) the $100,000, </a:t>
            </a:r>
            <a:r>
              <a:rPr lang="en-US" b="1" dirty="0"/>
              <a:t>less fee, or $70,0000,</a:t>
            </a:r>
            <a:r>
              <a:rPr lang="en-US" dirty="0"/>
              <a:t> to be distributed:</a:t>
            </a:r>
          </a:p>
          <a:p>
            <a:r>
              <a:rPr lang="en-US" dirty="0"/>
              <a:t>½ to husband, and 1/6 to each of 3 children</a:t>
            </a:r>
          </a:p>
          <a:p>
            <a:r>
              <a:rPr lang="en-US" dirty="0"/>
              <a:t>Trial court approved and ordered “immediate distribution” of $70,000.</a:t>
            </a:r>
          </a:p>
        </p:txBody>
      </p:sp>
    </p:spTree>
    <p:extLst>
      <p:ext uri="{BB962C8B-B14F-4D97-AF65-F5344CB8AC3E}">
        <p14:creationId xmlns:p14="http://schemas.microsoft.com/office/powerpoint/2010/main" val="1017021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D19B-E704-4B67-8432-8523D1E328A0}"/>
              </a:ext>
            </a:extLst>
          </p:cNvPr>
          <p:cNvSpPr>
            <a:spLocks noGrp="1"/>
          </p:cNvSpPr>
          <p:nvPr>
            <p:ph type="title"/>
          </p:nvPr>
        </p:nvSpPr>
        <p:spPr/>
        <p:txBody>
          <a:bodyPr/>
          <a:lstStyle/>
          <a:p>
            <a:r>
              <a:rPr lang="en-US" dirty="0"/>
              <a:t>Contract Provision: Additional Fee Work</a:t>
            </a:r>
          </a:p>
        </p:txBody>
      </p:sp>
      <p:sp>
        <p:nvSpPr>
          <p:cNvPr id="3" name="Content Placeholder 2">
            <a:extLst>
              <a:ext uri="{FF2B5EF4-FFF2-40B4-BE49-F238E27FC236}">
                <a16:creationId xmlns:a16="http://schemas.microsoft.com/office/drawing/2014/main" id="{AAB81A2D-1E85-40B8-B55A-4FA98CC6DD08}"/>
              </a:ext>
            </a:extLst>
          </p:cNvPr>
          <p:cNvSpPr>
            <a:spLocks noGrp="1"/>
          </p:cNvSpPr>
          <p:nvPr>
            <p:ph idx="1"/>
          </p:nvPr>
        </p:nvSpPr>
        <p:spPr/>
        <p:txBody>
          <a:bodyPr/>
          <a:lstStyle/>
          <a:p>
            <a:pPr marL="0" indent="0">
              <a:buNone/>
            </a:pPr>
            <a:r>
              <a:rPr lang="en-US" dirty="0"/>
              <a:t>10. Client understands that the drafting or trusts, representing Client in guardianship or probate proceedings or in disputes with healthcare providers, health insurance companies, or government agencies such as Medicare, Medicaid, or the Veterans Administration, may involve additional Attorneys fee charges. Such charges will be discussed and approved by Client before the services are provided or the fees earned.</a:t>
            </a:r>
          </a:p>
          <a:p>
            <a:endParaRPr lang="en-US" dirty="0"/>
          </a:p>
        </p:txBody>
      </p:sp>
    </p:spTree>
    <p:extLst>
      <p:ext uri="{BB962C8B-B14F-4D97-AF65-F5344CB8AC3E}">
        <p14:creationId xmlns:p14="http://schemas.microsoft.com/office/powerpoint/2010/main" val="3002587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E4D3-3F61-4DF7-8249-0690A6E5AD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3FF2B4-B790-40EA-98A5-54F8776C47CE}"/>
              </a:ext>
            </a:extLst>
          </p:cNvPr>
          <p:cNvSpPr>
            <a:spLocks noGrp="1"/>
          </p:cNvSpPr>
          <p:nvPr>
            <p:ph idx="1"/>
          </p:nvPr>
        </p:nvSpPr>
        <p:spPr/>
        <p:txBody>
          <a:bodyPr/>
          <a:lstStyle/>
          <a:p>
            <a:r>
              <a:rPr lang="en-US" dirty="0"/>
              <a:t>Nearly five months later, Watkins paid the husband’s proceeds and his attorney fee</a:t>
            </a:r>
          </a:p>
        </p:txBody>
      </p:sp>
    </p:spTree>
    <p:extLst>
      <p:ext uri="{BB962C8B-B14F-4D97-AF65-F5344CB8AC3E}">
        <p14:creationId xmlns:p14="http://schemas.microsoft.com/office/powerpoint/2010/main" val="1600787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E4D3-3F61-4DF7-8249-0690A6E5AD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3FF2B4-B790-40EA-98A5-54F8776C47CE}"/>
              </a:ext>
            </a:extLst>
          </p:cNvPr>
          <p:cNvSpPr>
            <a:spLocks noGrp="1"/>
          </p:cNvSpPr>
          <p:nvPr>
            <p:ph idx="1"/>
          </p:nvPr>
        </p:nvSpPr>
        <p:spPr/>
        <p:txBody>
          <a:bodyPr/>
          <a:lstStyle/>
          <a:p>
            <a:r>
              <a:rPr lang="en-US" dirty="0"/>
              <a:t>Nearly five months later, Watkins paid the husband’s proceeds and his attorney fee</a:t>
            </a:r>
          </a:p>
          <a:p>
            <a:r>
              <a:rPr lang="en-US" dirty="0"/>
              <a:t>Nearly five months after that, Watkins paid the one adult child’s proceeds</a:t>
            </a:r>
          </a:p>
        </p:txBody>
      </p:sp>
    </p:spTree>
    <p:extLst>
      <p:ext uri="{BB962C8B-B14F-4D97-AF65-F5344CB8AC3E}">
        <p14:creationId xmlns:p14="http://schemas.microsoft.com/office/powerpoint/2010/main" val="2932907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E4D3-3F61-4DF7-8249-0690A6E5AD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3FF2B4-B790-40EA-98A5-54F8776C47CE}"/>
              </a:ext>
            </a:extLst>
          </p:cNvPr>
          <p:cNvSpPr>
            <a:spLocks noGrp="1"/>
          </p:cNvSpPr>
          <p:nvPr>
            <p:ph idx="1"/>
          </p:nvPr>
        </p:nvSpPr>
        <p:spPr/>
        <p:txBody>
          <a:bodyPr/>
          <a:lstStyle/>
          <a:p>
            <a:r>
              <a:rPr lang="en-US" dirty="0"/>
              <a:t>Nearly five months later, Watkins paid the husband’s proceeds and his attorney fee</a:t>
            </a:r>
          </a:p>
          <a:p>
            <a:r>
              <a:rPr lang="en-US" dirty="0"/>
              <a:t>Nearly five months after that, Watkins paid the one adult child’s proceeds</a:t>
            </a:r>
          </a:p>
          <a:p>
            <a:r>
              <a:rPr lang="en-US" dirty="0"/>
              <a:t>Still Watkins owes a little over $21,000 to the remaining, minor, children. </a:t>
            </a:r>
          </a:p>
        </p:txBody>
      </p:sp>
    </p:spTree>
    <p:extLst>
      <p:ext uri="{BB962C8B-B14F-4D97-AF65-F5344CB8AC3E}">
        <p14:creationId xmlns:p14="http://schemas.microsoft.com/office/powerpoint/2010/main" val="1765292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E4D3-3F61-4DF7-8249-0690A6E5AD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3FF2B4-B790-40EA-98A5-54F8776C47CE}"/>
              </a:ext>
            </a:extLst>
          </p:cNvPr>
          <p:cNvSpPr>
            <a:spLocks noGrp="1"/>
          </p:cNvSpPr>
          <p:nvPr>
            <p:ph idx="1"/>
          </p:nvPr>
        </p:nvSpPr>
        <p:spPr/>
        <p:txBody>
          <a:bodyPr/>
          <a:lstStyle/>
          <a:p>
            <a:r>
              <a:rPr lang="en-US" dirty="0"/>
              <a:t>Nearly five months later, Watkins paid the husband’s proceeds and his attorney fee</a:t>
            </a:r>
          </a:p>
          <a:p>
            <a:r>
              <a:rPr lang="en-US" dirty="0"/>
              <a:t>Nearly five months after that, Watkins paid the one adult child’s proceeds</a:t>
            </a:r>
          </a:p>
          <a:p>
            <a:r>
              <a:rPr lang="en-US" dirty="0"/>
              <a:t>Still Watkins owes a little over $21,000 to the remaining, minor, children. </a:t>
            </a:r>
          </a:p>
          <a:p>
            <a:r>
              <a:rPr lang="en-US" dirty="0"/>
              <a:t>Father terminated Watkins services and a year-and-a-half or so later, Father filed a bar grievance alleging Watkins still had not paid the minor children</a:t>
            </a:r>
          </a:p>
        </p:txBody>
      </p:sp>
    </p:spTree>
    <p:extLst>
      <p:ext uri="{BB962C8B-B14F-4D97-AF65-F5344CB8AC3E}">
        <p14:creationId xmlns:p14="http://schemas.microsoft.com/office/powerpoint/2010/main" val="4042107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E4D3-3F61-4DF7-8249-0690A6E5AD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3FF2B4-B790-40EA-98A5-54F8776C47CE}"/>
              </a:ext>
            </a:extLst>
          </p:cNvPr>
          <p:cNvSpPr>
            <a:spLocks noGrp="1"/>
          </p:cNvSpPr>
          <p:nvPr>
            <p:ph idx="1"/>
          </p:nvPr>
        </p:nvSpPr>
        <p:spPr/>
        <p:txBody>
          <a:bodyPr/>
          <a:lstStyle/>
          <a:p>
            <a:r>
              <a:rPr lang="en-US" dirty="0"/>
              <a:t>Nearly five months later, Watkins paid the husband’s proceeds and his attorney fee</a:t>
            </a:r>
          </a:p>
          <a:p>
            <a:r>
              <a:rPr lang="en-US" dirty="0"/>
              <a:t>Nearly five months after that, Watkins paid the one adult child’s proceeds</a:t>
            </a:r>
          </a:p>
          <a:p>
            <a:r>
              <a:rPr lang="en-US" dirty="0"/>
              <a:t>Still Watkins owes a little over $21,000 to the remaining, minor, children. </a:t>
            </a:r>
          </a:p>
          <a:p>
            <a:r>
              <a:rPr lang="en-US" dirty="0"/>
              <a:t>Father terminated Watkins services and a year-and-a-half or so later, Father filed a bar grievance alleging Watkins still had not paid the minor children</a:t>
            </a:r>
          </a:p>
        </p:txBody>
      </p:sp>
    </p:spTree>
    <p:extLst>
      <p:ext uri="{BB962C8B-B14F-4D97-AF65-F5344CB8AC3E}">
        <p14:creationId xmlns:p14="http://schemas.microsoft.com/office/powerpoint/2010/main" val="4256328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1DC-A85A-4F3A-91D9-CD0E9F488752}"/>
              </a:ext>
            </a:extLst>
          </p:cNvPr>
          <p:cNvSpPr>
            <a:spLocks noGrp="1"/>
          </p:cNvSpPr>
          <p:nvPr>
            <p:ph type="title"/>
          </p:nvPr>
        </p:nvSpPr>
        <p:spPr/>
        <p:txBody>
          <a:bodyPr/>
          <a:lstStyle/>
          <a:p>
            <a:r>
              <a:rPr lang="en-US" dirty="0"/>
              <a:t>Factual background</a:t>
            </a:r>
          </a:p>
        </p:txBody>
      </p:sp>
      <p:sp>
        <p:nvSpPr>
          <p:cNvPr id="3" name="Content Placeholder 2">
            <a:extLst>
              <a:ext uri="{FF2B5EF4-FFF2-40B4-BE49-F238E27FC236}">
                <a16:creationId xmlns:a16="http://schemas.microsoft.com/office/drawing/2014/main" id="{8C7833A7-CCC0-401B-9004-9743CB51934A}"/>
              </a:ext>
            </a:extLst>
          </p:cNvPr>
          <p:cNvSpPr>
            <a:spLocks noGrp="1"/>
          </p:cNvSpPr>
          <p:nvPr>
            <p:ph idx="1"/>
          </p:nvPr>
        </p:nvSpPr>
        <p:spPr/>
        <p:txBody>
          <a:bodyPr/>
          <a:lstStyle/>
          <a:p>
            <a:r>
              <a:rPr lang="en-US" dirty="0"/>
              <a:t>Watkins made 9 cash withdrawals, 79 transfers to his personal checking, and made two withdrawals for loan payments out of his trust account. His trust balance “was regularly below the amount he owed”</a:t>
            </a:r>
          </a:p>
          <a:p>
            <a:r>
              <a:rPr lang="en-US" dirty="0"/>
              <a:t>Watkins never established 12 O.S. 83 trust accounts for the minor children</a:t>
            </a:r>
          </a:p>
          <a:p>
            <a:r>
              <a:rPr lang="en-US" dirty="0"/>
              <a:t>Watkins failed to communicate with the client, even moving offices several times without providing his new contact information</a:t>
            </a:r>
          </a:p>
          <a:p>
            <a:endParaRPr lang="en-US" dirty="0"/>
          </a:p>
        </p:txBody>
      </p:sp>
    </p:spTree>
    <p:extLst>
      <p:ext uri="{BB962C8B-B14F-4D97-AF65-F5344CB8AC3E}">
        <p14:creationId xmlns:p14="http://schemas.microsoft.com/office/powerpoint/2010/main" val="40229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53CD-CB72-4766-9327-76E8718A17F9}"/>
              </a:ext>
            </a:extLst>
          </p:cNvPr>
          <p:cNvSpPr>
            <a:spLocks noGrp="1"/>
          </p:cNvSpPr>
          <p:nvPr>
            <p:ph type="title"/>
          </p:nvPr>
        </p:nvSpPr>
        <p:spPr/>
        <p:txBody>
          <a:bodyPr/>
          <a:lstStyle/>
          <a:p>
            <a:r>
              <a:rPr lang="en-US" dirty="0"/>
              <a:t>Contract Provision: Litigation Costs</a:t>
            </a:r>
          </a:p>
        </p:txBody>
      </p:sp>
      <p:sp>
        <p:nvSpPr>
          <p:cNvPr id="3" name="Content Placeholder 2">
            <a:extLst>
              <a:ext uri="{FF2B5EF4-FFF2-40B4-BE49-F238E27FC236}">
                <a16:creationId xmlns:a16="http://schemas.microsoft.com/office/drawing/2014/main" id="{53475633-C6CA-4D71-B9AD-6009A21EACCD}"/>
              </a:ext>
            </a:extLst>
          </p:cNvPr>
          <p:cNvSpPr>
            <a:spLocks noGrp="1"/>
          </p:cNvSpPr>
          <p:nvPr>
            <p:ph idx="1"/>
          </p:nvPr>
        </p:nvSpPr>
        <p:spPr/>
        <p:txBody>
          <a:bodyPr/>
          <a:lstStyle/>
          <a:p>
            <a:pPr marL="0" indent="0">
              <a:buNone/>
            </a:pPr>
            <a:r>
              <a:rPr lang="en-US" dirty="0"/>
              <a:t>4. Client understands that Attorneys will incur litigation costs and expenses in representing Client and Attorneys may advance these costs and expense to the extent permitted by the Oklahoma Bar Association and Oklahoma Supreme Court. Client understands that Attorneys shall be reimbursed these costs and expenses from the Recovery when the matter is resolved. Should there be no recovery, Attorneys will not seek reimbursement of these costs and expenses.</a:t>
            </a:r>
          </a:p>
          <a:p>
            <a:pPr marL="0" indent="0">
              <a:buNone/>
            </a:pPr>
            <a:endParaRPr lang="en-US" dirty="0"/>
          </a:p>
        </p:txBody>
      </p:sp>
    </p:spTree>
    <p:extLst>
      <p:ext uri="{BB962C8B-B14F-4D97-AF65-F5344CB8AC3E}">
        <p14:creationId xmlns:p14="http://schemas.microsoft.com/office/powerpoint/2010/main" val="3128697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1DC-A85A-4F3A-91D9-CD0E9F488752}"/>
              </a:ext>
            </a:extLst>
          </p:cNvPr>
          <p:cNvSpPr>
            <a:spLocks noGrp="1"/>
          </p:cNvSpPr>
          <p:nvPr>
            <p:ph type="title"/>
          </p:nvPr>
        </p:nvSpPr>
        <p:spPr/>
        <p:txBody>
          <a:bodyPr/>
          <a:lstStyle/>
          <a:p>
            <a:r>
              <a:rPr lang="en-US" dirty="0"/>
              <a:t>The Ethics Charges</a:t>
            </a:r>
          </a:p>
        </p:txBody>
      </p:sp>
      <p:sp>
        <p:nvSpPr>
          <p:cNvPr id="3" name="Content Placeholder 2">
            <a:extLst>
              <a:ext uri="{FF2B5EF4-FFF2-40B4-BE49-F238E27FC236}">
                <a16:creationId xmlns:a16="http://schemas.microsoft.com/office/drawing/2014/main" id="{8C7833A7-CCC0-401B-9004-9743CB51934A}"/>
              </a:ext>
            </a:extLst>
          </p:cNvPr>
          <p:cNvSpPr>
            <a:spLocks noGrp="1"/>
          </p:cNvSpPr>
          <p:nvPr>
            <p:ph idx="1"/>
          </p:nvPr>
        </p:nvSpPr>
        <p:spPr/>
        <p:txBody>
          <a:bodyPr/>
          <a:lstStyle/>
          <a:p>
            <a:pPr marL="0" indent="0">
              <a:buNone/>
            </a:pPr>
            <a:r>
              <a:rPr lang="en-US" dirty="0"/>
              <a:t>A. “Mishandling” client funds. Three levels of culpability:</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4015640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1DC-A85A-4F3A-91D9-CD0E9F488752}"/>
              </a:ext>
            </a:extLst>
          </p:cNvPr>
          <p:cNvSpPr>
            <a:spLocks noGrp="1"/>
          </p:cNvSpPr>
          <p:nvPr>
            <p:ph type="title"/>
          </p:nvPr>
        </p:nvSpPr>
        <p:spPr/>
        <p:txBody>
          <a:bodyPr/>
          <a:lstStyle/>
          <a:p>
            <a:r>
              <a:rPr lang="en-US" dirty="0"/>
              <a:t>The Ethics Charges</a:t>
            </a:r>
          </a:p>
        </p:txBody>
      </p:sp>
      <p:sp>
        <p:nvSpPr>
          <p:cNvPr id="3" name="Content Placeholder 2">
            <a:extLst>
              <a:ext uri="{FF2B5EF4-FFF2-40B4-BE49-F238E27FC236}">
                <a16:creationId xmlns:a16="http://schemas.microsoft.com/office/drawing/2014/main" id="{8C7833A7-CCC0-401B-9004-9743CB51934A}"/>
              </a:ext>
            </a:extLst>
          </p:cNvPr>
          <p:cNvSpPr>
            <a:spLocks noGrp="1"/>
          </p:cNvSpPr>
          <p:nvPr>
            <p:ph idx="1"/>
          </p:nvPr>
        </p:nvSpPr>
        <p:spPr/>
        <p:txBody>
          <a:bodyPr/>
          <a:lstStyle/>
          <a:p>
            <a:pPr marL="0" indent="0">
              <a:buNone/>
            </a:pPr>
            <a:r>
              <a:rPr lang="en-US" dirty="0"/>
              <a:t>“Mishandling” client funds. Three levels of culpability:</a:t>
            </a:r>
          </a:p>
          <a:p>
            <a:pPr marL="514350" indent="-514350">
              <a:buAutoNum type="arabicPeriod"/>
            </a:pPr>
            <a:r>
              <a:rPr lang="en-US" dirty="0"/>
              <a:t>commingling—failure to keep attorney and client money in separate accounts—don’t use your trust account as a personal or operating account. </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2782832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1DC-A85A-4F3A-91D9-CD0E9F488752}"/>
              </a:ext>
            </a:extLst>
          </p:cNvPr>
          <p:cNvSpPr>
            <a:spLocks noGrp="1"/>
          </p:cNvSpPr>
          <p:nvPr>
            <p:ph type="title"/>
          </p:nvPr>
        </p:nvSpPr>
        <p:spPr/>
        <p:txBody>
          <a:bodyPr/>
          <a:lstStyle/>
          <a:p>
            <a:r>
              <a:rPr lang="en-US" dirty="0"/>
              <a:t>The Ethics Charges</a:t>
            </a:r>
          </a:p>
        </p:txBody>
      </p:sp>
      <p:sp>
        <p:nvSpPr>
          <p:cNvPr id="3" name="Content Placeholder 2">
            <a:extLst>
              <a:ext uri="{FF2B5EF4-FFF2-40B4-BE49-F238E27FC236}">
                <a16:creationId xmlns:a16="http://schemas.microsoft.com/office/drawing/2014/main" id="{8C7833A7-CCC0-401B-9004-9743CB51934A}"/>
              </a:ext>
            </a:extLst>
          </p:cNvPr>
          <p:cNvSpPr>
            <a:spLocks noGrp="1"/>
          </p:cNvSpPr>
          <p:nvPr>
            <p:ph idx="1"/>
          </p:nvPr>
        </p:nvSpPr>
        <p:spPr/>
        <p:txBody>
          <a:bodyPr/>
          <a:lstStyle/>
          <a:p>
            <a:pPr marL="0" indent="0">
              <a:buNone/>
            </a:pPr>
            <a:r>
              <a:rPr lang="en-US" dirty="0"/>
              <a:t>“Mishandling” client funds. Three levels of culpability:</a:t>
            </a:r>
          </a:p>
          <a:p>
            <a:pPr marL="514350" indent="-514350">
              <a:buAutoNum type="arabicPeriod"/>
            </a:pPr>
            <a:r>
              <a:rPr lang="en-US" dirty="0"/>
              <a:t>commingling—failure to keep attorney and client money in separate accounts—don’t use your trust account as a personal or operating account. </a:t>
            </a:r>
          </a:p>
          <a:p>
            <a:pPr marL="514350" indent="-514350">
              <a:buAutoNum type="arabicPeriod"/>
            </a:pPr>
            <a:r>
              <a:rPr lang="en-US" dirty="0"/>
              <a:t>Simple conversion—using client funds for a purpose other than intended—here it was using client money to pay his loans</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1823589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1DC-A85A-4F3A-91D9-CD0E9F488752}"/>
              </a:ext>
            </a:extLst>
          </p:cNvPr>
          <p:cNvSpPr>
            <a:spLocks noGrp="1"/>
          </p:cNvSpPr>
          <p:nvPr>
            <p:ph type="title"/>
          </p:nvPr>
        </p:nvSpPr>
        <p:spPr/>
        <p:txBody>
          <a:bodyPr/>
          <a:lstStyle/>
          <a:p>
            <a:r>
              <a:rPr lang="en-US" dirty="0"/>
              <a:t>The Ethics Charges</a:t>
            </a:r>
          </a:p>
        </p:txBody>
      </p:sp>
      <p:sp>
        <p:nvSpPr>
          <p:cNvPr id="3" name="Content Placeholder 2">
            <a:extLst>
              <a:ext uri="{FF2B5EF4-FFF2-40B4-BE49-F238E27FC236}">
                <a16:creationId xmlns:a16="http://schemas.microsoft.com/office/drawing/2014/main" id="{8C7833A7-CCC0-401B-9004-9743CB51934A}"/>
              </a:ext>
            </a:extLst>
          </p:cNvPr>
          <p:cNvSpPr>
            <a:spLocks noGrp="1"/>
          </p:cNvSpPr>
          <p:nvPr>
            <p:ph idx="1"/>
          </p:nvPr>
        </p:nvSpPr>
        <p:spPr/>
        <p:txBody>
          <a:bodyPr/>
          <a:lstStyle/>
          <a:p>
            <a:pPr marL="0" indent="0">
              <a:buNone/>
            </a:pPr>
            <a:r>
              <a:rPr lang="en-US" dirty="0"/>
              <a:t>“Mishandling” client funds. Three levels of culpability:</a:t>
            </a:r>
          </a:p>
          <a:p>
            <a:pPr marL="514350" indent="-514350">
              <a:buAutoNum type="arabicPeriod"/>
            </a:pPr>
            <a:r>
              <a:rPr lang="en-US" dirty="0"/>
              <a:t>commingling—failure to keep attorney and client money in separate accounts—don’t use your trust account as a personal or operating account. </a:t>
            </a:r>
          </a:p>
          <a:p>
            <a:pPr marL="514350" indent="-514350">
              <a:buAutoNum type="arabicPeriod"/>
            </a:pPr>
            <a:r>
              <a:rPr lang="en-US" dirty="0"/>
              <a:t>Simple conversion—using client funds for a purpose other than intended—here it was using client money to pay his loans</a:t>
            </a:r>
          </a:p>
          <a:p>
            <a:pPr marL="514350" indent="-514350">
              <a:buAutoNum type="arabicPeriod"/>
            </a:pPr>
            <a:r>
              <a:rPr lang="en-US" dirty="0"/>
              <a:t>Misappropriation—purposely depriving a client of money through deceit and fraud—not found in this case</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2558701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1DC-A85A-4F3A-91D9-CD0E9F488752}"/>
              </a:ext>
            </a:extLst>
          </p:cNvPr>
          <p:cNvSpPr>
            <a:spLocks noGrp="1"/>
          </p:cNvSpPr>
          <p:nvPr>
            <p:ph type="title"/>
          </p:nvPr>
        </p:nvSpPr>
        <p:spPr/>
        <p:txBody>
          <a:bodyPr/>
          <a:lstStyle/>
          <a:p>
            <a:r>
              <a:rPr lang="en-US" dirty="0"/>
              <a:t>The Ethics Charges</a:t>
            </a:r>
          </a:p>
        </p:txBody>
      </p:sp>
      <p:sp>
        <p:nvSpPr>
          <p:cNvPr id="3" name="Content Placeholder 2">
            <a:extLst>
              <a:ext uri="{FF2B5EF4-FFF2-40B4-BE49-F238E27FC236}">
                <a16:creationId xmlns:a16="http://schemas.microsoft.com/office/drawing/2014/main" id="{8C7833A7-CCC0-401B-9004-9743CB51934A}"/>
              </a:ext>
            </a:extLst>
          </p:cNvPr>
          <p:cNvSpPr>
            <a:spLocks noGrp="1"/>
          </p:cNvSpPr>
          <p:nvPr>
            <p:ph idx="1"/>
          </p:nvPr>
        </p:nvSpPr>
        <p:spPr/>
        <p:txBody>
          <a:bodyPr/>
          <a:lstStyle/>
          <a:p>
            <a:pPr marL="0" indent="0">
              <a:buNone/>
            </a:pPr>
            <a:r>
              <a:rPr lang="en-US" dirty="0"/>
              <a:t>B. “Miscommunication and Neglect”</a:t>
            </a:r>
          </a:p>
          <a:p>
            <a:r>
              <a:rPr lang="en-US" dirty="0"/>
              <a:t>Failure to return funds owed for over 2 ½ years </a:t>
            </a:r>
          </a:p>
          <a:p>
            <a:r>
              <a:rPr lang="en-US" dirty="0"/>
              <a:t>Neglecting the case for an extended period both before </a:t>
            </a:r>
            <a:r>
              <a:rPr lang="en-US" b="1" dirty="0"/>
              <a:t>and after </a:t>
            </a:r>
            <a:r>
              <a:rPr lang="en-US" dirty="0"/>
              <a:t>his services were terminated</a:t>
            </a:r>
          </a:p>
          <a:p>
            <a:pPr marL="0" indent="0">
              <a:buNone/>
            </a:pPr>
            <a:r>
              <a:rPr lang="en-US" dirty="0"/>
              <a:t>Claims that the adult child was not a “client” did not absolve </a:t>
            </a:r>
          </a:p>
          <a:p>
            <a:endParaRPr lang="en-US" dirty="0"/>
          </a:p>
        </p:txBody>
      </p:sp>
    </p:spTree>
    <p:extLst>
      <p:ext uri="{BB962C8B-B14F-4D97-AF65-F5344CB8AC3E}">
        <p14:creationId xmlns:p14="http://schemas.microsoft.com/office/powerpoint/2010/main" val="350975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735F-04BC-4A16-A05D-38B4150F2790}"/>
              </a:ext>
            </a:extLst>
          </p:cNvPr>
          <p:cNvSpPr>
            <a:spLocks noGrp="1"/>
          </p:cNvSpPr>
          <p:nvPr>
            <p:ph type="title"/>
          </p:nvPr>
        </p:nvSpPr>
        <p:spPr/>
        <p:txBody>
          <a:bodyPr/>
          <a:lstStyle/>
          <a:p>
            <a:r>
              <a:rPr lang="en-US" dirty="0"/>
              <a:t>What Rules?</a:t>
            </a:r>
          </a:p>
        </p:txBody>
      </p:sp>
      <p:sp>
        <p:nvSpPr>
          <p:cNvPr id="3" name="Content Placeholder 2">
            <a:extLst>
              <a:ext uri="{FF2B5EF4-FFF2-40B4-BE49-F238E27FC236}">
                <a16:creationId xmlns:a16="http://schemas.microsoft.com/office/drawing/2014/main" id="{5FEB425B-951E-4855-9F32-A9BE0EF9AD05}"/>
              </a:ext>
            </a:extLst>
          </p:cNvPr>
          <p:cNvSpPr>
            <a:spLocks noGrp="1"/>
          </p:cNvSpPr>
          <p:nvPr>
            <p:ph idx="1"/>
          </p:nvPr>
        </p:nvSpPr>
        <p:spPr/>
        <p:txBody>
          <a:bodyPr/>
          <a:lstStyle/>
          <a:p>
            <a:r>
              <a:rPr lang="en-US" dirty="0"/>
              <a:t>RGDP 1.3 Acts which bring discredit on the legal profession</a:t>
            </a:r>
          </a:p>
          <a:p>
            <a:r>
              <a:rPr lang="en-US" dirty="0"/>
              <a:t>ORPC 1.1 Competence</a:t>
            </a:r>
          </a:p>
          <a:p>
            <a:r>
              <a:rPr lang="en-US" dirty="0"/>
              <a:t>ORPC 1.3 Diligence</a:t>
            </a:r>
          </a:p>
          <a:p>
            <a:r>
              <a:rPr lang="en-US" dirty="0"/>
              <a:t>ORPC 1.4 Communication</a:t>
            </a:r>
          </a:p>
          <a:p>
            <a:r>
              <a:rPr lang="en-US" dirty="0"/>
              <a:t>ORPC 1.15 Safekeeping Property</a:t>
            </a:r>
          </a:p>
          <a:p>
            <a:r>
              <a:rPr lang="en-US" dirty="0"/>
              <a:t>1.16 Terminating Representation </a:t>
            </a:r>
          </a:p>
          <a:p>
            <a:r>
              <a:rPr lang="en-US" dirty="0"/>
              <a:t>ORPC 3.2 Expediting Litigation</a:t>
            </a:r>
          </a:p>
        </p:txBody>
      </p:sp>
    </p:spTree>
    <p:extLst>
      <p:ext uri="{BB962C8B-B14F-4D97-AF65-F5344CB8AC3E}">
        <p14:creationId xmlns:p14="http://schemas.microsoft.com/office/powerpoint/2010/main" val="622837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1790-A72C-47D9-9D7E-D09FCEB74E1D}"/>
              </a:ext>
            </a:extLst>
          </p:cNvPr>
          <p:cNvSpPr>
            <a:spLocks noGrp="1"/>
          </p:cNvSpPr>
          <p:nvPr>
            <p:ph type="title"/>
          </p:nvPr>
        </p:nvSpPr>
        <p:spPr/>
        <p:txBody>
          <a:bodyPr/>
          <a:lstStyle/>
          <a:p>
            <a:r>
              <a:rPr lang="en-US" dirty="0"/>
              <a:t>Discipline—Two years and a Day</a:t>
            </a:r>
          </a:p>
        </p:txBody>
      </p:sp>
      <p:sp>
        <p:nvSpPr>
          <p:cNvPr id="3" name="Content Placeholder 2">
            <a:extLst>
              <a:ext uri="{FF2B5EF4-FFF2-40B4-BE49-F238E27FC236}">
                <a16:creationId xmlns:a16="http://schemas.microsoft.com/office/drawing/2014/main" id="{84C2B344-60EC-4C46-9DFE-19965E48CD07}"/>
              </a:ext>
            </a:extLst>
          </p:cNvPr>
          <p:cNvSpPr>
            <a:spLocks noGrp="1"/>
          </p:cNvSpPr>
          <p:nvPr>
            <p:ph idx="1"/>
          </p:nvPr>
        </p:nvSpPr>
        <p:spPr/>
        <p:txBody>
          <a:bodyPr/>
          <a:lstStyle/>
          <a:p>
            <a:r>
              <a:rPr lang="en-US" dirty="0"/>
              <a:t>Why two years and a day?</a:t>
            </a:r>
          </a:p>
        </p:txBody>
      </p:sp>
    </p:spTree>
    <p:extLst>
      <p:ext uri="{BB962C8B-B14F-4D97-AF65-F5344CB8AC3E}">
        <p14:creationId xmlns:p14="http://schemas.microsoft.com/office/powerpoint/2010/main" val="1663870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1790-A72C-47D9-9D7E-D09FCEB74E1D}"/>
              </a:ext>
            </a:extLst>
          </p:cNvPr>
          <p:cNvSpPr>
            <a:spLocks noGrp="1"/>
          </p:cNvSpPr>
          <p:nvPr>
            <p:ph type="title"/>
          </p:nvPr>
        </p:nvSpPr>
        <p:spPr/>
        <p:txBody>
          <a:bodyPr>
            <a:normAutofit/>
          </a:bodyPr>
          <a:lstStyle/>
          <a:p>
            <a:r>
              <a:rPr lang="en-US" dirty="0"/>
              <a:t>Why two years and a day?</a:t>
            </a:r>
            <a:br>
              <a:rPr lang="en-US" dirty="0"/>
            </a:br>
            <a:r>
              <a:rPr lang="en-US" sz="3200" dirty="0"/>
              <a:t>Rule 11.1 of Rules Governing Disciplinary Proceedings:</a:t>
            </a:r>
          </a:p>
        </p:txBody>
      </p:sp>
      <p:sp>
        <p:nvSpPr>
          <p:cNvPr id="3" name="Content Placeholder 2">
            <a:extLst>
              <a:ext uri="{FF2B5EF4-FFF2-40B4-BE49-F238E27FC236}">
                <a16:creationId xmlns:a16="http://schemas.microsoft.com/office/drawing/2014/main" id="{84C2B344-60EC-4C46-9DFE-19965E48CD07}"/>
              </a:ext>
            </a:extLst>
          </p:cNvPr>
          <p:cNvSpPr>
            <a:spLocks noGrp="1"/>
          </p:cNvSpPr>
          <p:nvPr>
            <p:ph idx="1"/>
          </p:nvPr>
        </p:nvSpPr>
        <p:spPr/>
        <p:txBody>
          <a:bodyPr>
            <a:normAutofit fontScale="62500" lnSpcReduction="20000"/>
          </a:bodyPr>
          <a:lstStyle/>
          <a:p>
            <a:r>
              <a:rPr lang="en-US" dirty="0"/>
              <a:t>§ Sec 11.1. Petition for Reinstatement</a:t>
            </a:r>
          </a:p>
          <a:p>
            <a:endParaRPr lang="en-US" dirty="0"/>
          </a:p>
          <a:p>
            <a:r>
              <a:rPr lang="en-US" dirty="0"/>
              <a:t>§ Sec 11.2. Investigation by Professional Responsibility Commission</a:t>
            </a:r>
          </a:p>
          <a:p>
            <a:endParaRPr lang="en-US" dirty="0"/>
          </a:p>
          <a:p>
            <a:r>
              <a:rPr lang="en-US" dirty="0"/>
              <a:t>§ Sec 11.3. Hearing Before Professional Responsibility Tribunal</a:t>
            </a:r>
          </a:p>
          <a:p>
            <a:endParaRPr lang="en-US" dirty="0"/>
          </a:p>
          <a:p>
            <a:r>
              <a:rPr lang="en-US" dirty="0"/>
              <a:t>§ Sec 11.4. Standard of Proof for Petitions for Reinstatement</a:t>
            </a:r>
          </a:p>
          <a:p>
            <a:endParaRPr lang="en-US" dirty="0"/>
          </a:p>
          <a:p>
            <a:r>
              <a:rPr lang="en-US" dirty="0"/>
              <a:t>§ Sec 11.5. Findings Prerequisite to Reinstatement</a:t>
            </a:r>
          </a:p>
          <a:p>
            <a:endParaRPr lang="en-US" dirty="0"/>
          </a:p>
          <a:p>
            <a:r>
              <a:rPr lang="en-US" dirty="0"/>
              <a:t>§ Sec 11.6. Review by Supreme Court</a:t>
            </a:r>
          </a:p>
          <a:p>
            <a:endParaRPr lang="en-US" dirty="0"/>
          </a:p>
          <a:p>
            <a:r>
              <a:rPr lang="en-US" dirty="0"/>
              <a:t>§ Sec 11.7. Notice of Decision and Petition for Rehearing</a:t>
            </a:r>
          </a:p>
        </p:txBody>
      </p:sp>
    </p:spTree>
    <p:extLst>
      <p:ext uri="{BB962C8B-B14F-4D97-AF65-F5344CB8AC3E}">
        <p14:creationId xmlns:p14="http://schemas.microsoft.com/office/powerpoint/2010/main" val="235801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5B87-6943-4C8F-933E-8B18DE950266}"/>
              </a:ext>
            </a:extLst>
          </p:cNvPr>
          <p:cNvSpPr>
            <a:spLocks noGrp="1"/>
          </p:cNvSpPr>
          <p:nvPr>
            <p:ph type="title"/>
          </p:nvPr>
        </p:nvSpPr>
        <p:spPr/>
        <p:txBody>
          <a:bodyPr>
            <a:normAutofit fontScale="90000"/>
          </a:bodyPr>
          <a:lstStyle/>
          <a:p>
            <a:br>
              <a:rPr lang="en-US" dirty="0"/>
            </a:br>
            <a:r>
              <a:rPr lang="en-US" dirty="0"/>
              <a:t>Rule §11.8. Reinstatement Without Order after Suspensions of Two (2) Years or Less.</a:t>
            </a:r>
            <a:br>
              <a:rPr lang="en-US" dirty="0"/>
            </a:br>
            <a:endParaRPr lang="en-US" dirty="0"/>
          </a:p>
        </p:txBody>
      </p:sp>
      <p:sp>
        <p:nvSpPr>
          <p:cNvPr id="3" name="Content Placeholder 2">
            <a:extLst>
              <a:ext uri="{FF2B5EF4-FFF2-40B4-BE49-F238E27FC236}">
                <a16:creationId xmlns:a16="http://schemas.microsoft.com/office/drawing/2014/main" id="{8DC300FC-1A31-48A0-9EC4-9E319C363485}"/>
              </a:ext>
            </a:extLst>
          </p:cNvPr>
          <p:cNvSpPr>
            <a:spLocks noGrp="1"/>
          </p:cNvSpPr>
          <p:nvPr>
            <p:ph idx="1"/>
          </p:nvPr>
        </p:nvSpPr>
        <p:spPr/>
        <p:txBody>
          <a:bodyPr>
            <a:normAutofit lnSpcReduction="10000"/>
          </a:bodyPr>
          <a:lstStyle/>
          <a:p>
            <a:endParaRPr lang="en-US" dirty="0"/>
          </a:p>
          <a:p>
            <a:r>
              <a:rPr lang="en-US" b="1" dirty="0"/>
              <a:t>A lawyer who has been suspended for two (2) years or less upon disciplinary charges may resume practice upon the expiration of the period of suspension by filing with the Clerk of the Supreme Court an original and two (2) copies of an affidavit affirming that affiant has not engaged in the unauthorized practice of law or otherwise violated the rules of the Association or the terms of the affiant's order of suspension. </a:t>
            </a:r>
            <a:r>
              <a:rPr lang="en-US" dirty="0"/>
              <a:t>The affidavit shall also describe all business or professional activities of the affiant and places of residence during the term of the suspension. </a:t>
            </a:r>
            <a:r>
              <a:rPr lang="en-US" b="1" dirty="0"/>
              <a:t>No order of Court is necessary</a:t>
            </a:r>
            <a:r>
              <a:rPr lang="en-US" dirty="0"/>
              <a:t>; however, material deletions or misrepresentations in the affidavit shall be grounds for subsequent discipline.</a:t>
            </a:r>
          </a:p>
        </p:txBody>
      </p:sp>
    </p:spTree>
    <p:extLst>
      <p:ext uri="{BB962C8B-B14F-4D97-AF65-F5344CB8AC3E}">
        <p14:creationId xmlns:p14="http://schemas.microsoft.com/office/powerpoint/2010/main" val="1793997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1AFC-27A0-4D43-9E6D-0F46C6C3AD58}"/>
              </a:ext>
            </a:extLst>
          </p:cNvPr>
          <p:cNvSpPr>
            <a:spLocks noGrp="1"/>
          </p:cNvSpPr>
          <p:nvPr>
            <p:ph type="title"/>
          </p:nvPr>
        </p:nvSpPr>
        <p:spPr/>
        <p:txBody>
          <a:bodyPr/>
          <a:lstStyle/>
          <a:p>
            <a:r>
              <a:rPr lang="en-US" i="1" dirty="0"/>
              <a:t>State ex rel. OBA v. Withers, </a:t>
            </a:r>
            <a:r>
              <a:rPr lang="en-US" sz="2400" i="1" dirty="0"/>
              <a:t>2019 OK 47</a:t>
            </a:r>
            <a:r>
              <a:rPr lang="en-US" i="1" dirty="0"/>
              <a:t>—</a:t>
            </a:r>
            <a:r>
              <a:rPr lang="en-US" dirty="0"/>
              <a:t>another “second lawyer” disciplinary action</a:t>
            </a:r>
          </a:p>
        </p:txBody>
      </p:sp>
      <p:sp>
        <p:nvSpPr>
          <p:cNvPr id="3" name="Content Placeholder 2">
            <a:extLst>
              <a:ext uri="{FF2B5EF4-FFF2-40B4-BE49-F238E27FC236}">
                <a16:creationId xmlns:a16="http://schemas.microsoft.com/office/drawing/2014/main" id="{8EDB6607-0063-4092-AA6A-0819EFD48EC2}"/>
              </a:ext>
            </a:extLst>
          </p:cNvPr>
          <p:cNvSpPr>
            <a:spLocks noGrp="1"/>
          </p:cNvSpPr>
          <p:nvPr>
            <p:ph idx="1"/>
          </p:nvPr>
        </p:nvSpPr>
        <p:spPr/>
        <p:txBody>
          <a:bodyPr/>
          <a:lstStyle/>
          <a:p>
            <a:r>
              <a:rPr lang="en-US" dirty="0"/>
              <a:t>Attorney violated ORPC 1.15 by depositing settlement checks into his operating account rather than into IOLTA</a:t>
            </a:r>
          </a:p>
          <a:p>
            <a:r>
              <a:rPr lang="en-US" dirty="0"/>
              <a:t>Also commingling and conversion when operating account balance dropped below the amount claimed against the settlement by other attorneys</a:t>
            </a:r>
          </a:p>
          <a:p>
            <a:r>
              <a:rPr lang="en-US" dirty="0"/>
              <a:t>Violated ORPC 8.4(c) Fraud, by endorsing client’s signature to release and settlement check without permission (he claimed to have permission), later having the signature notarized</a:t>
            </a:r>
          </a:p>
        </p:txBody>
      </p:sp>
    </p:spTree>
    <p:extLst>
      <p:ext uri="{BB962C8B-B14F-4D97-AF65-F5344CB8AC3E}">
        <p14:creationId xmlns:p14="http://schemas.microsoft.com/office/powerpoint/2010/main" val="16042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4B7-E279-4458-ADE9-D906243122E3}"/>
              </a:ext>
            </a:extLst>
          </p:cNvPr>
          <p:cNvSpPr>
            <a:spLocks noGrp="1"/>
          </p:cNvSpPr>
          <p:nvPr>
            <p:ph type="title"/>
          </p:nvPr>
        </p:nvSpPr>
        <p:spPr/>
        <p:txBody>
          <a:bodyPr/>
          <a:lstStyle/>
          <a:p>
            <a:r>
              <a:rPr lang="en-US" dirty="0"/>
              <a:t>Contract Provision: Medical Bills</a:t>
            </a:r>
          </a:p>
        </p:txBody>
      </p:sp>
      <p:sp>
        <p:nvSpPr>
          <p:cNvPr id="3" name="Content Placeholder 2">
            <a:extLst>
              <a:ext uri="{FF2B5EF4-FFF2-40B4-BE49-F238E27FC236}">
                <a16:creationId xmlns:a16="http://schemas.microsoft.com/office/drawing/2014/main" id="{67895CD2-46E5-4CE7-BF8B-D23ADAC99C85}"/>
              </a:ext>
            </a:extLst>
          </p:cNvPr>
          <p:cNvSpPr>
            <a:spLocks noGrp="1"/>
          </p:cNvSpPr>
          <p:nvPr>
            <p:ph idx="1"/>
          </p:nvPr>
        </p:nvSpPr>
        <p:spPr/>
        <p:txBody>
          <a:bodyPr/>
          <a:lstStyle/>
          <a:p>
            <a:pPr marL="0" indent="0">
              <a:buNone/>
            </a:pPr>
            <a:r>
              <a:rPr lang="en-US" dirty="0"/>
              <a:t>Client understands that Client’s healthcare providers, and/or health insurance carriers and/or government agencies such as Medicare, Medicaid (OHCA), or the Veterans Administration, may be entitled to be paid or reimbursed for medical bills/liens/subrogation from the Recovery and that any such reimbursement shall be paid from Client portion of the Recovery without reducing the Fee paid to Attorneys. </a:t>
            </a:r>
          </a:p>
          <a:p>
            <a:pPr marL="0" indent="0">
              <a:buNone/>
            </a:pPr>
            <a:r>
              <a:rPr lang="en-US" dirty="0"/>
              <a:t>Client understands that the Fee percentages stated above are applied to the total Recovery before deduction of litigation costs and expenses, and/or Client medical bills/liens/subrogation claims.</a:t>
            </a:r>
          </a:p>
          <a:p>
            <a:pPr marL="0" indent="0">
              <a:buNone/>
            </a:pPr>
            <a:endParaRPr lang="en-US" dirty="0"/>
          </a:p>
        </p:txBody>
      </p:sp>
    </p:spTree>
    <p:extLst>
      <p:ext uri="{BB962C8B-B14F-4D97-AF65-F5344CB8AC3E}">
        <p14:creationId xmlns:p14="http://schemas.microsoft.com/office/powerpoint/2010/main" val="1286582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969E-7848-4B72-91BD-496CCC00F4F5}"/>
              </a:ext>
            </a:extLst>
          </p:cNvPr>
          <p:cNvSpPr>
            <a:spLocks noGrp="1"/>
          </p:cNvSpPr>
          <p:nvPr>
            <p:ph type="title"/>
          </p:nvPr>
        </p:nvSpPr>
        <p:spPr/>
        <p:txBody>
          <a:bodyPr/>
          <a:lstStyle/>
          <a:p>
            <a:r>
              <a:rPr lang="en-US" i="1" dirty="0"/>
              <a:t>State ex rel. OBA v. Bednar, 2019 OK 12</a:t>
            </a:r>
          </a:p>
        </p:txBody>
      </p:sp>
      <p:sp>
        <p:nvSpPr>
          <p:cNvPr id="3" name="Content Placeholder 2">
            <a:extLst>
              <a:ext uri="{FF2B5EF4-FFF2-40B4-BE49-F238E27FC236}">
                <a16:creationId xmlns:a16="http://schemas.microsoft.com/office/drawing/2014/main" id="{15CB96B2-BF90-43EB-B402-1DE4F81D0F08}"/>
              </a:ext>
            </a:extLst>
          </p:cNvPr>
          <p:cNvSpPr>
            <a:spLocks noGrp="1"/>
          </p:cNvSpPr>
          <p:nvPr>
            <p:ph idx="1"/>
          </p:nvPr>
        </p:nvSpPr>
        <p:spPr/>
        <p:txBody>
          <a:bodyPr/>
          <a:lstStyle/>
          <a:p>
            <a:r>
              <a:rPr lang="en-US" dirty="0"/>
              <a:t>This case sets out several good ways to lose your license</a:t>
            </a:r>
          </a:p>
          <a:p>
            <a:endParaRPr lang="en-US" dirty="0"/>
          </a:p>
        </p:txBody>
      </p:sp>
    </p:spTree>
    <p:extLst>
      <p:ext uri="{BB962C8B-B14F-4D97-AF65-F5344CB8AC3E}">
        <p14:creationId xmlns:p14="http://schemas.microsoft.com/office/powerpoint/2010/main" val="1867755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C14F-A6F5-44C9-9767-99FFD1BF5D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B8897C-990D-4FE5-AFA6-0BBA17BBFA55}"/>
              </a:ext>
            </a:extLst>
          </p:cNvPr>
          <p:cNvSpPr>
            <a:spLocks noGrp="1"/>
          </p:cNvSpPr>
          <p:nvPr>
            <p:ph idx="1"/>
          </p:nvPr>
        </p:nvSpPr>
        <p:spPr/>
        <p:txBody>
          <a:bodyPr/>
          <a:lstStyle/>
          <a:p>
            <a:r>
              <a:rPr lang="en-US" dirty="0"/>
              <a:t>TRUST ACCOUNTING: 101 (FAQs) By Travis Pickens, OBA Ethics Counsel </a:t>
            </a:r>
          </a:p>
          <a:p>
            <a:r>
              <a:rPr lang="en-US" u="sng" dirty="0">
                <a:hlinkClick r:id="rId2"/>
              </a:rPr>
              <a:t>https://www.okbar.org/wp-content/uploads/2018/10/trust-account-faqs.pdf</a:t>
            </a:r>
            <a:endParaRPr lang="en-US" dirty="0"/>
          </a:p>
          <a:p>
            <a:endParaRPr lang="en-US" dirty="0"/>
          </a:p>
        </p:txBody>
      </p:sp>
    </p:spTree>
    <p:extLst>
      <p:ext uri="{BB962C8B-B14F-4D97-AF65-F5344CB8AC3E}">
        <p14:creationId xmlns:p14="http://schemas.microsoft.com/office/powerpoint/2010/main" val="644433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77662-D69C-4D08-9C69-D57C81CA708E}"/>
              </a:ext>
            </a:extLst>
          </p:cNvPr>
          <p:cNvSpPr>
            <a:spLocks noGrp="1"/>
          </p:cNvSpPr>
          <p:nvPr>
            <p:ph idx="1"/>
          </p:nvPr>
        </p:nvSpPr>
        <p:spPr>
          <a:xfrm>
            <a:off x="1" y="1"/>
            <a:ext cx="12191999" cy="6858000"/>
          </a:xfrm>
        </p:spPr>
        <p:txBody>
          <a:bodyPr>
            <a:normAutofit fontScale="55000" lnSpcReduction="20000"/>
          </a:bodyPr>
          <a:lstStyle/>
          <a:p>
            <a:endParaRPr lang="en-US" dirty="0"/>
          </a:p>
          <a:p>
            <a:pPr marL="0" indent="0">
              <a:buNone/>
            </a:pPr>
            <a:r>
              <a:rPr lang="en-US" b="1" dirty="0"/>
              <a:t>TRUST ACCOUNTING: 101 (FAQs) </a:t>
            </a:r>
            <a:endParaRPr lang="en-US" dirty="0"/>
          </a:p>
          <a:p>
            <a:pPr marL="0" indent="0">
              <a:buNone/>
            </a:pPr>
            <a:r>
              <a:rPr lang="en-US" b="1" dirty="0"/>
              <a:t>By Travis Pickens, OBA Ethics Counsel </a:t>
            </a:r>
            <a:endParaRPr lang="en-US" dirty="0"/>
          </a:p>
          <a:p>
            <a:pPr marL="0" indent="0">
              <a:buNone/>
            </a:pPr>
            <a:r>
              <a:rPr lang="en-US" dirty="0"/>
              <a:t>The following are some of the questions my office frequently answers for lawyers regarding trust accounts and related accounting. </a:t>
            </a:r>
          </a:p>
          <a:p>
            <a:pPr marL="0" indent="0">
              <a:buNone/>
            </a:pPr>
            <a:r>
              <a:rPr lang="en-US" b="1" dirty="0"/>
              <a:t>What does IOLTA stand for? </a:t>
            </a:r>
            <a:r>
              <a:rPr lang="en-US" dirty="0"/>
              <a:t>“Interest on Lawyer’s Trust Accounts” </a:t>
            </a:r>
          </a:p>
          <a:p>
            <a:pPr marL="0" indent="0">
              <a:buNone/>
            </a:pPr>
            <a:r>
              <a:rPr lang="en-US" b="1" dirty="0"/>
              <a:t>Which rule of Professional Conduct sets out the duties relating to trust accounts? </a:t>
            </a:r>
            <a:r>
              <a:rPr lang="en-US" dirty="0"/>
              <a:t>ORPC 1.15. </a:t>
            </a:r>
          </a:p>
          <a:p>
            <a:pPr marL="0" indent="0">
              <a:buNone/>
            </a:pPr>
            <a:r>
              <a:rPr lang="en-US" b="1" dirty="0"/>
              <a:t>Which banks offer IOLTA trust accounts? </a:t>
            </a:r>
            <a:r>
              <a:rPr lang="en-US" dirty="0"/>
              <a:t>Ask your own bank first. If they do not offer these accounts, call the Oklahoma Bar Foundation (405‐416‐7070) and ask them to recommend one in your area. If you office in a town that does not have a participating bank or the bank routinely charges more in fees than any interest generated, or it is otherwise not feasible, you may be excused from the duty to have a trust account. You should consult with the OBF in making this determination. </a:t>
            </a:r>
          </a:p>
          <a:p>
            <a:pPr marL="0" indent="0">
              <a:buNone/>
            </a:pPr>
            <a:r>
              <a:rPr lang="en-US" b="1" dirty="0"/>
              <a:t>What money goes into the trust account? </a:t>
            </a:r>
            <a:r>
              <a:rPr lang="en-US" dirty="0"/>
              <a:t>Unearned legal fees, </a:t>
            </a:r>
            <a:r>
              <a:rPr lang="en-US" dirty="0" err="1"/>
              <a:t>unincurred</a:t>
            </a:r>
            <a:r>
              <a:rPr lang="en-US" dirty="0"/>
              <a:t> expenses, and third‐party monies in connection with the representation. This typically means, for example, retainers (until the monies are earned), flat fees (until the monies are earned), filing fees, deposition and expert witness expenses. Settlement proceeds on a check to you and your client(s) or others may also go into the trust account for distribution. </a:t>
            </a:r>
          </a:p>
          <a:p>
            <a:pPr marL="0" indent="0">
              <a:buNone/>
            </a:pPr>
            <a:r>
              <a:rPr lang="en-US" b="1" dirty="0"/>
              <a:t>Must every lawyer have an IOLTA trust account? </a:t>
            </a:r>
            <a:r>
              <a:rPr lang="en-US" dirty="0"/>
              <a:t>No. Only lawyers that hold client or third‐party funds regarding a representation must have trust accounts. If you bill for your legal fees after the work is already done, i.e. the fees are already </a:t>
            </a:r>
            <a:r>
              <a:rPr lang="en-US" i="1" dirty="0"/>
              <a:t>earned</a:t>
            </a:r>
            <a:r>
              <a:rPr lang="en-US" dirty="0"/>
              <a:t>, you should simply deposit the money into your operating account. In this case, a trust account is not necessary (if you did have a trust account, depositing earned fees into your trust account is prohibited because the money is </a:t>
            </a:r>
            <a:r>
              <a:rPr lang="en-US" i="1" dirty="0"/>
              <a:t>yours </a:t>
            </a:r>
            <a:r>
              <a:rPr lang="en-US" dirty="0"/>
              <a:t>at that point and such a deposit would be commingling funds). </a:t>
            </a:r>
          </a:p>
          <a:p>
            <a:pPr marL="0" indent="0">
              <a:buNone/>
            </a:pPr>
            <a:r>
              <a:rPr lang="en-US" b="1" dirty="0"/>
              <a:t>May a lawyer assign certain tasks for trust accounting to non‐lawyers? </a:t>
            </a:r>
            <a:r>
              <a:rPr lang="en-US" dirty="0"/>
              <a:t>Yes, but the lawyer remains ultimately responsible and must educate the others, supervise the work and monitor the account. Ultimate responsibility for the trust account is a nondelegable duty. </a:t>
            </a:r>
          </a:p>
          <a:p>
            <a:pPr marL="0" indent="0">
              <a:buNone/>
            </a:pPr>
            <a:r>
              <a:rPr lang="en-US" b="1" dirty="0"/>
              <a:t>May a lay person be a co‐signatory on the account? </a:t>
            </a:r>
            <a:r>
              <a:rPr lang="en-US" dirty="0"/>
              <a:t>Yes, but as the old joke goes “Can anyone be a signatory on the trust account?” ….. “Yes, anyone you trust your license to.” </a:t>
            </a:r>
          </a:p>
          <a:p>
            <a:pPr marL="0" indent="0">
              <a:buNone/>
            </a:pPr>
            <a:r>
              <a:rPr lang="en-US" b="1" dirty="0"/>
              <a:t>What is the best short summary of a lawyer’s principal duties regarding the trust account? </a:t>
            </a:r>
            <a:r>
              <a:rPr lang="en-US" dirty="0"/>
              <a:t>At any time, be able to show what amounts are in the account, for each client, and the small amount of your own money on deposit to cover minimum balance requirements and bank fees and service charges. Contact your bank and find out what charges are anticipated for a year, and document that in your file. You can deposit enough of your own money to cover those expenses . </a:t>
            </a:r>
          </a:p>
          <a:p>
            <a:pPr marL="0" indent="0">
              <a:buNone/>
            </a:pPr>
            <a:r>
              <a:rPr lang="en-US" b="1" dirty="0"/>
              <a:t>May I “park” money in my trust account even for a short time for tax purposes, i.e. to defer taking the money until the next tax year? </a:t>
            </a:r>
            <a:r>
              <a:rPr lang="en-US" dirty="0"/>
              <a:t>No, </a:t>
            </a:r>
            <a:r>
              <a:rPr lang="en-US" i="1" dirty="0"/>
              <a:t>earned </a:t>
            </a:r>
            <a:r>
              <a:rPr lang="en-US" dirty="0"/>
              <a:t>fees in your trust account, from a settlement for example, should be transferred into your operating account promptly. Otherwise, to leave earned money in a trust account is commingling because it is your money. </a:t>
            </a:r>
          </a:p>
          <a:p>
            <a:pPr marL="0" indent="0">
              <a:buNone/>
            </a:pPr>
            <a:r>
              <a:rPr lang="en-US" b="1" dirty="0"/>
              <a:t>What should I do if I hold money in my trust account and the client and/or third party (with a legitimate interest in the money) disagree as to how it should be paid out? </a:t>
            </a:r>
            <a:r>
              <a:rPr lang="en-US" dirty="0"/>
              <a:t>You should give notice to every party that has an interest in the money and pay out any undisputed amounts. Then, hold the </a:t>
            </a:r>
          </a:p>
        </p:txBody>
      </p:sp>
    </p:spTree>
    <p:extLst>
      <p:ext uri="{BB962C8B-B14F-4D97-AF65-F5344CB8AC3E}">
        <p14:creationId xmlns:p14="http://schemas.microsoft.com/office/powerpoint/2010/main" val="2583355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77662-D69C-4D08-9C69-D57C81CA708E}"/>
              </a:ext>
            </a:extLst>
          </p:cNvPr>
          <p:cNvSpPr>
            <a:spLocks noGrp="1"/>
          </p:cNvSpPr>
          <p:nvPr>
            <p:ph idx="1"/>
          </p:nvPr>
        </p:nvSpPr>
        <p:spPr>
          <a:xfrm>
            <a:off x="1" y="1"/>
            <a:ext cx="12191999" cy="6858000"/>
          </a:xfrm>
        </p:spPr>
        <p:txBody>
          <a:bodyPr>
            <a:normAutofit fontScale="55000" lnSpcReduction="20000"/>
          </a:bodyPr>
          <a:lstStyle/>
          <a:p>
            <a:pPr marL="0" indent="0">
              <a:buNone/>
            </a:pPr>
            <a:r>
              <a:rPr lang="en-US" dirty="0"/>
              <a:t>disputed amount until one of two things happens, 1) you reach an agreement among all interested parties, or 2) a court or arbitrator directs you how to distribute the money. You should act promptly to resolve the dispute, and may use a mediator, arbitrators or file a motion or action with the court to make the determination. The client or a third‐party for whom you held funds may request a full accounting of the monies. </a:t>
            </a:r>
          </a:p>
          <a:p>
            <a:pPr marL="0" indent="0">
              <a:buNone/>
            </a:pPr>
            <a:r>
              <a:rPr lang="en-US" b="1" dirty="0"/>
              <a:t>May a lawyer use funds designated for another purpose, e.g. expert witness fees, to pay his or her own bill? </a:t>
            </a:r>
            <a:r>
              <a:rPr lang="en-US" dirty="0"/>
              <a:t>Not without prior written consent from the client, and even then it may be impermissible if the client has contracted with the expert separately to reserve funds for payment. Otherwise, it could be deemed a simple conversion of funds, i.e. using or interfering with funds used for a different purpose. </a:t>
            </a:r>
          </a:p>
          <a:p>
            <a:pPr marL="0" indent="0">
              <a:buNone/>
            </a:pPr>
            <a:r>
              <a:rPr lang="en-US" b="1" dirty="0"/>
              <a:t>May a lawyer take “advances” on money from the trust account? </a:t>
            </a:r>
            <a:r>
              <a:rPr lang="en-US" dirty="0"/>
              <a:t>No, because the money has not been earned. A lawyer may not take money unless it has been earned. Otherwise, it is arguably simple conversion at best and misappropriation (“theft”) at worst. </a:t>
            </a:r>
          </a:p>
          <a:p>
            <a:pPr marL="0" indent="0">
              <a:buNone/>
            </a:pPr>
            <a:r>
              <a:rPr lang="en-US" b="1" dirty="0"/>
              <a:t>How should a “flat” fee be treated? </a:t>
            </a:r>
            <a:r>
              <a:rPr lang="en-US" dirty="0"/>
              <a:t>Generally, a flat fee should be treated as a retainer. It should be deposited into the trust account until work is performed. It may be withdrawn in stages, but there should be work that is done to justify the withdrawal of that portion. Cover the payment schedule in your fee agreement. It does not need to be tied to hours worked, but it must be reasonable. This procedure is often misunderstood. It all goes back to the fact that fees must be </a:t>
            </a:r>
            <a:r>
              <a:rPr lang="en-US" i="1" dirty="0"/>
              <a:t>earned </a:t>
            </a:r>
            <a:r>
              <a:rPr lang="en-US" dirty="0"/>
              <a:t>to be taken. If no work has been done, then they have not been earned. Only money that has been earned should be deposited into your operating account. </a:t>
            </a:r>
          </a:p>
          <a:p>
            <a:pPr marL="0" indent="0">
              <a:buNone/>
            </a:pPr>
            <a:r>
              <a:rPr lang="en-US" b="1" dirty="0"/>
              <a:t>When a lawyer mistakenly withdraws money from the trust account prior to the fees being earned, what should s/he do? </a:t>
            </a:r>
            <a:r>
              <a:rPr lang="en-US" dirty="0"/>
              <a:t>Replace the money immediately and make accounting entries on both ends of the transaction that document what occurred in the event you are later asked to explain. </a:t>
            </a:r>
          </a:p>
          <a:p>
            <a:pPr marL="0" indent="0">
              <a:buNone/>
            </a:pPr>
            <a:r>
              <a:rPr lang="en-US" b="1" dirty="0"/>
              <a:t>What should a lawyer do in the event a client disappears, or there is an amount in the trust account of uncertain ownership . </a:t>
            </a:r>
            <a:r>
              <a:rPr lang="en-US" dirty="0"/>
              <a:t>First, determine whether the Oklahoma Unclaimed Property Fund is entitled to the money. The Unclaimed Property Division may be contacted at 405‐521‐4273, or </a:t>
            </a:r>
            <a:r>
              <a:rPr lang="en-US" u="sng" dirty="0"/>
              <a:t>Unclaimed@treasurer.ok.gov </a:t>
            </a:r>
            <a:r>
              <a:rPr lang="en-US" dirty="0"/>
              <a:t>. If not, the money may be paid to the Oklahoma Bar Foundation. Include a cover letter that explains, if known, which client(s) the money may be attributable to, a last known address, and your efforts to contact them. The Foundation will hold the money earning interest. If that client ever reappears the OBF will refund the principal amount originally deposited and you may return it to the client. </a:t>
            </a:r>
          </a:p>
          <a:p>
            <a:pPr marL="0" indent="0">
              <a:buNone/>
            </a:pPr>
            <a:r>
              <a:rPr lang="en-US" b="1" dirty="0"/>
              <a:t>Is any particular accounting program required? </a:t>
            </a:r>
            <a:r>
              <a:rPr lang="en-US" dirty="0"/>
              <a:t>No. Everything from a loose‐leaf notebook to a fancy computer program can be acceptable so long as the funds are properly accounted for. </a:t>
            </a:r>
          </a:p>
          <a:p>
            <a:pPr marL="0" indent="0">
              <a:buNone/>
            </a:pPr>
            <a:r>
              <a:rPr lang="en-US" b="1" dirty="0"/>
              <a:t>What happens if the amount to be held is for a long period of time or is a non‐nominal amount? </a:t>
            </a:r>
            <a:r>
              <a:rPr lang="en-US" dirty="0"/>
              <a:t>You should advise the client that the funds may be placed in an account that pays the interest to the client, if the funds to be invested could be utilized to provide a positive net return to the client. In making this determination, analyze the interest earned versus the related bank, tax, fees and legal costs that may be applicable. Also determine the ability of the bank to calculate and pay interest to individual clients). </a:t>
            </a:r>
          </a:p>
          <a:p>
            <a:pPr marL="0" indent="0">
              <a:buNone/>
            </a:pPr>
            <a:r>
              <a:rPr lang="en-US" b="1" dirty="0"/>
              <a:t>How long must a lawyer hold records related to account funds (and other property of the client)? </a:t>
            </a:r>
            <a:r>
              <a:rPr lang="en-US" dirty="0"/>
              <a:t>At least five years after termination of the representation. Generally, all financial records should be kept, including but not necessarily limited to: the fee agreement, bank statements, billing records (e.g. time sheets), billing statements, payment records, deposit and withdrawal records, trust account “ledgers” </a:t>
            </a:r>
          </a:p>
        </p:txBody>
      </p:sp>
    </p:spTree>
    <p:extLst>
      <p:ext uri="{BB962C8B-B14F-4D97-AF65-F5344CB8AC3E}">
        <p14:creationId xmlns:p14="http://schemas.microsoft.com/office/powerpoint/2010/main" val="678468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77662-D69C-4D08-9C69-D57C81CA708E}"/>
              </a:ext>
            </a:extLst>
          </p:cNvPr>
          <p:cNvSpPr>
            <a:spLocks noGrp="1"/>
          </p:cNvSpPr>
          <p:nvPr>
            <p:ph idx="1"/>
          </p:nvPr>
        </p:nvSpPr>
        <p:spPr>
          <a:xfrm>
            <a:off x="1" y="1"/>
            <a:ext cx="12191999" cy="6858000"/>
          </a:xfrm>
        </p:spPr>
        <p:txBody>
          <a:bodyPr>
            <a:normAutofit/>
          </a:bodyPr>
          <a:lstStyle/>
          <a:p>
            <a:pPr marL="0" indent="0">
              <a:buNone/>
            </a:pPr>
            <a:r>
              <a:rPr lang="en-US" dirty="0"/>
              <a:t>and reconciliations, settlement statements and accountings, and related correspondence. You should be able to reconstruct, account and justify for all amounts that flow through your account(s). </a:t>
            </a:r>
          </a:p>
          <a:p>
            <a:pPr marL="0" indent="0">
              <a:buNone/>
            </a:pPr>
            <a:r>
              <a:rPr lang="en-US" b="1" dirty="0"/>
              <a:t>What happens if an instrument is presented to the bank that would be an overdraft of the trust account? </a:t>
            </a:r>
            <a:r>
              <a:rPr lang="en-US" dirty="0"/>
              <a:t>By agreeing to be an IOLTA provider, the bank has contractually agreed that it will automatically notify the Office of General counsel. The OGC will send you a letter that requests an explanation. Almost all of the time the explanation is legitimate and understandable and a disciplinary file is not opened, but better to keep careful records and avoid this awkward inconvenience altogether. If the OGC receives multiple notices (i.e. a pattern has </a:t>
            </a:r>
          </a:p>
        </p:txBody>
      </p:sp>
    </p:spTree>
    <p:extLst>
      <p:ext uri="{BB962C8B-B14F-4D97-AF65-F5344CB8AC3E}">
        <p14:creationId xmlns:p14="http://schemas.microsoft.com/office/powerpoint/2010/main" val="4020331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Handling Client Trust Funds</a:t>
            </a:r>
          </a:p>
          <a:p>
            <a:pPr marL="0" indent="0">
              <a:buNone/>
            </a:pPr>
            <a:endParaRPr lang="en-US" b="1" dirty="0"/>
          </a:p>
          <a:p>
            <a:pPr marL="0" indent="0">
              <a:buNone/>
            </a:pPr>
            <a:r>
              <a:rPr lang="en-US" i="1" dirty="0"/>
              <a:t>Because It Is Not Your Money!, </a:t>
            </a:r>
            <a:r>
              <a:rPr lang="en-US" dirty="0"/>
              <a:t>D. Scott Pappas (</a:t>
            </a:r>
            <a:r>
              <a:rPr lang="en-US" u="sng" dirty="0">
                <a:hlinkClick r:id="rId3"/>
              </a:rPr>
              <a:t>http://www.okbar.org/members/BarJournal/archive2015/AugArchive15_2/obj8621Pappas.aspx</a:t>
            </a:r>
            <a:r>
              <a:rPr lang="en-US" dirty="0"/>
              <a:t>).</a:t>
            </a:r>
          </a:p>
          <a:p>
            <a:pPr marL="0" indent="0">
              <a:buNone/>
            </a:pPr>
            <a:endParaRPr lang="en-US" b="1" dirty="0"/>
          </a:p>
        </p:txBody>
      </p:sp>
    </p:spTree>
    <p:extLst>
      <p:ext uri="{BB962C8B-B14F-4D97-AF65-F5344CB8AC3E}">
        <p14:creationId xmlns:p14="http://schemas.microsoft.com/office/powerpoint/2010/main" val="2086147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4B97-1AD3-4B13-8825-542A7AA146F8}"/>
              </a:ext>
            </a:extLst>
          </p:cNvPr>
          <p:cNvSpPr>
            <a:spLocks noGrp="1"/>
          </p:cNvSpPr>
          <p:nvPr>
            <p:ph type="title"/>
          </p:nvPr>
        </p:nvSpPr>
        <p:spPr/>
        <p:txBody>
          <a:bodyPr/>
          <a:lstStyle/>
          <a:p>
            <a:r>
              <a:rPr lang="en-US" b="1" dirty="0"/>
              <a:t>B. The Costs Of Litigation—What is a Legitimate Cost?</a:t>
            </a:r>
          </a:p>
        </p:txBody>
      </p:sp>
      <p:sp>
        <p:nvSpPr>
          <p:cNvPr id="3" name="Content Placeholder 2">
            <a:extLst>
              <a:ext uri="{FF2B5EF4-FFF2-40B4-BE49-F238E27FC236}">
                <a16:creationId xmlns:a16="http://schemas.microsoft.com/office/drawing/2014/main" id="{663B4595-174B-4AE2-A1D6-74A9D20D577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477198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9FAD-22B0-4100-A0DA-E3C5976C9490}"/>
              </a:ext>
            </a:extLst>
          </p:cNvPr>
          <p:cNvSpPr>
            <a:spLocks noGrp="1"/>
          </p:cNvSpPr>
          <p:nvPr>
            <p:ph type="title"/>
          </p:nvPr>
        </p:nvSpPr>
        <p:spPr/>
        <p:txBody>
          <a:bodyPr/>
          <a:lstStyle/>
          <a:p>
            <a:r>
              <a:rPr lang="en-US" dirty="0"/>
              <a:t>Interest on Unpaid Fees and Costs?</a:t>
            </a:r>
          </a:p>
        </p:txBody>
      </p:sp>
      <p:sp>
        <p:nvSpPr>
          <p:cNvPr id="3" name="Content Placeholder 2">
            <a:extLst>
              <a:ext uri="{FF2B5EF4-FFF2-40B4-BE49-F238E27FC236}">
                <a16:creationId xmlns:a16="http://schemas.microsoft.com/office/drawing/2014/main" id="{7B99AF4D-9B99-4A82-8CA8-B8C150607E0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22162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652F-D951-4A94-B1DD-1F18B7C2C3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76A699-A254-4081-A554-470B82F4DD29}"/>
              </a:ext>
            </a:extLst>
          </p:cNvPr>
          <p:cNvSpPr>
            <a:spLocks noGrp="1"/>
          </p:cNvSpPr>
          <p:nvPr>
            <p:ph idx="1"/>
          </p:nvPr>
        </p:nvSpPr>
        <p:spPr/>
        <p:txBody>
          <a:bodyPr/>
          <a:lstStyle/>
          <a:p>
            <a:r>
              <a:rPr lang="en-US" dirty="0"/>
              <a:t>ORPC 1.8 (e) A lawyer shall not provide financial assistance to a client in connection with pending or contemplated litigation, except that:</a:t>
            </a:r>
          </a:p>
          <a:p>
            <a:r>
              <a:rPr lang="en-US" dirty="0"/>
              <a:t>(1) a lawyer may advance court costs and expenses of litigation, the repayment of which may be contingent on the outcome of the matter; and</a:t>
            </a:r>
          </a:p>
          <a:p>
            <a:endParaRPr lang="en-US" dirty="0"/>
          </a:p>
        </p:txBody>
      </p:sp>
    </p:spTree>
    <p:extLst>
      <p:ext uri="{BB962C8B-B14F-4D97-AF65-F5344CB8AC3E}">
        <p14:creationId xmlns:p14="http://schemas.microsoft.com/office/powerpoint/2010/main" val="1420274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9D9F-2461-4526-ACE5-870FCCC0616D}"/>
              </a:ext>
            </a:extLst>
          </p:cNvPr>
          <p:cNvSpPr>
            <a:spLocks noGrp="1"/>
          </p:cNvSpPr>
          <p:nvPr>
            <p:ph type="title"/>
          </p:nvPr>
        </p:nvSpPr>
        <p:spPr/>
        <p:txBody>
          <a:bodyPr/>
          <a:lstStyle/>
          <a:p>
            <a:r>
              <a:rPr lang="en-US" dirty="0"/>
              <a:t>Ethics Opinion No. 286</a:t>
            </a:r>
            <a:br>
              <a:rPr lang="en-US" b="1" dirty="0"/>
            </a:br>
            <a:endParaRPr lang="en-US" dirty="0"/>
          </a:p>
        </p:txBody>
      </p:sp>
      <p:sp>
        <p:nvSpPr>
          <p:cNvPr id="3" name="Content Placeholder 2">
            <a:extLst>
              <a:ext uri="{FF2B5EF4-FFF2-40B4-BE49-F238E27FC236}">
                <a16:creationId xmlns:a16="http://schemas.microsoft.com/office/drawing/2014/main" id="{8D031062-E68E-453B-996F-E041CCE2248B}"/>
              </a:ext>
            </a:extLst>
          </p:cNvPr>
          <p:cNvSpPr>
            <a:spLocks noGrp="1"/>
          </p:cNvSpPr>
          <p:nvPr>
            <p:ph idx="1"/>
          </p:nvPr>
        </p:nvSpPr>
        <p:spPr/>
        <p:txBody>
          <a:bodyPr>
            <a:normAutofit/>
          </a:bodyPr>
          <a:lstStyle/>
          <a:p>
            <a:r>
              <a:rPr lang="en-US" dirty="0"/>
              <a:t>Is it ethical and proper for an attorney to charge interest on fees for professional services rendered and expenses advanced which are past due?</a:t>
            </a:r>
          </a:p>
          <a:p>
            <a:endParaRPr lang="en-US" dirty="0"/>
          </a:p>
        </p:txBody>
      </p:sp>
    </p:spTree>
    <p:extLst>
      <p:ext uri="{BB962C8B-B14F-4D97-AF65-F5344CB8AC3E}">
        <p14:creationId xmlns:p14="http://schemas.microsoft.com/office/powerpoint/2010/main" val="71148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670-F61C-4970-8E97-499B5ED60A1F}"/>
              </a:ext>
            </a:extLst>
          </p:cNvPr>
          <p:cNvSpPr>
            <a:spLocks noGrp="1"/>
          </p:cNvSpPr>
          <p:nvPr>
            <p:ph type="title"/>
          </p:nvPr>
        </p:nvSpPr>
        <p:spPr/>
        <p:txBody>
          <a:bodyPr/>
          <a:lstStyle/>
          <a:p>
            <a:r>
              <a:rPr lang="en-US" dirty="0"/>
              <a:t>Contract Provision: Lien Resolution</a:t>
            </a:r>
          </a:p>
        </p:txBody>
      </p:sp>
      <p:sp>
        <p:nvSpPr>
          <p:cNvPr id="3" name="Content Placeholder 2">
            <a:extLst>
              <a:ext uri="{FF2B5EF4-FFF2-40B4-BE49-F238E27FC236}">
                <a16:creationId xmlns:a16="http://schemas.microsoft.com/office/drawing/2014/main" id="{D26423DC-F26D-4DC1-BDD8-893F28FA9E38}"/>
              </a:ext>
            </a:extLst>
          </p:cNvPr>
          <p:cNvSpPr>
            <a:spLocks noGrp="1"/>
          </p:cNvSpPr>
          <p:nvPr>
            <p:ph idx="1"/>
          </p:nvPr>
        </p:nvSpPr>
        <p:spPr/>
        <p:txBody>
          <a:bodyPr/>
          <a:lstStyle/>
          <a:p>
            <a:pPr marL="0" indent="0">
              <a:buNone/>
            </a:pPr>
            <a:r>
              <a:rPr lang="en-US" dirty="0"/>
              <a:t>If the matter at any point requires legal action via suit, motion, or otherwise, to construe liens or apportion proceeds to medical providers or lienholders or to insurance subrogation claims, Client will pay Attorneys a Fee of 50% of the total Recovery.</a:t>
            </a:r>
          </a:p>
          <a:p>
            <a:endParaRPr lang="en-US" dirty="0"/>
          </a:p>
        </p:txBody>
      </p:sp>
    </p:spTree>
    <p:extLst>
      <p:ext uri="{BB962C8B-B14F-4D97-AF65-F5344CB8AC3E}">
        <p14:creationId xmlns:p14="http://schemas.microsoft.com/office/powerpoint/2010/main" val="1888321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9D9F-2461-4526-ACE5-870FCCC0616D}"/>
              </a:ext>
            </a:extLst>
          </p:cNvPr>
          <p:cNvSpPr>
            <a:spLocks noGrp="1"/>
          </p:cNvSpPr>
          <p:nvPr>
            <p:ph type="title"/>
          </p:nvPr>
        </p:nvSpPr>
        <p:spPr/>
        <p:txBody>
          <a:bodyPr/>
          <a:lstStyle/>
          <a:p>
            <a:r>
              <a:rPr lang="en-US" dirty="0"/>
              <a:t>Ethics Opinion No. 286</a:t>
            </a:r>
            <a:br>
              <a:rPr lang="en-US" b="1" dirty="0"/>
            </a:br>
            <a:endParaRPr lang="en-US" dirty="0"/>
          </a:p>
        </p:txBody>
      </p:sp>
      <p:sp>
        <p:nvSpPr>
          <p:cNvPr id="3" name="Content Placeholder 2">
            <a:extLst>
              <a:ext uri="{FF2B5EF4-FFF2-40B4-BE49-F238E27FC236}">
                <a16:creationId xmlns:a16="http://schemas.microsoft.com/office/drawing/2014/main" id="{8D031062-E68E-453B-996F-E041CCE2248B}"/>
              </a:ext>
            </a:extLst>
          </p:cNvPr>
          <p:cNvSpPr>
            <a:spLocks noGrp="1"/>
          </p:cNvSpPr>
          <p:nvPr>
            <p:ph idx="1"/>
          </p:nvPr>
        </p:nvSpPr>
        <p:spPr/>
        <p:txBody>
          <a:bodyPr>
            <a:normAutofit/>
          </a:bodyPr>
          <a:lstStyle/>
          <a:p>
            <a:r>
              <a:rPr lang="en-US" dirty="0"/>
              <a:t>Is it ethical and proper for an attorney to charge interest on fees for professional services rendered and expenses advanced which are past due?</a:t>
            </a:r>
          </a:p>
          <a:p>
            <a:r>
              <a:rPr lang="en-US" dirty="0"/>
              <a:t>Therefore, the Legal Ethics Committee of the Oklahoma Bar Association finds that it is ethical and proper for an attorney to charge interest on overdue accounts for professional services rendered or expenses advanced as long as there has been an agreement made with the client concerning these charges.</a:t>
            </a:r>
          </a:p>
          <a:p>
            <a:endParaRPr lang="en-US" dirty="0"/>
          </a:p>
        </p:txBody>
      </p:sp>
    </p:spTree>
    <p:extLst>
      <p:ext uri="{BB962C8B-B14F-4D97-AF65-F5344CB8AC3E}">
        <p14:creationId xmlns:p14="http://schemas.microsoft.com/office/powerpoint/2010/main" val="13902267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DF8F-D80B-457D-82B7-0ABEDF94478A}"/>
              </a:ext>
            </a:extLst>
          </p:cNvPr>
          <p:cNvSpPr>
            <a:spLocks noGrp="1"/>
          </p:cNvSpPr>
          <p:nvPr>
            <p:ph type="title"/>
          </p:nvPr>
        </p:nvSpPr>
        <p:spPr/>
        <p:txBody>
          <a:bodyPr/>
          <a:lstStyle/>
          <a:p>
            <a:r>
              <a:rPr lang="en-US" dirty="0"/>
              <a:t>Does this include interest charged by the loan sharks?</a:t>
            </a:r>
          </a:p>
        </p:txBody>
      </p:sp>
      <p:sp>
        <p:nvSpPr>
          <p:cNvPr id="3" name="Content Placeholder 2">
            <a:extLst>
              <a:ext uri="{FF2B5EF4-FFF2-40B4-BE49-F238E27FC236}">
                <a16:creationId xmlns:a16="http://schemas.microsoft.com/office/drawing/2014/main" id="{52908987-663C-4418-960F-28C7F21157C9}"/>
              </a:ext>
            </a:extLst>
          </p:cNvPr>
          <p:cNvSpPr>
            <a:spLocks noGrp="1"/>
          </p:cNvSpPr>
          <p:nvPr>
            <p:ph idx="1"/>
          </p:nvPr>
        </p:nvSpPr>
        <p:spPr/>
        <p:txBody>
          <a:bodyPr/>
          <a:lstStyle/>
          <a:p>
            <a:r>
              <a:rPr lang="en-US" u="sng" dirty="0">
                <a:hlinkClick r:id="rId3"/>
              </a:rPr>
              <a:t>https://ntlsummit.com/wp-content/uploads/2015/01/1-21-15-1130am-joe-kasouf-was-joe-dinardo.pdf</a:t>
            </a:r>
            <a:endParaRPr lang="en-US" dirty="0"/>
          </a:p>
        </p:txBody>
      </p:sp>
    </p:spTree>
    <p:extLst>
      <p:ext uri="{BB962C8B-B14F-4D97-AF65-F5344CB8AC3E}">
        <p14:creationId xmlns:p14="http://schemas.microsoft.com/office/powerpoint/2010/main" val="3656489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895C-6F38-4FFB-BF91-9C84DA406379}"/>
              </a:ext>
            </a:extLst>
          </p:cNvPr>
          <p:cNvSpPr>
            <a:spLocks noGrp="1"/>
          </p:cNvSpPr>
          <p:nvPr>
            <p:ph type="title"/>
          </p:nvPr>
        </p:nvSpPr>
        <p:spPr/>
        <p:txBody>
          <a:bodyPr/>
          <a:lstStyle/>
          <a:p>
            <a:r>
              <a:rPr lang="en-US" dirty="0"/>
              <a:t>Warning:</a:t>
            </a:r>
          </a:p>
        </p:txBody>
      </p:sp>
      <p:sp>
        <p:nvSpPr>
          <p:cNvPr id="3" name="Content Placeholder 2">
            <a:extLst>
              <a:ext uri="{FF2B5EF4-FFF2-40B4-BE49-F238E27FC236}">
                <a16:creationId xmlns:a16="http://schemas.microsoft.com/office/drawing/2014/main" id="{89959CB9-6103-4E6C-BDBF-C4D5143304F3}"/>
              </a:ext>
            </a:extLst>
          </p:cNvPr>
          <p:cNvSpPr>
            <a:spLocks noGrp="1"/>
          </p:cNvSpPr>
          <p:nvPr>
            <p:ph idx="1"/>
          </p:nvPr>
        </p:nvSpPr>
        <p:spPr/>
        <p:txBody>
          <a:bodyPr/>
          <a:lstStyle/>
          <a:p>
            <a:pPr marL="0" indent="0">
              <a:buNone/>
            </a:pPr>
            <a:r>
              <a:rPr lang="en-US" b="1" dirty="0"/>
              <a:t>You can’t loan a client money other than to advance expense. </a:t>
            </a:r>
            <a:endParaRPr lang="en-US" dirty="0"/>
          </a:p>
        </p:txBody>
      </p:sp>
    </p:spTree>
    <p:extLst>
      <p:ext uri="{BB962C8B-B14F-4D97-AF65-F5344CB8AC3E}">
        <p14:creationId xmlns:p14="http://schemas.microsoft.com/office/powerpoint/2010/main" val="17168432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03F6-D205-4DB1-A314-63BC22CEDC30}"/>
              </a:ext>
            </a:extLst>
          </p:cNvPr>
          <p:cNvSpPr>
            <a:spLocks noGrp="1"/>
          </p:cNvSpPr>
          <p:nvPr>
            <p:ph type="title"/>
          </p:nvPr>
        </p:nvSpPr>
        <p:spPr/>
        <p:txBody>
          <a:bodyPr>
            <a:normAutofit fontScale="90000"/>
          </a:bodyPr>
          <a:lstStyle/>
          <a:p>
            <a:r>
              <a:rPr lang="en-US" dirty="0"/>
              <a:t>12 O.S. § 942-- </a:t>
            </a:r>
            <a:r>
              <a:rPr lang="en-US" b="1" dirty="0"/>
              <a:t>Costs the Court Judge May Award: </a:t>
            </a:r>
            <a:br>
              <a:rPr lang="en-US" dirty="0"/>
            </a:br>
            <a:endParaRPr lang="en-US" dirty="0"/>
          </a:p>
        </p:txBody>
      </p:sp>
      <p:sp>
        <p:nvSpPr>
          <p:cNvPr id="3" name="Content Placeholder 2">
            <a:extLst>
              <a:ext uri="{FF2B5EF4-FFF2-40B4-BE49-F238E27FC236}">
                <a16:creationId xmlns:a16="http://schemas.microsoft.com/office/drawing/2014/main" id="{A57B99B8-23A1-419C-B139-D2F51EF3554B}"/>
              </a:ext>
            </a:extLst>
          </p:cNvPr>
          <p:cNvSpPr>
            <a:spLocks noGrp="1"/>
          </p:cNvSpPr>
          <p:nvPr>
            <p:ph idx="1"/>
          </p:nvPr>
        </p:nvSpPr>
        <p:spPr/>
        <p:txBody>
          <a:bodyPr>
            <a:normAutofit lnSpcReduction="10000"/>
          </a:bodyPr>
          <a:lstStyle/>
          <a:p>
            <a:r>
              <a:rPr lang="en-US" dirty="0"/>
              <a:t>Court costs (filing fees, jury fees)</a:t>
            </a:r>
          </a:p>
          <a:p>
            <a:r>
              <a:rPr lang="en-US" dirty="0"/>
              <a:t>Service fees—Certified mailing of subpoenas, expense for publication</a:t>
            </a:r>
          </a:p>
          <a:p>
            <a:r>
              <a:rPr lang="en-US" dirty="0"/>
              <a:t>Witness fees</a:t>
            </a:r>
          </a:p>
          <a:p>
            <a:r>
              <a:rPr lang="en-US" dirty="0"/>
              <a:t>Copy fees—only those “necessarily used at trial” (10 cents per page)</a:t>
            </a:r>
          </a:p>
          <a:p>
            <a:r>
              <a:rPr lang="en-US" dirty="0"/>
              <a:t>Transcripts the court decides are “necessary to resolve the case”</a:t>
            </a:r>
          </a:p>
          <a:p>
            <a:r>
              <a:rPr lang="en-US" dirty="0"/>
              <a:t>“reasonable” costs for depositions, including transcript costs, copy charges to provide exhibits to the witness and opposing counsel and costs for video recording depositions (up to $100/two hours of deposition) . . . “unless the court determines the deposition was unreasonable or unnecessary . . .”</a:t>
            </a:r>
          </a:p>
        </p:txBody>
      </p:sp>
    </p:spTree>
    <p:extLst>
      <p:ext uri="{BB962C8B-B14F-4D97-AF65-F5344CB8AC3E}">
        <p14:creationId xmlns:p14="http://schemas.microsoft.com/office/powerpoint/2010/main" val="1338764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979D-F757-4E3F-ABB5-440773925D88}"/>
              </a:ext>
            </a:extLst>
          </p:cNvPr>
          <p:cNvSpPr>
            <a:spLocks noGrp="1"/>
          </p:cNvSpPr>
          <p:nvPr>
            <p:ph type="title"/>
          </p:nvPr>
        </p:nvSpPr>
        <p:spPr/>
        <p:txBody>
          <a:bodyPr/>
          <a:lstStyle/>
          <a:p>
            <a:r>
              <a:rPr lang="en-US" b="1" dirty="0"/>
              <a:t>Attorneys’ Fee as Costs:</a:t>
            </a:r>
            <a:endParaRPr lang="en-US" dirty="0"/>
          </a:p>
        </p:txBody>
      </p:sp>
      <p:sp>
        <p:nvSpPr>
          <p:cNvPr id="3" name="Content Placeholder 2">
            <a:extLst>
              <a:ext uri="{FF2B5EF4-FFF2-40B4-BE49-F238E27FC236}">
                <a16:creationId xmlns:a16="http://schemas.microsoft.com/office/drawing/2014/main" id="{0536333F-2303-4E2F-9BC2-79EE074FBDBE}"/>
              </a:ext>
            </a:extLst>
          </p:cNvPr>
          <p:cNvSpPr>
            <a:spLocks noGrp="1"/>
          </p:cNvSpPr>
          <p:nvPr>
            <p:ph idx="1"/>
          </p:nvPr>
        </p:nvSpPr>
        <p:spPr/>
        <p:txBody>
          <a:bodyPr/>
          <a:lstStyle/>
          <a:p>
            <a:r>
              <a:rPr lang="en-US" dirty="0"/>
              <a:t>Example: </a:t>
            </a:r>
            <a:r>
              <a:rPr lang="en-US" b="1" dirty="0"/>
              <a:t>12 O.S. § 936:</a:t>
            </a:r>
          </a:p>
          <a:p>
            <a:r>
              <a:rPr lang="en-US" dirty="0"/>
              <a:t>In any civil action to recover for labor or services rendered, or on an open account, a statement of account, account stated, note, bill, negotiable instrument, or contract relating to the purchase or sale of goods, wares, or merchandise, unless otherwise provided by law or the contract which is the subject of the action, the prevailing party shall be allowed a reasonable attorney fee to be set by the court, </a:t>
            </a:r>
            <a:r>
              <a:rPr lang="en-US" b="1" dirty="0"/>
              <a:t>to be taxed and collected as costs</a:t>
            </a:r>
          </a:p>
          <a:p>
            <a:endParaRPr lang="en-US" dirty="0"/>
          </a:p>
        </p:txBody>
      </p:sp>
    </p:spTree>
    <p:extLst>
      <p:ext uri="{BB962C8B-B14F-4D97-AF65-F5344CB8AC3E}">
        <p14:creationId xmlns:p14="http://schemas.microsoft.com/office/powerpoint/2010/main" val="391743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17DE-FF7B-4E28-A704-5ED12E516EA8}"/>
              </a:ext>
            </a:extLst>
          </p:cNvPr>
          <p:cNvSpPr>
            <a:spLocks noGrp="1"/>
          </p:cNvSpPr>
          <p:nvPr>
            <p:ph type="title"/>
          </p:nvPr>
        </p:nvSpPr>
        <p:spPr/>
        <p:txBody>
          <a:bodyPr>
            <a:normAutofit fontScale="90000"/>
          </a:bodyPr>
          <a:lstStyle/>
          <a:p>
            <a:r>
              <a:rPr lang="en-US" dirty="0"/>
              <a:t>State ex. rel. Oklahoma Bar Association v. Weeks</a:t>
            </a:r>
            <a:br>
              <a:rPr lang="en-US" dirty="0"/>
            </a:br>
            <a:r>
              <a:rPr lang="en-US" dirty="0"/>
              <a:t>1998 OK 83, 969 P.2d 347</a:t>
            </a:r>
          </a:p>
        </p:txBody>
      </p:sp>
      <p:sp>
        <p:nvSpPr>
          <p:cNvPr id="3" name="Content Placeholder 2">
            <a:extLst>
              <a:ext uri="{FF2B5EF4-FFF2-40B4-BE49-F238E27FC236}">
                <a16:creationId xmlns:a16="http://schemas.microsoft.com/office/drawing/2014/main" id="{3FE46871-6AC8-41FA-88E9-115101FC59AE}"/>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306123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17DE-FF7B-4E28-A704-5ED12E516EA8}"/>
              </a:ext>
            </a:extLst>
          </p:cNvPr>
          <p:cNvSpPr>
            <a:spLocks noGrp="1"/>
          </p:cNvSpPr>
          <p:nvPr>
            <p:ph type="title"/>
          </p:nvPr>
        </p:nvSpPr>
        <p:spPr/>
        <p:txBody>
          <a:bodyPr>
            <a:normAutofit fontScale="90000"/>
          </a:bodyPr>
          <a:lstStyle/>
          <a:p>
            <a:r>
              <a:rPr lang="en-US" dirty="0"/>
              <a:t>State ex. rel. Oklahoma Bar Association v. Weeks</a:t>
            </a:r>
            <a:br>
              <a:rPr lang="en-US" dirty="0"/>
            </a:br>
            <a:r>
              <a:rPr lang="en-US" dirty="0"/>
              <a:t>1998 OK 83, 969 P.2d 347</a:t>
            </a:r>
          </a:p>
        </p:txBody>
      </p:sp>
      <p:sp>
        <p:nvSpPr>
          <p:cNvPr id="3" name="Content Placeholder 2">
            <a:extLst>
              <a:ext uri="{FF2B5EF4-FFF2-40B4-BE49-F238E27FC236}">
                <a16:creationId xmlns:a16="http://schemas.microsoft.com/office/drawing/2014/main" id="{3FE46871-6AC8-41FA-88E9-115101FC59AE}"/>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159397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17DE-FF7B-4E28-A704-5ED12E516EA8}"/>
              </a:ext>
            </a:extLst>
          </p:cNvPr>
          <p:cNvSpPr>
            <a:spLocks noGrp="1"/>
          </p:cNvSpPr>
          <p:nvPr>
            <p:ph type="title"/>
          </p:nvPr>
        </p:nvSpPr>
        <p:spPr/>
        <p:txBody>
          <a:bodyPr>
            <a:normAutofit fontScale="90000"/>
          </a:bodyPr>
          <a:lstStyle/>
          <a:p>
            <a:r>
              <a:rPr lang="en-US" dirty="0"/>
              <a:t>State ex. rel. Oklahoma Bar Association v. Weeks</a:t>
            </a:r>
            <a:br>
              <a:rPr lang="en-US" dirty="0"/>
            </a:br>
            <a:r>
              <a:rPr lang="en-US" dirty="0"/>
              <a:t>1998 OK 83, 969 P.2d 347</a:t>
            </a:r>
          </a:p>
        </p:txBody>
      </p:sp>
      <p:sp>
        <p:nvSpPr>
          <p:cNvPr id="3" name="Content Placeholder 2">
            <a:extLst>
              <a:ext uri="{FF2B5EF4-FFF2-40B4-BE49-F238E27FC236}">
                <a16:creationId xmlns:a16="http://schemas.microsoft.com/office/drawing/2014/main" id="{3FE46871-6AC8-41FA-88E9-115101FC59AE}"/>
              </a:ext>
            </a:extLst>
          </p:cNvPr>
          <p:cNvSpPr>
            <a:spLocks noGrp="1"/>
          </p:cNvSpPr>
          <p:nvPr>
            <p:ph idx="1"/>
          </p:nvPr>
        </p:nvSpPr>
        <p:spPr/>
        <p:txBody>
          <a:bodyPr>
            <a:normAutofit/>
          </a:bodyPr>
          <a:lstStyle/>
          <a:p>
            <a:r>
              <a:rPr lang="en-US" dirty="0"/>
              <a:t>¶24 . . . Fee-shifting statutes . . . "were not designed as a form of economic relief to improve the financial lot of attorneys, nor were they intended to replicate exactly the fee an attorney could earn to a private fee arrangement with his client. Instead, the aim of such statutes was to enable private parties to obtain legal help in seeking redress for injuries . . . .</a:t>
            </a:r>
          </a:p>
        </p:txBody>
      </p:sp>
    </p:spTree>
    <p:extLst>
      <p:ext uri="{BB962C8B-B14F-4D97-AF65-F5344CB8AC3E}">
        <p14:creationId xmlns:p14="http://schemas.microsoft.com/office/powerpoint/2010/main" val="1849428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17DE-FF7B-4E28-A704-5ED12E516EA8}"/>
              </a:ext>
            </a:extLst>
          </p:cNvPr>
          <p:cNvSpPr>
            <a:spLocks noGrp="1"/>
          </p:cNvSpPr>
          <p:nvPr>
            <p:ph type="title"/>
          </p:nvPr>
        </p:nvSpPr>
        <p:spPr/>
        <p:txBody>
          <a:bodyPr>
            <a:normAutofit fontScale="90000"/>
          </a:bodyPr>
          <a:lstStyle/>
          <a:p>
            <a:r>
              <a:rPr lang="en-US" dirty="0"/>
              <a:t>State ex. rel. Oklahoma Bar Association v. Weeks</a:t>
            </a:r>
            <a:br>
              <a:rPr lang="en-US" dirty="0"/>
            </a:br>
            <a:r>
              <a:rPr lang="en-US" dirty="0"/>
              <a:t>1998 OK 83, 969 P.2d 347</a:t>
            </a:r>
          </a:p>
        </p:txBody>
      </p:sp>
      <p:sp>
        <p:nvSpPr>
          <p:cNvPr id="3" name="Content Placeholder 2">
            <a:extLst>
              <a:ext uri="{FF2B5EF4-FFF2-40B4-BE49-F238E27FC236}">
                <a16:creationId xmlns:a16="http://schemas.microsoft.com/office/drawing/2014/main" id="{3FE46871-6AC8-41FA-88E9-115101FC59AE}"/>
              </a:ext>
            </a:extLst>
          </p:cNvPr>
          <p:cNvSpPr>
            <a:spLocks noGrp="1"/>
          </p:cNvSpPr>
          <p:nvPr>
            <p:ph idx="1"/>
          </p:nvPr>
        </p:nvSpPr>
        <p:spPr/>
        <p:txBody>
          <a:bodyPr>
            <a:normAutofit/>
          </a:bodyPr>
          <a:lstStyle/>
          <a:p>
            <a:r>
              <a:rPr lang="en-US" dirty="0"/>
              <a:t>¶24 . . . Fee-shifting statutes . . . "were not designed as a form of economic relief to improve the financial lot of attorneys, nor were they intended to replicate exactly the fee an attorney could earn to a private fee arrangement with his client. Instead, the aim of such statutes was to enable private parties to obtain legal help in seeking redress for injuries . . . .</a:t>
            </a:r>
          </a:p>
          <a:p>
            <a:r>
              <a:rPr lang="en-US" i="1" dirty="0"/>
              <a:t>¶25 </a:t>
            </a:r>
            <a:r>
              <a:rPr lang="en-US" dirty="0"/>
              <a:t>The right to collect attorney's fees awarded under §1988, belongs to the prevailing party, not his attorney.</a:t>
            </a:r>
          </a:p>
        </p:txBody>
      </p:sp>
    </p:spTree>
    <p:extLst>
      <p:ext uri="{BB962C8B-B14F-4D97-AF65-F5344CB8AC3E}">
        <p14:creationId xmlns:p14="http://schemas.microsoft.com/office/powerpoint/2010/main" val="11457023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2D0E-4A65-4DB6-8A41-1E14000FDE8C}"/>
              </a:ext>
            </a:extLst>
          </p:cNvPr>
          <p:cNvSpPr>
            <a:spLocks noGrp="1"/>
          </p:cNvSpPr>
          <p:nvPr>
            <p:ph type="title"/>
          </p:nvPr>
        </p:nvSpPr>
        <p:spPr/>
        <p:txBody>
          <a:bodyPr/>
          <a:lstStyle/>
          <a:p>
            <a:r>
              <a:rPr lang="en-US" dirty="0"/>
              <a:t>5 O.S. 7 </a:t>
            </a:r>
          </a:p>
        </p:txBody>
      </p:sp>
      <p:sp>
        <p:nvSpPr>
          <p:cNvPr id="3" name="Content Placeholder 2">
            <a:extLst>
              <a:ext uri="{FF2B5EF4-FFF2-40B4-BE49-F238E27FC236}">
                <a16:creationId xmlns:a16="http://schemas.microsoft.com/office/drawing/2014/main" id="{F6230E62-2550-4F7F-ADF2-70E0A453CA48}"/>
              </a:ext>
            </a:extLst>
          </p:cNvPr>
          <p:cNvSpPr>
            <a:spLocks noGrp="1"/>
          </p:cNvSpPr>
          <p:nvPr>
            <p:ph idx="1"/>
          </p:nvPr>
        </p:nvSpPr>
        <p:spPr/>
        <p:txBody>
          <a:bodyPr>
            <a:normAutofit/>
          </a:bodyPr>
          <a:lstStyle/>
          <a:p>
            <a:r>
              <a:rPr lang="en-US" dirty="0"/>
              <a:t>It shall be lawful for an attorney to contract for a percentage or portion of the proceeds of a client's cause of action or claim not to exceed fifty percent (50%) of the net amount of such judgment as may be recovered, or such compromise as may be made, </a:t>
            </a:r>
          </a:p>
          <a:p>
            <a:r>
              <a:rPr lang="en-US" dirty="0"/>
              <a:t>whether the same arises ex </a:t>
            </a:r>
            <a:r>
              <a:rPr lang="en-US" dirty="0" err="1"/>
              <a:t>contractu</a:t>
            </a:r>
            <a:r>
              <a:rPr lang="en-US" dirty="0"/>
              <a:t> or ex delicto . . . .</a:t>
            </a:r>
          </a:p>
        </p:txBody>
      </p:sp>
    </p:spTree>
    <p:extLst>
      <p:ext uri="{BB962C8B-B14F-4D97-AF65-F5344CB8AC3E}">
        <p14:creationId xmlns:p14="http://schemas.microsoft.com/office/powerpoint/2010/main" val="203389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8A76-AA14-43F0-AF3E-5797E22136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B0C0DF-5169-4A51-8480-0202F7A0C7D3}"/>
              </a:ext>
            </a:extLst>
          </p:cNvPr>
          <p:cNvSpPr>
            <a:spLocks noGrp="1"/>
          </p:cNvSpPr>
          <p:nvPr>
            <p:ph idx="1"/>
          </p:nvPr>
        </p:nvSpPr>
        <p:spPr>
          <a:xfrm>
            <a:off x="838200" y="1825625"/>
            <a:ext cx="10515600" cy="476704"/>
          </a:xfrm>
        </p:spPr>
        <p:txBody>
          <a:bodyPr/>
          <a:lstStyle/>
          <a:p>
            <a:r>
              <a:rPr lang="en-US" b="1" dirty="0"/>
              <a:t>Written Settlement Statement</a:t>
            </a:r>
            <a:endParaRPr lang="en-US" dirty="0"/>
          </a:p>
          <a:p>
            <a:endParaRPr lang="en-US" dirty="0"/>
          </a:p>
        </p:txBody>
      </p:sp>
      <p:pic>
        <p:nvPicPr>
          <p:cNvPr id="1026" name="Picture 2" descr="Image result for settlement statement">
            <a:extLst>
              <a:ext uri="{FF2B5EF4-FFF2-40B4-BE49-F238E27FC236}">
                <a16:creationId xmlns:a16="http://schemas.microsoft.com/office/drawing/2014/main" id="{33E70816-E41E-44C6-8A4C-4E6AC69B4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76" y="2843579"/>
            <a:ext cx="4886325" cy="336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95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0815-89DA-4AA5-8847-4782B4B59F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5E1C3AE-C521-4625-BA02-4D872EB517A3}"/>
              </a:ext>
            </a:extLst>
          </p:cNvPr>
          <p:cNvSpPr>
            <a:spLocks noGrp="1"/>
          </p:cNvSpPr>
          <p:nvPr>
            <p:ph idx="1"/>
          </p:nvPr>
        </p:nvSpPr>
        <p:spPr/>
        <p:txBody>
          <a:bodyPr>
            <a:normAutofit/>
          </a:bodyPr>
          <a:lstStyle/>
          <a:p>
            <a:r>
              <a:rPr lang="en-US" dirty="0"/>
              <a:t>12 O.S. 936 also applies to claims under UCC (implied warranty too)</a:t>
            </a:r>
          </a:p>
          <a:p>
            <a:r>
              <a:rPr lang="en-US" dirty="0"/>
              <a:t>12 O.S. 939 (express warranty claims)</a:t>
            </a:r>
          </a:p>
          <a:p>
            <a:r>
              <a:rPr lang="en-US" dirty="0"/>
              <a:t>12 O.S. 940 (negligent damage to property)</a:t>
            </a:r>
          </a:p>
          <a:p>
            <a:r>
              <a:rPr lang="en-US" dirty="0"/>
              <a:t>36 O.S. 3629 (insurance cases (except UM))</a:t>
            </a:r>
          </a:p>
          <a:p>
            <a:r>
              <a:rPr lang="en-US" dirty="0"/>
              <a:t>42 O.S. 176 (action to enforce/foreclose lien)</a:t>
            </a:r>
          </a:p>
          <a:p>
            <a:r>
              <a:rPr lang="en-US" dirty="0"/>
              <a:t>15 O.S. 761.1 (consumer protection cases)</a:t>
            </a:r>
          </a:p>
          <a:p>
            <a:r>
              <a:rPr lang="en-US" dirty="0">
                <a:hlinkClick r:id="rId3"/>
              </a:rPr>
              <a:t>file:///C:/Users/paulk/Downloads/AttorneyandLegalFeesinOklahoma%20(1).pdf</a:t>
            </a:r>
            <a:endParaRPr lang="en-US" dirty="0"/>
          </a:p>
        </p:txBody>
      </p:sp>
    </p:spTree>
    <p:extLst>
      <p:ext uri="{BB962C8B-B14F-4D97-AF65-F5344CB8AC3E}">
        <p14:creationId xmlns:p14="http://schemas.microsoft.com/office/powerpoint/2010/main" val="2593214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124805"/>
            <a:ext cx="10515600" cy="565883"/>
          </a:xfrm>
        </p:spPr>
        <p:txBody>
          <a:bodyPr>
            <a:noAutofit/>
          </a:bodyPr>
          <a:lstStyle/>
          <a:p>
            <a:pPr marL="0" indent="0">
              <a:buNone/>
            </a:pPr>
            <a:r>
              <a:rPr lang="en-US" sz="4000" b="1" dirty="0"/>
              <a:t>C. Personal Injury Lawyer Advertising</a:t>
            </a:r>
          </a:p>
        </p:txBody>
      </p:sp>
      <p:pic>
        <p:nvPicPr>
          <p:cNvPr id="7170" name="Picture 2" descr="Related image">
            <a:extLst>
              <a:ext uri="{FF2B5EF4-FFF2-40B4-BE49-F238E27FC236}">
                <a16:creationId xmlns:a16="http://schemas.microsoft.com/office/drawing/2014/main" id="{2435CCEA-0866-4451-848A-73190AB1F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53396"/>
            <a:ext cx="5619750" cy="4010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awyer ad">
            <a:extLst>
              <a:ext uri="{FF2B5EF4-FFF2-40B4-BE49-F238E27FC236}">
                <a16:creationId xmlns:a16="http://schemas.microsoft.com/office/drawing/2014/main" id="{A9E18440-1BA4-44F6-8CEC-EEE8B8F46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535" y="3548796"/>
            <a:ext cx="4762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792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77B-A433-43CE-8B98-350B62784521}"/>
              </a:ext>
            </a:extLst>
          </p:cNvPr>
          <p:cNvSpPr>
            <a:spLocks noGrp="1"/>
          </p:cNvSpPr>
          <p:nvPr>
            <p:ph type="title"/>
          </p:nvPr>
        </p:nvSpPr>
        <p:spPr/>
        <p:txBody>
          <a:bodyPr/>
          <a:lstStyle/>
          <a:p>
            <a:r>
              <a:rPr lang="en-US" b="1" dirty="0"/>
              <a:t>OK Ethics Opinion No.30 (1932)</a:t>
            </a:r>
          </a:p>
        </p:txBody>
      </p:sp>
      <p:sp>
        <p:nvSpPr>
          <p:cNvPr id="3" name="Content Placeholder 2">
            <a:extLst>
              <a:ext uri="{FF2B5EF4-FFF2-40B4-BE49-F238E27FC236}">
                <a16:creationId xmlns:a16="http://schemas.microsoft.com/office/drawing/2014/main" id="{C1591132-6B84-4DC6-9325-173F34BDBF34}"/>
              </a:ext>
            </a:extLst>
          </p:cNvPr>
          <p:cNvSpPr>
            <a:spLocks noGrp="1"/>
          </p:cNvSpPr>
          <p:nvPr>
            <p:ph idx="1"/>
          </p:nvPr>
        </p:nvSpPr>
        <p:spPr/>
        <p:txBody>
          <a:bodyPr>
            <a:normAutofit/>
          </a:bodyPr>
          <a:lstStyle/>
          <a:p>
            <a:r>
              <a:rPr lang="en-US" dirty="0"/>
              <a:t>“Is it advertising [and thus unethical] for an attorney to acquire space in telephone directory, immediately after his name in the attorney’s classification section, and insert the following: ‘General </a:t>
            </a:r>
            <a:r>
              <a:rPr lang="en-US" dirty="0" err="1"/>
              <a:t>practitioneers</a:t>
            </a:r>
            <a:r>
              <a:rPr lang="en-US" dirty="0"/>
              <a:t> [sic]: Special attention given to Personal Injury Damage Suits, Corporations, contracts and probate law …… Former District Judge. ’24 Years General Practice in All Courts, contracts, liens, titles, corporations, damages, probate.’” </a:t>
            </a:r>
          </a:p>
          <a:p>
            <a:endParaRPr lang="en-US" dirty="0"/>
          </a:p>
        </p:txBody>
      </p:sp>
    </p:spTree>
    <p:extLst>
      <p:ext uri="{BB962C8B-B14F-4D97-AF65-F5344CB8AC3E}">
        <p14:creationId xmlns:p14="http://schemas.microsoft.com/office/powerpoint/2010/main" val="2766726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77B-A433-43CE-8B98-350B62784521}"/>
              </a:ext>
            </a:extLst>
          </p:cNvPr>
          <p:cNvSpPr>
            <a:spLocks noGrp="1"/>
          </p:cNvSpPr>
          <p:nvPr>
            <p:ph type="title"/>
          </p:nvPr>
        </p:nvSpPr>
        <p:spPr/>
        <p:txBody>
          <a:bodyPr/>
          <a:lstStyle/>
          <a:p>
            <a:r>
              <a:rPr lang="en-US" b="1" dirty="0"/>
              <a:t>OK Ethics Opinion No.30 (1932)</a:t>
            </a:r>
          </a:p>
        </p:txBody>
      </p:sp>
      <p:sp>
        <p:nvSpPr>
          <p:cNvPr id="3" name="Content Placeholder 2">
            <a:extLst>
              <a:ext uri="{FF2B5EF4-FFF2-40B4-BE49-F238E27FC236}">
                <a16:creationId xmlns:a16="http://schemas.microsoft.com/office/drawing/2014/main" id="{C1591132-6B84-4DC6-9325-173F34BDBF34}"/>
              </a:ext>
            </a:extLst>
          </p:cNvPr>
          <p:cNvSpPr>
            <a:spLocks noGrp="1"/>
          </p:cNvSpPr>
          <p:nvPr>
            <p:ph idx="1"/>
          </p:nvPr>
        </p:nvSpPr>
        <p:spPr/>
        <p:txBody>
          <a:bodyPr>
            <a:normAutofit lnSpcReduction="10000"/>
          </a:bodyPr>
          <a:lstStyle/>
          <a:p>
            <a:r>
              <a:rPr lang="en-US" dirty="0"/>
              <a:t>“Is it advertising [and thus unethical] for an attorney to acquire space in telephone directory, immediately after his name in the attorney’s classification section, and insert the following: ‘General </a:t>
            </a:r>
            <a:r>
              <a:rPr lang="en-US" dirty="0" err="1"/>
              <a:t>practitioneers</a:t>
            </a:r>
            <a:r>
              <a:rPr lang="en-US" dirty="0"/>
              <a:t> [sic]: Special attention given to Personal Injury Damage Suits, Corporations, contracts and probate law …… Former District Judge. ’24 Years General Practice in All Courts, contracts, liens, titles, corporations, damages, probate.’” </a:t>
            </a:r>
          </a:p>
          <a:p>
            <a:endParaRPr lang="en-US" dirty="0"/>
          </a:p>
          <a:p>
            <a:r>
              <a:rPr lang="en-US" dirty="0"/>
              <a:t>The answer: Yes. Anything more than the name and telephone number of the lawyer, in the same type and size as the other attorney listings, violated the rule against attorney advertising.</a:t>
            </a:r>
          </a:p>
        </p:txBody>
      </p:sp>
    </p:spTree>
    <p:extLst>
      <p:ext uri="{BB962C8B-B14F-4D97-AF65-F5344CB8AC3E}">
        <p14:creationId xmlns:p14="http://schemas.microsoft.com/office/powerpoint/2010/main" val="491296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08D2-0048-4EE1-B69B-D9FD55D6334F}"/>
              </a:ext>
            </a:extLst>
          </p:cNvPr>
          <p:cNvSpPr>
            <a:spLocks noGrp="1"/>
          </p:cNvSpPr>
          <p:nvPr>
            <p:ph type="title"/>
          </p:nvPr>
        </p:nvSpPr>
        <p:spPr/>
        <p:txBody>
          <a:bodyPr/>
          <a:lstStyle/>
          <a:p>
            <a:r>
              <a:rPr lang="en-US" i="1" dirty="0"/>
              <a:t>Bates v. State Bar of AZ</a:t>
            </a:r>
            <a:r>
              <a:rPr lang="en-US" dirty="0"/>
              <a:t>, 433 U.S. 350, 97 </a:t>
            </a:r>
            <a:r>
              <a:rPr lang="en-US" dirty="0" err="1"/>
              <a:t>S.Ct</a:t>
            </a:r>
            <a:r>
              <a:rPr lang="en-US" dirty="0"/>
              <a:t>. 2691, 53 L. Ed. 2d 810 (1972)</a:t>
            </a:r>
          </a:p>
        </p:txBody>
      </p:sp>
      <p:sp>
        <p:nvSpPr>
          <p:cNvPr id="3" name="Content Placeholder 2">
            <a:extLst>
              <a:ext uri="{FF2B5EF4-FFF2-40B4-BE49-F238E27FC236}">
                <a16:creationId xmlns:a16="http://schemas.microsoft.com/office/drawing/2014/main" id="{53C26D1D-CA9F-42B8-86CC-DCBB3BA909B0}"/>
              </a:ext>
            </a:extLst>
          </p:cNvPr>
          <p:cNvSpPr>
            <a:spLocks noGrp="1"/>
          </p:cNvSpPr>
          <p:nvPr>
            <p:ph idx="1"/>
          </p:nvPr>
        </p:nvSpPr>
        <p:spPr/>
        <p:txBody>
          <a:bodyPr/>
          <a:lstStyle/>
          <a:p>
            <a:r>
              <a:rPr lang="en-US" dirty="0"/>
              <a:t>attorney advertising facilitates the process of intelligent selection of lawyers and makes legal service more accessible</a:t>
            </a:r>
          </a:p>
          <a:p>
            <a:endParaRPr lang="en-US" dirty="0"/>
          </a:p>
          <a:p>
            <a:r>
              <a:rPr lang="en-US" dirty="0"/>
              <a:t>and is protected by the First Amendment. </a:t>
            </a:r>
          </a:p>
        </p:txBody>
      </p:sp>
    </p:spTree>
    <p:extLst>
      <p:ext uri="{BB962C8B-B14F-4D97-AF65-F5344CB8AC3E}">
        <p14:creationId xmlns:p14="http://schemas.microsoft.com/office/powerpoint/2010/main" val="1585411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D9C3-0AE8-4B7B-AFE0-934598B1DD74}"/>
              </a:ext>
            </a:extLst>
          </p:cNvPr>
          <p:cNvSpPr>
            <a:spLocks noGrp="1"/>
          </p:cNvSpPr>
          <p:nvPr>
            <p:ph type="title"/>
          </p:nvPr>
        </p:nvSpPr>
        <p:spPr/>
        <p:txBody>
          <a:bodyPr/>
          <a:lstStyle/>
          <a:p>
            <a:r>
              <a:rPr lang="en-US" i="1" dirty="0"/>
              <a:t>Bates v. State Bar of AZ</a:t>
            </a:r>
            <a:endParaRPr lang="en-US" dirty="0"/>
          </a:p>
        </p:txBody>
      </p:sp>
      <p:pic>
        <p:nvPicPr>
          <p:cNvPr id="6" name="Picture 2" descr="Image result for deceptive advertising">
            <a:extLst>
              <a:ext uri="{FF2B5EF4-FFF2-40B4-BE49-F238E27FC236}">
                <a16:creationId xmlns:a16="http://schemas.microsoft.com/office/drawing/2014/main" id="{A9707DA1-7FC3-44EA-B93F-517B43E9FF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5763" y="1825625"/>
            <a:ext cx="65804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00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55C1-3B36-468C-873F-FDDA58CC7657}"/>
              </a:ext>
            </a:extLst>
          </p:cNvPr>
          <p:cNvSpPr>
            <a:spLocks noGrp="1"/>
          </p:cNvSpPr>
          <p:nvPr>
            <p:ph type="title"/>
          </p:nvPr>
        </p:nvSpPr>
        <p:spPr/>
        <p:txBody>
          <a:bodyPr/>
          <a:lstStyle/>
          <a:p>
            <a:r>
              <a:rPr lang="en-US" dirty="0"/>
              <a:t>OK Ethics Opinions 310 and 315</a:t>
            </a:r>
          </a:p>
        </p:txBody>
      </p:sp>
      <p:pic>
        <p:nvPicPr>
          <p:cNvPr id="9220" name="Picture 4" descr="Image result for free speech">
            <a:extLst>
              <a:ext uri="{FF2B5EF4-FFF2-40B4-BE49-F238E27FC236}">
                <a16:creationId xmlns:a16="http://schemas.microsoft.com/office/drawing/2014/main" id="{E8FF8934-5D08-40A0-8C96-96278A71D4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1000" y="209629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49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a:xfrm>
            <a:off x="838200" y="1825625"/>
            <a:ext cx="10515600" cy="884918"/>
          </a:xfrm>
        </p:spPr>
        <p:txBody>
          <a:bodyPr/>
          <a:lstStyle/>
          <a:p>
            <a:r>
              <a:rPr lang="en-US" dirty="0"/>
              <a:t>ORPC 7.1: Lawyers may not make false or misleading statements about their services.</a:t>
            </a:r>
          </a:p>
          <a:p>
            <a:endParaRPr lang="en-US" dirty="0"/>
          </a:p>
        </p:txBody>
      </p:sp>
      <p:pic>
        <p:nvPicPr>
          <p:cNvPr id="4" name="Picture 2" descr="Image result for deceptive advertising">
            <a:extLst>
              <a:ext uri="{FF2B5EF4-FFF2-40B4-BE49-F238E27FC236}">
                <a16:creationId xmlns:a16="http://schemas.microsoft.com/office/drawing/2014/main" id="{25B1D904-242F-4054-B547-B95F734DC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383" y="2845480"/>
            <a:ext cx="7270202" cy="322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977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a:xfrm>
            <a:off x="838200" y="1825625"/>
            <a:ext cx="10515600" cy="917575"/>
          </a:xfrm>
        </p:spPr>
        <p:txBody>
          <a:bodyPr/>
          <a:lstStyle/>
          <a:p>
            <a:r>
              <a:rPr lang="en-US" dirty="0"/>
              <a:t>ORPC 7.2: Cannot pay for referrals other than in certain limited circumstances.</a:t>
            </a:r>
          </a:p>
          <a:p>
            <a:endParaRPr lang="en-US" dirty="0"/>
          </a:p>
        </p:txBody>
      </p:sp>
      <p:pic>
        <p:nvPicPr>
          <p:cNvPr id="11266" name="Picture 2" descr="Image result for bribery">
            <a:extLst>
              <a:ext uri="{FF2B5EF4-FFF2-40B4-BE49-F238E27FC236}">
                <a16:creationId xmlns:a16="http://schemas.microsoft.com/office/drawing/2014/main" id="{89E4C4D5-3F0D-4AF7-8778-60C17A4F3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043" y="2743200"/>
            <a:ext cx="6463226" cy="379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318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a:xfrm>
            <a:off x="838200" y="1825624"/>
            <a:ext cx="5586046" cy="4504837"/>
          </a:xfrm>
        </p:spPr>
        <p:txBody>
          <a:bodyPr/>
          <a:lstStyle/>
          <a:p>
            <a:r>
              <a:rPr lang="en-US" dirty="0"/>
              <a:t>ORPC 7.3: Lawyers may not solicit employment “in-person, live telephone or real-time electronic communication” except to other lawyers or to family and close relations, or prior clients. Also, shall not solicit by non real-time (letters, email, etc.) if the target has made known a desire not to be solicited or the solicitation involves coercion, harassment, or duress.</a:t>
            </a:r>
          </a:p>
          <a:p>
            <a:endParaRPr lang="en-US" dirty="0"/>
          </a:p>
        </p:txBody>
      </p:sp>
      <p:pic>
        <p:nvPicPr>
          <p:cNvPr id="12290" name="Picture 2" descr="Image result for solicitation">
            <a:extLst>
              <a:ext uri="{FF2B5EF4-FFF2-40B4-BE49-F238E27FC236}">
                <a16:creationId xmlns:a16="http://schemas.microsoft.com/office/drawing/2014/main" id="{4B3BBE77-1903-4418-8BD4-46FFB0ED5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928" y="2227078"/>
            <a:ext cx="5209262" cy="370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8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4A12-0564-4484-9F62-8572918D8A27}"/>
              </a:ext>
            </a:extLst>
          </p:cNvPr>
          <p:cNvSpPr>
            <a:spLocks noGrp="1"/>
          </p:cNvSpPr>
          <p:nvPr>
            <p:ph type="title"/>
          </p:nvPr>
        </p:nvSpPr>
        <p:spPr/>
        <p:txBody>
          <a:bodyPr/>
          <a:lstStyle/>
          <a:p>
            <a:r>
              <a:rPr lang="en-US" dirty="0"/>
              <a:t>Contingent fee and statutory fee in fee shift case?</a:t>
            </a:r>
          </a:p>
        </p:txBody>
      </p:sp>
      <p:sp>
        <p:nvSpPr>
          <p:cNvPr id="3" name="Content Placeholder 2">
            <a:extLst>
              <a:ext uri="{FF2B5EF4-FFF2-40B4-BE49-F238E27FC236}">
                <a16:creationId xmlns:a16="http://schemas.microsoft.com/office/drawing/2014/main" id="{AAA3AAE6-3AAE-43D2-BBF5-78C11E06BD3E}"/>
              </a:ext>
            </a:extLst>
          </p:cNvPr>
          <p:cNvSpPr>
            <a:spLocks noGrp="1"/>
          </p:cNvSpPr>
          <p:nvPr>
            <p:ph idx="1"/>
          </p:nvPr>
        </p:nvSpPr>
        <p:spPr/>
        <p:txBody>
          <a:bodyPr/>
          <a:lstStyle/>
          <a:p>
            <a:r>
              <a:rPr lang="en-US" dirty="0"/>
              <a:t>OK Ethics Opinion No. 325</a:t>
            </a:r>
          </a:p>
          <a:p>
            <a:endParaRPr lang="en-US" dirty="0"/>
          </a:p>
          <a:p>
            <a:r>
              <a:rPr lang="en-US" dirty="0"/>
              <a:t>Short answer: </a:t>
            </a:r>
            <a:r>
              <a:rPr lang="en-US" sz="4800" dirty="0">
                <a:solidFill>
                  <a:srgbClr val="C00000"/>
                </a:solidFill>
                <a:latin typeface="Algerian" panose="04020705040A02060702" pitchFamily="82" charset="0"/>
              </a:rPr>
              <a:t>No!</a:t>
            </a:r>
          </a:p>
        </p:txBody>
      </p:sp>
    </p:spTree>
    <p:extLst>
      <p:ext uri="{BB962C8B-B14F-4D97-AF65-F5344CB8AC3E}">
        <p14:creationId xmlns:p14="http://schemas.microsoft.com/office/powerpoint/2010/main" val="4049187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p:txBody>
          <a:bodyPr/>
          <a:lstStyle/>
          <a:p>
            <a:r>
              <a:rPr lang="en-US" dirty="0"/>
              <a:t>ORPC 7.4: Lawyer may advertise that he concentrates practice is particular fields, but may not claim he or she is “certified as a specialist,” except Patent, Admiralty, or as certified by the Oklahoma Supreme Court. Comments: No outright prohibition of claiming “specialization,” but, may not claim “certified” because it implies official recognition. Also, if you claim to be specialist that will be scrutinized for truthfulness (Rule 7.1) and may be used against you in adverse actions to determine your standard of care.</a:t>
            </a:r>
          </a:p>
        </p:txBody>
      </p:sp>
    </p:spTree>
    <p:extLst>
      <p:ext uri="{BB962C8B-B14F-4D97-AF65-F5344CB8AC3E}">
        <p14:creationId xmlns:p14="http://schemas.microsoft.com/office/powerpoint/2010/main" val="4299646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p:txBody>
          <a:bodyPr/>
          <a:lstStyle/>
          <a:p>
            <a:r>
              <a:rPr lang="en-US" dirty="0"/>
              <a:t>ORPC 7.5: Firm Names and Letterhead: May use trade name that does not imply a connection with government agency, or with public or charitable legal services. May use same firm name in multiple jurisdictions, but must note which attorneys are not licensed in that jurisdiction. Lawyers no longer practicing must be removed from name and letterhead. Comments: may use name of some or all, may use web address as firm name. Oklahoma County Legal Clinic, or some such is improper. May not imply attorneys are in partnership if only sharing office space.</a:t>
            </a:r>
          </a:p>
          <a:p>
            <a:endParaRPr lang="en-US" dirty="0"/>
          </a:p>
        </p:txBody>
      </p:sp>
    </p:spTree>
    <p:extLst>
      <p:ext uri="{BB962C8B-B14F-4D97-AF65-F5344CB8AC3E}">
        <p14:creationId xmlns:p14="http://schemas.microsoft.com/office/powerpoint/2010/main" val="35521998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a:xfrm>
            <a:off x="838200" y="1825625"/>
            <a:ext cx="10515600" cy="941021"/>
          </a:xfrm>
        </p:spPr>
        <p:txBody>
          <a:bodyPr/>
          <a:lstStyle/>
          <a:p>
            <a:r>
              <a:rPr lang="en-US" dirty="0"/>
              <a:t>May advertise good result, but must be factual and not violate confidentiality</a:t>
            </a:r>
          </a:p>
          <a:p>
            <a:endParaRPr lang="en-US" dirty="0"/>
          </a:p>
        </p:txBody>
      </p:sp>
      <p:pic>
        <p:nvPicPr>
          <p:cNvPr id="13314" name="Picture 2" descr="Image result for most million dollar settlements">
            <a:extLst>
              <a:ext uri="{FF2B5EF4-FFF2-40B4-BE49-F238E27FC236}">
                <a16:creationId xmlns:a16="http://schemas.microsoft.com/office/drawing/2014/main" id="{D7169BD9-D4C5-4390-A674-8454B12FD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738" y="2833809"/>
            <a:ext cx="4657969" cy="349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410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4FCA38-88C1-4C48-8D82-0E940901DB1E}"/>
              </a:ext>
            </a:extLst>
          </p:cNvPr>
          <p:cNvPicPr>
            <a:picLocks noGrp="1" noChangeAspect="1"/>
          </p:cNvPicPr>
          <p:nvPr>
            <p:ph idx="1"/>
          </p:nvPr>
        </p:nvPicPr>
        <p:blipFill>
          <a:blip r:embed="rId3"/>
          <a:stretch>
            <a:fillRect/>
          </a:stretch>
        </p:blipFill>
        <p:spPr>
          <a:xfrm>
            <a:off x="1449087" y="0"/>
            <a:ext cx="9293825" cy="6858000"/>
          </a:xfrm>
          <a:prstGeom prst="rect">
            <a:avLst/>
          </a:prstGeom>
        </p:spPr>
      </p:pic>
    </p:spTree>
    <p:extLst>
      <p:ext uri="{BB962C8B-B14F-4D97-AF65-F5344CB8AC3E}">
        <p14:creationId xmlns:p14="http://schemas.microsoft.com/office/powerpoint/2010/main" val="33617119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p:txBody>
          <a:bodyPr/>
          <a:lstStyle/>
          <a:p>
            <a:r>
              <a:rPr lang="en-US" dirty="0"/>
              <a:t>Mail solicitation: “This is an Advertisement.” </a:t>
            </a:r>
          </a:p>
          <a:p>
            <a:r>
              <a:rPr lang="en-US" dirty="0"/>
              <a:t>Must include OBA address to report inaccurate or misleading ads </a:t>
            </a:r>
          </a:p>
          <a:p>
            <a:r>
              <a:rPr lang="en-US" dirty="0"/>
              <a:t>and may not use certified or registered mail.</a:t>
            </a:r>
          </a:p>
          <a:p>
            <a:endParaRPr lang="en-US" dirty="0"/>
          </a:p>
        </p:txBody>
      </p:sp>
    </p:spTree>
    <p:extLst>
      <p:ext uri="{BB962C8B-B14F-4D97-AF65-F5344CB8AC3E}">
        <p14:creationId xmlns:p14="http://schemas.microsoft.com/office/powerpoint/2010/main" val="2467061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407-EE54-436C-8AA4-7D6C686F7D0C}"/>
              </a:ext>
            </a:extLst>
          </p:cNvPr>
          <p:cNvSpPr>
            <a:spLocks noGrp="1"/>
          </p:cNvSpPr>
          <p:nvPr>
            <p:ph type="title"/>
          </p:nvPr>
        </p:nvSpPr>
        <p:spPr/>
        <p:txBody>
          <a:bodyPr/>
          <a:lstStyle/>
          <a:p>
            <a:r>
              <a:rPr lang="en-US" dirty="0"/>
              <a:t>ORPC and Lawyer advertising</a:t>
            </a:r>
          </a:p>
        </p:txBody>
      </p:sp>
      <p:sp>
        <p:nvSpPr>
          <p:cNvPr id="3" name="Content Placeholder 2">
            <a:extLst>
              <a:ext uri="{FF2B5EF4-FFF2-40B4-BE49-F238E27FC236}">
                <a16:creationId xmlns:a16="http://schemas.microsoft.com/office/drawing/2014/main" id="{6760B336-B533-419A-A0E8-C84507335C58}"/>
              </a:ext>
            </a:extLst>
          </p:cNvPr>
          <p:cNvSpPr>
            <a:spLocks noGrp="1"/>
          </p:cNvSpPr>
          <p:nvPr>
            <p:ph idx="1"/>
          </p:nvPr>
        </p:nvSpPr>
        <p:spPr/>
        <p:txBody>
          <a:bodyPr/>
          <a:lstStyle/>
          <a:p>
            <a:r>
              <a:rPr lang="en-US" dirty="0"/>
              <a:t>Webpages</a:t>
            </a:r>
          </a:p>
          <a:p>
            <a:r>
              <a:rPr lang="en-US" dirty="0"/>
              <a:t>Social media</a:t>
            </a:r>
          </a:p>
          <a:p>
            <a:endParaRPr lang="en-US" dirty="0"/>
          </a:p>
        </p:txBody>
      </p:sp>
      <p:pic>
        <p:nvPicPr>
          <p:cNvPr id="14338" name="Picture 2" descr="Image result for internet">
            <a:extLst>
              <a:ext uri="{FF2B5EF4-FFF2-40B4-BE49-F238E27FC236}">
                <a16:creationId xmlns:a16="http://schemas.microsoft.com/office/drawing/2014/main" id="{9BCFEB04-CC8F-433E-B96E-0EAC77281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031" y="1690688"/>
            <a:ext cx="7965427"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48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7574-7C09-4376-B420-75142D213C44}"/>
              </a:ext>
            </a:extLst>
          </p:cNvPr>
          <p:cNvSpPr>
            <a:spLocks noGrp="1"/>
          </p:cNvSpPr>
          <p:nvPr>
            <p:ph type="title"/>
          </p:nvPr>
        </p:nvSpPr>
        <p:spPr/>
        <p:txBody>
          <a:bodyPr>
            <a:normAutofit/>
          </a:bodyPr>
          <a:lstStyle/>
          <a:p>
            <a:r>
              <a:rPr lang="en-US" dirty="0"/>
              <a:t>Recommended Reading:</a:t>
            </a:r>
          </a:p>
        </p:txBody>
      </p:sp>
      <p:sp>
        <p:nvSpPr>
          <p:cNvPr id="3" name="Content Placeholder 2">
            <a:extLst>
              <a:ext uri="{FF2B5EF4-FFF2-40B4-BE49-F238E27FC236}">
                <a16:creationId xmlns:a16="http://schemas.microsoft.com/office/drawing/2014/main" id="{92EA304F-D22D-4388-B7FF-E9D971952E65}"/>
              </a:ext>
            </a:extLst>
          </p:cNvPr>
          <p:cNvSpPr>
            <a:spLocks noGrp="1"/>
          </p:cNvSpPr>
          <p:nvPr>
            <p:ph idx="1"/>
          </p:nvPr>
        </p:nvSpPr>
        <p:spPr/>
        <p:txBody>
          <a:bodyPr/>
          <a:lstStyle/>
          <a:p>
            <a:r>
              <a:rPr lang="en-US" dirty="0"/>
              <a:t>Ethical Considerations for Promoting Your Practice Online, Richard M. </a:t>
            </a:r>
            <a:r>
              <a:rPr lang="en-US" dirty="0" err="1"/>
              <a:t>Goehler</a:t>
            </a:r>
            <a:r>
              <a:rPr lang="en-US" dirty="0"/>
              <a:t>, Christopher G. Johnson, Kyle </a:t>
            </a:r>
            <a:r>
              <a:rPr lang="en-US" dirty="0" err="1"/>
              <a:t>Melloan</a:t>
            </a:r>
            <a:r>
              <a:rPr lang="en-US" dirty="0"/>
              <a:t>, and Ali </a:t>
            </a:r>
            <a:r>
              <a:rPr lang="en-US" dirty="0" err="1"/>
              <a:t>Razzaghi</a:t>
            </a:r>
            <a:endParaRPr lang="en-US" dirty="0"/>
          </a:p>
          <a:p>
            <a:pPr marL="0" indent="0">
              <a:buNone/>
            </a:pPr>
            <a:r>
              <a:rPr lang="en-US" dirty="0"/>
              <a:t> https://apps.americanbar.org/litigation/litigationnews/trial_skills/070710-ethics-promoting-law-practice-online.html</a:t>
            </a:r>
          </a:p>
        </p:txBody>
      </p:sp>
    </p:spTree>
    <p:extLst>
      <p:ext uri="{BB962C8B-B14F-4D97-AF65-F5344CB8AC3E}">
        <p14:creationId xmlns:p14="http://schemas.microsoft.com/office/powerpoint/2010/main" val="1777719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7574-7C09-4376-B420-75142D213C44}"/>
              </a:ext>
            </a:extLst>
          </p:cNvPr>
          <p:cNvSpPr>
            <a:spLocks noGrp="1"/>
          </p:cNvSpPr>
          <p:nvPr>
            <p:ph type="title"/>
          </p:nvPr>
        </p:nvSpPr>
        <p:spPr/>
        <p:txBody>
          <a:bodyPr>
            <a:normAutofit/>
          </a:bodyPr>
          <a:lstStyle/>
          <a:p>
            <a:r>
              <a:rPr lang="en-US" dirty="0"/>
              <a:t>Recommended Reading:</a:t>
            </a:r>
          </a:p>
        </p:txBody>
      </p:sp>
      <p:sp>
        <p:nvSpPr>
          <p:cNvPr id="3" name="Content Placeholder 2">
            <a:extLst>
              <a:ext uri="{FF2B5EF4-FFF2-40B4-BE49-F238E27FC236}">
                <a16:creationId xmlns:a16="http://schemas.microsoft.com/office/drawing/2014/main" id="{92EA304F-D22D-4388-B7FF-E9D971952E65}"/>
              </a:ext>
            </a:extLst>
          </p:cNvPr>
          <p:cNvSpPr>
            <a:spLocks noGrp="1"/>
          </p:cNvSpPr>
          <p:nvPr>
            <p:ph idx="1"/>
          </p:nvPr>
        </p:nvSpPr>
        <p:spPr/>
        <p:txBody>
          <a:bodyPr>
            <a:normAutofit fontScale="92500" lnSpcReduction="10000"/>
          </a:bodyPr>
          <a:lstStyle/>
          <a:p>
            <a:r>
              <a:rPr lang="en-US" dirty="0"/>
              <a:t>“Generally, ethics rules regarding advertising, solicitation, and the creation of an attorney-client relationship apply to an attorney’s activities on social-networking sites such as Facebook, LinkedIn, and </a:t>
            </a:r>
            <a:r>
              <a:rPr lang="en-US" dirty="0" err="1"/>
              <a:t>MySpace</a:t>
            </a:r>
            <a:r>
              <a:rPr lang="en-US" dirty="0"/>
              <a:t>. For example, disclosing on </a:t>
            </a:r>
            <a:r>
              <a:rPr lang="en-US" dirty="0" err="1"/>
              <a:t>MySpace</a:t>
            </a:r>
            <a:r>
              <a:rPr lang="en-US" dirty="0"/>
              <a:t> that you are an attorney and casually posting messages about legal issues may require you to include all the advertising disclosures and disclaimers required by your particular jurisdiction. Similarly, lawyers informally conversing about legal subjects on Facebook should realize that their conduct may create an attorney-client relationship. This could give rise to inadvertent conflicts, malpractice claims, allegations of improper solicitation of clients, or even assertions that an attorney is improperly practicing law by giving legal advice to individuals in jurisdictions in which the attorney is not licensed.”</a:t>
            </a:r>
          </a:p>
        </p:txBody>
      </p:sp>
    </p:spTree>
    <p:extLst>
      <p:ext uri="{BB962C8B-B14F-4D97-AF65-F5344CB8AC3E}">
        <p14:creationId xmlns:p14="http://schemas.microsoft.com/office/powerpoint/2010/main" val="41187299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9E35-81BC-48FC-B2F1-8D314C6555D3}"/>
              </a:ext>
            </a:extLst>
          </p:cNvPr>
          <p:cNvSpPr>
            <a:spLocks noGrp="1"/>
          </p:cNvSpPr>
          <p:nvPr>
            <p:ph type="title"/>
          </p:nvPr>
        </p:nvSpPr>
        <p:spPr/>
        <p:txBody>
          <a:bodyPr>
            <a:normAutofit/>
          </a:bodyPr>
          <a:lstStyle/>
          <a:p>
            <a:r>
              <a:rPr lang="en-US" b="1" dirty="0"/>
              <a:t>D. Candor to the Tribunal</a:t>
            </a:r>
            <a:br>
              <a:rPr lang="en-US" dirty="0"/>
            </a:br>
            <a:r>
              <a:rPr lang="en-US" b="1" dirty="0"/>
              <a:t>ORPC 3.3:</a:t>
            </a:r>
            <a:endParaRPr lang="en-US" dirty="0"/>
          </a:p>
        </p:txBody>
      </p:sp>
      <p:sp>
        <p:nvSpPr>
          <p:cNvPr id="3" name="Content Placeholder 2">
            <a:extLst>
              <a:ext uri="{FF2B5EF4-FFF2-40B4-BE49-F238E27FC236}">
                <a16:creationId xmlns:a16="http://schemas.microsoft.com/office/drawing/2014/main" id="{3B7BFCD8-6FBB-4330-8D58-37F6350802ED}"/>
              </a:ext>
            </a:extLst>
          </p:cNvPr>
          <p:cNvSpPr>
            <a:spLocks noGrp="1"/>
          </p:cNvSpPr>
          <p:nvPr>
            <p:ph idx="1"/>
          </p:nvPr>
        </p:nvSpPr>
        <p:spPr/>
        <p:txBody>
          <a:bodyPr/>
          <a:lstStyle/>
          <a:p>
            <a:r>
              <a:rPr lang="en-US" dirty="0"/>
              <a:t>Don’t lie to the court</a:t>
            </a:r>
          </a:p>
          <a:p>
            <a:r>
              <a:rPr lang="en-US" dirty="0"/>
              <a:t>Don’t let your clients lie either</a:t>
            </a:r>
          </a:p>
          <a:p>
            <a:endParaRPr lang="en-US" dirty="0"/>
          </a:p>
          <a:p>
            <a:r>
              <a:rPr lang="en-US" dirty="0"/>
              <a:t>A lawyer shall not fail to disclose legal authority in the controlling jurisdiction known to be directly adverse and not disclosed by the opposing side”</a:t>
            </a:r>
          </a:p>
        </p:txBody>
      </p:sp>
    </p:spTree>
    <p:extLst>
      <p:ext uri="{BB962C8B-B14F-4D97-AF65-F5344CB8AC3E}">
        <p14:creationId xmlns:p14="http://schemas.microsoft.com/office/powerpoint/2010/main" val="23619336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6090-1B78-4670-996F-02A3804F4A81}"/>
              </a:ext>
            </a:extLst>
          </p:cNvPr>
          <p:cNvSpPr>
            <a:spLocks noGrp="1"/>
          </p:cNvSpPr>
          <p:nvPr>
            <p:ph type="title"/>
          </p:nvPr>
        </p:nvSpPr>
        <p:spPr/>
        <p:txBody>
          <a:bodyPr>
            <a:normAutofit/>
          </a:bodyPr>
          <a:lstStyle/>
          <a:p>
            <a:r>
              <a:rPr lang="en-US" sz="3600" b="1" dirty="0"/>
              <a:t>Rule 3.4. Fairness to Opposing Party and Counsel</a:t>
            </a:r>
          </a:p>
        </p:txBody>
      </p:sp>
      <p:sp>
        <p:nvSpPr>
          <p:cNvPr id="3" name="Content Placeholder 2">
            <a:extLst>
              <a:ext uri="{FF2B5EF4-FFF2-40B4-BE49-F238E27FC236}">
                <a16:creationId xmlns:a16="http://schemas.microsoft.com/office/drawing/2014/main" id="{1E3DB091-E7A7-4570-B56C-2FACE9DE7698}"/>
              </a:ext>
            </a:extLst>
          </p:cNvPr>
          <p:cNvSpPr>
            <a:spLocks noGrp="1"/>
          </p:cNvSpPr>
          <p:nvPr>
            <p:ph idx="1"/>
          </p:nvPr>
        </p:nvSpPr>
        <p:spPr>
          <a:xfrm>
            <a:off x="473530" y="1355271"/>
            <a:ext cx="11381014" cy="5388428"/>
          </a:xfrm>
        </p:spPr>
        <p:txBody>
          <a:bodyPr>
            <a:normAutofit fontScale="70000" lnSpcReduction="20000"/>
          </a:bodyPr>
          <a:lstStyle/>
          <a:p>
            <a:pPr marL="0" indent="0">
              <a:buNone/>
            </a:pPr>
            <a:r>
              <a:rPr lang="en-US" dirty="0"/>
              <a:t>A lawyer shall not:</a:t>
            </a:r>
          </a:p>
          <a:p>
            <a:pPr marL="0" indent="0">
              <a:buNone/>
            </a:pPr>
            <a:r>
              <a:rPr lang="en-US" dirty="0"/>
              <a:t>(a) unlawfully obstruct another party's access to evidence or unlawfully alter, destroy or conceal a document or other material having potential evidentiary value. A lawyer shall not counsel or assist another person to do any such act;</a:t>
            </a:r>
          </a:p>
          <a:p>
            <a:pPr marL="0" indent="0">
              <a:buNone/>
            </a:pPr>
            <a:r>
              <a:rPr lang="en-US" dirty="0"/>
              <a:t>(b) falsify evidence, counsel or assist a witness to testify falsely, or offer an inducement to a witness that is prohibited by law;</a:t>
            </a:r>
          </a:p>
          <a:p>
            <a:pPr marL="0" indent="0">
              <a:buNone/>
            </a:pPr>
            <a:r>
              <a:rPr lang="en-US" dirty="0"/>
              <a:t>(c) knowingly disobey an obligation under the rules of a tribunal except for an open refusal based on an assertion that no valid obligation exists;</a:t>
            </a:r>
          </a:p>
          <a:p>
            <a:pPr marL="0" indent="0">
              <a:buNone/>
            </a:pPr>
            <a:r>
              <a:rPr lang="en-US" dirty="0"/>
              <a:t>(d) in pretrial procedure, make a frivolous discovery request or fail to make reasonably diligent effort to comply with a legally proper discovery request by an opposing party;</a:t>
            </a:r>
          </a:p>
          <a:p>
            <a:pPr marL="0" indent="0">
              <a:buNone/>
            </a:pPr>
            <a:r>
              <a:rPr lang="en-US" dirty="0"/>
              <a:t>(e) in trial, allude to any matter that the lawyer does not reasonably believe is relevant or that will not be supported by admissible evidence, assert personal knowledge of facts in issue except when testifying as a witness, or state a personal opinion as to the justness of a cause, the credibility of a witness, the culpability of a civil litigant or the guilt or innocence of an accused; or</a:t>
            </a:r>
          </a:p>
          <a:p>
            <a:pPr marL="0" indent="0">
              <a:buNone/>
            </a:pPr>
            <a:r>
              <a:rPr lang="en-US" dirty="0"/>
              <a:t>(f) request a person other than a client to refrain from voluntarily giving relevant information to another party unless:</a:t>
            </a:r>
          </a:p>
          <a:p>
            <a:pPr marL="0" indent="0">
              <a:buNone/>
            </a:pPr>
            <a:r>
              <a:rPr lang="en-US" dirty="0"/>
              <a:t>(1) the person is a relative or an employee or other agent of a client; and</a:t>
            </a:r>
          </a:p>
          <a:p>
            <a:pPr marL="0" indent="0">
              <a:buNone/>
            </a:pPr>
            <a:r>
              <a:rPr lang="en-US" dirty="0"/>
              <a:t>(2) the lawyer reasonably believes that the person's interests will not be adversely affected by refraining from giving such information.</a:t>
            </a:r>
          </a:p>
        </p:txBody>
      </p:sp>
    </p:spTree>
    <p:extLst>
      <p:ext uri="{BB962C8B-B14F-4D97-AF65-F5344CB8AC3E}">
        <p14:creationId xmlns:p14="http://schemas.microsoft.com/office/powerpoint/2010/main" val="2617345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CFF2C25C921429D18E718EC3DAA3A" ma:contentTypeVersion="10" ma:contentTypeDescription="Create a new document." ma:contentTypeScope="" ma:versionID="11236c83da93fd494d0d323444a2ba45">
  <xsd:schema xmlns:xsd="http://www.w3.org/2001/XMLSchema" xmlns:xs="http://www.w3.org/2001/XMLSchema" xmlns:p="http://schemas.microsoft.com/office/2006/metadata/properties" xmlns:ns3="4173de1b-2838-4014-9579-d970af35660e" targetNamespace="http://schemas.microsoft.com/office/2006/metadata/properties" ma:root="true" ma:fieldsID="4a49c9d88d4d508fe0664acce18e58e1" ns3:_="">
    <xsd:import namespace="4173de1b-2838-4014-9579-d970af3566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3de1b-2838-4014-9579-d970af35660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AAF028-40E7-4BF1-A206-383C1B1A5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3de1b-2838-4014-9579-d970af3566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67B51B-CFB8-4581-93F3-C9BE8C54270A}">
  <ds:schemaRefs>
    <ds:schemaRef ds:uri="http://schemas.microsoft.com/sharepoint/v3/contenttype/forms"/>
  </ds:schemaRefs>
</ds:datastoreItem>
</file>

<file path=customXml/itemProps3.xml><?xml version="1.0" encoding="utf-8"?>
<ds:datastoreItem xmlns:ds="http://schemas.openxmlformats.org/officeDocument/2006/customXml" ds:itemID="{2B30D36D-F548-4A5D-805F-DC60FBDDFA88}">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4173de1b-2838-4014-9579-d970af35660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1347</TotalTime>
  <Words>12332</Words>
  <Application>Microsoft Office PowerPoint</Application>
  <PresentationFormat>Widescreen</PresentationFormat>
  <Paragraphs>906</Paragraphs>
  <Slides>136</Slides>
  <Notes>123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136</vt:i4>
      </vt:variant>
    </vt:vector>
  </HeadingPairs>
  <TitlesOfParts>
    <vt:vector size="143" baseType="lpstr">
      <vt:lpstr>Algerian</vt:lpstr>
      <vt:lpstr>Arial</vt:lpstr>
      <vt:lpstr>Calibri</vt:lpstr>
      <vt:lpstr>Calibri Light</vt:lpstr>
      <vt:lpstr>Tahoma</vt:lpstr>
      <vt:lpstr>Times New Roman</vt:lpstr>
      <vt:lpstr>Office Theme</vt:lpstr>
      <vt:lpstr>National Business Institute (NBI)  PLAINTIFF’S PERSONAL INJURY FROM START TO FINISH</vt:lpstr>
      <vt:lpstr>PowerPoint Presentation</vt:lpstr>
      <vt:lpstr>Contingent fee agreement must:</vt:lpstr>
      <vt:lpstr>Contract Provision: Fee Method</vt:lpstr>
      <vt:lpstr>Contract Provision: Litigation Costs</vt:lpstr>
      <vt:lpstr>Contract Provision: Medical Bills</vt:lpstr>
      <vt:lpstr>Contract Provision: Lien Resolution</vt:lpstr>
      <vt:lpstr>PowerPoint Presentation</vt:lpstr>
      <vt:lpstr>Contingent fee and statutory fee in fee shift case?</vt:lpstr>
      <vt:lpstr>Long answer:</vt:lpstr>
      <vt:lpstr>Long answer:</vt:lpstr>
      <vt:lpstr>Long answer:</vt:lpstr>
      <vt:lpstr>Long answer:</vt:lpstr>
      <vt:lpstr>Long answer:</vt:lpstr>
      <vt:lpstr>When contract is silent:</vt:lpstr>
      <vt:lpstr>Contract Provision: Fee Aggregation</vt:lpstr>
      <vt:lpstr>Medpay</vt:lpstr>
      <vt:lpstr>Medpay</vt:lpstr>
      <vt:lpstr>Case Studies—contract/fee matters</vt:lpstr>
      <vt:lpstr>Miller v. Magnus 2019 OK CIV APP 62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trap with “retaining” lien</vt:lpstr>
      <vt:lpstr>PowerPoint Presentation</vt:lpstr>
      <vt:lpstr>Contract Provision: Lien Creation</vt:lpstr>
      <vt:lpstr>Apportionment Rule set out in: Martin v. Buckman, 1994 OK CIV APP 89, ¶ 42, 883 P.2d 185. </vt:lpstr>
      <vt:lpstr>Apportionment Rule set out in: Martin v. Buckman, 1994 OK CIV APP 89, ¶ 42, 883 P.2d 185. </vt:lpstr>
      <vt:lpstr>The second firm’s defenses:</vt:lpstr>
      <vt:lpstr>The second firm’s defenses:</vt:lpstr>
      <vt:lpstr>State ex rel. OBA v. Watkins, 2019 OK 76</vt:lpstr>
      <vt:lpstr>State ex rel. OBA v. Watkins, 2019 OK 76</vt:lpstr>
      <vt:lpstr>State ex rel. OBA v. Watkins, 2019 OK 76</vt:lpstr>
      <vt:lpstr>State ex rel. OBA v. Watkins, 2019 OK 76</vt:lpstr>
      <vt:lpstr>State ex rel. OBA v. Watkins, 2019 OK 76</vt:lpstr>
      <vt:lpstr>State ex rel. OBA v. Watkins, 2019 OK 76</vt:lpstr>
      <vt:lpstr>State ex rel. OBA v. Watkins, 2019 OK 76</vt:lpstr>
      <vt:lpstr>State ex rel. OBA v. Watkins, 2019 OK 76</vt:lpstr>
      <vt:lpstr>Contract Provision: Additional Fee Work</vt:lpstr>
      <vt:lpstr>PowerPoint Presentation</vt:lpstr>
      <vt:lpstr>PowerPoint Presentation</vt:lpstr>
      <vt:lpstr>PowerPoint Presentation</vt:lpstr>
      <vt:lpstr>PowerPoint Presentation</vt:lpstr>
      <vt:lpstr>PowerPoint Presentation</vt:lpstr>
      <vt:lpstr>Factual background</vt:lpstr>
      <vt:lpstr>The Ethics Charges</vt:lpstr>
      <vt:lpstr>The Ethics Charges</vt:lpstr>
      <vt:lpstr>The Ethics Charges</vt:lpstr>
      <vt:lpstr>The Ethics Charges</vt:lpstr>
      <vt:lpstr>The Ethics Charges</vt:lpstr>
      <vt:lpstr>What Rules?</vt:lpstr>
      <vt:lpstr>Discipline—Two years and a Day</vt:lpstr>
      <vt:lpstr>Why two years and a day? Rule 11.1 of Rules Governing Disciplinary Proceedings:</vt:lpstr>
      <vt:lpstr> Rule §11.8. Reinstatement Without Order after Suspensions of Two (2) Years or Less. </vt:lpstr>
      <vt:lpstr>State ex rel. OBA v. Withers, 2019 OK 47—another “second lawyer” disciplinary action</vt:lpstr>
      <vt:lpstr>State ex rel. OBA v. Bednar, 2019 OK 12</vt:lpstr>
      <vt:lpstr>PowerPoint Presentation</vt:lpstr>
      <vt:lpstr>PowerPoint Presentation</vt:lpstr>
      <vt:lpstr>PowerPoint Presentation</vt:lpstr>
      <vt:lpstr>PowerPoint Presentation</vt:lpstr>
      <vt:lpstr>PowerPoint Presentation</vt:lpstr>
      <vt:lpstr>B. The Costs Of Litigation—What is a Legitimate Cost?</vt:lpstr>
      <vt:lpstr>Interest on Unpaid Fees and Costs?</vt:lpstr>
      <vt:lpstr>PowerPoint Presentation</vt:lpstr>
      <vt:lpstr>Ethics Opinion No. 286 </vt:lpstr>
      <vt:lpstr>Ethics Opinion No. 286 </vt:lpstr>
      <vt:lpstr>Does this include interest charged by the loan sharks?</vt:lpstr>
      <vt:lpstr>Warning:</vt:lpstr>
      <vt:lpstr>12 O.S. § 942-- Costs the Court Judge May Award:  </vt:lpstr>
      <vt:lpstr>Attorneys’ Fee as Costs:</vt:lpstr>
      <vt:lpstr>State ex. rel. Oklahoma Bar Association v. Weeks 1998 OK 83, 969 P.2d 347</vt:lpstr>
      <vt:lpstr>State ex. rel. Oklahoma Bar Association v. Weeks 1998 OK 83, 969 P.2d 347</vt:lpstr>
      <vt:lpstr>State ex. rel. Oklahoma Bar Association v. Weeks 1998 OK 83, 969 P.2d 347</vt:lpstr>
      <vt:lpstr>State ex. rel. Oklahoma Bar Association v. Weeks 1998 OK 83, 969 P.2d 347</vt:lpstr>
      <vt:lpstr>5 O.S. 7 </vt:lpstr>
      <vt:lpstr>PowerPoint Presentation</vt:lpstr>
      <vt:lpstr>PowerPoint Presentation</vt:lpstr>
      <vt:lpstr>OK Ethics Opinion No.30 (1932)</vt:lpstr>
      <vt:lpstr>OK Ethics Opinion No.30 (1932)</vt:lpstr>
      <vt:lpstr>Bates v. State Bar of AZ, 433 U.S. 350, 97 S.Ct. 2691, 53 L. Ed. 2d 810 (1972)</vt:lpstr>
      <vt:lpstr>Bates v. State Bar of AZ</vt:lpstr>
      <vt:lpstr>OK Ethics Opinions 310 and 315</vt:lpstr>
      <vt:lpstr>ORPC and Lawyer advertising</vt:lpstr>
      <vt:lpstr>ORPC and Lawyer advertising</vt:lpstr>
      <vt:lpstr>ORPC and Lawyer advertising</vt:lpstr>
      <vt:lpstr>ORPC and Lawyer advertising</vt:lpstr>
      <vt:lpstr>ORPC and Lawyer advertising</vt:lpstr>
      <vt:lpstr>ORPC and Lawyer advertising</vt:lpstr>
      <vt:lpstr>PowerPoint Presentation</vt:lpstr>
      <vt:lpstr>ORPC and Lawyer advertising</vt:lpstr>
      <vt:lpstr>ORPC and Lawyer advertising</vt:lpstr>
      <vt:lpstr>Recommended Reading:</vt:lpstr>
      <vt:lpstr>Recommended Reading:</vt:lpstr>
      <vt:lpstr>D. Candor to the Tribunal ORPC 3.3:</vt:lpstr>
      <vt:lpstr>Rule 3.4. Fairness to Opposing Party and Counsel</vt:lpstr>
      <vt:lpstr>Rule 3.5. Impartiality and Decorum of the Tribunal</vt:lpstr>
      <vt:lpstr>PowerPoint Presentation</vt:lpstr>
      <vt:lpstr>ORPC 3.1: Bring only meritorious claims</vt:lpstr>
      <vt:lpstr>ORPC 3.2: Expedite litigation </vt:lpstr>
      <vt:lpstr>F. Conflicts of Interest in Plaintiff’s Cases</vt:lpstr>
      <vt:lpstr>Representing passenger and driver in same wreck</vt:lpstr>
      <vt:lpstr>Representing passenger and driver in same wreck</vt:lpstr>
      <vt:lpstr>Representing passenger and driver in same wreck</vt:lpstr>
      <vt:lpstr>Just get “informed consent”</vt:lpstr>
      <vt:lpstr>Just get “informed consent”</vt:lpstr>
      <vt:lpstr>Just get “informed consent”</vt:lpstr>
      <vt:lpstr>Just get “informed consent”</vt:lpstr>
      <vt:lpstr>Shaik v. Waiters,710 N.Y.S.2d 873.</vt:lpstr>
      <vt:lpstr>Representing multiple passengers in wreck with limited coverage</vt:lpstr>
      <vt:lpstr>Representing multiple passengers in wreck with limited coverage</vt:lpstr>
      <vt:lpstr>2019 Case Studies</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Anyone see any conflicts of interest?</vt:lpstr>
      <vt:lpstr>ORPC 5.3</vt:lpstr>
      <vt:lpstr>G. Ethical Dangers of Using Social Media</vt:lpstr>
      <vt:lpstr>G. Ethical Dangers of Using Social Media</vt:lpstr>
      <vt:lpstr>G. Ethical Dangers of Using Social Media</vt:lpstr>
      <vt:lpstr>G. Ethical Dangers of Using Social Media</vt:lpstr>
      <vt:lpstr>PowerPoint Presentation</vt:lpstr>
      <vt:lpstr>PowerPoint Presentation</vt:lpstr>
      <vt:lpstr>PowerPoint Presentation</vt:lpstr>
      <vt:lpstr>PowerPoint Presentation</vt:lpstr>
      <vt:lpstr>PowerPoint Presentation</vt:lpstr>
      <vt:lpstr>ABA Formal Opinion 466</vt:lpstr>
      <vt:lpstr>National Business Institute (NBI)  PLAINTIFF’S PERSONAL INJURY FROM START TO FINISH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Business Institute (NBI)  Uninsured and Underinsured Motorist Law - Made Simple</dc:title>
  <dc:creator>Paul Kouri</dc:creator>
  <cp:lastModifiedBy>Paul Kouri</cp:lastModifiedBy>
  <cp:revision>99</cp:revision>
  <dcterms:created xsi:type="dcterms:W3CDTF">2017-12-13T15:57:21Z</dcterms:created>
  <dcterms:modified xsi:type="dcterms:W3CDTF">2019-12-01T20:57:50Z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0x0101003CDCFF2C25C921429D18E718EC3DAA3A</vt:lpwstr>
  </property>
</Properties>
</file>