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4"/>
  </p:notesMasterIdLst>
  <p:sldIdLst>
    <p:sldId id="258" r:id="rId2"/>
    <p:sldId id="448" r:id="rId3"/>
    <p:sldId id="446" r:id="rId4"/>
    <p:sldId id="447" r:id="rId5"/>
    <p:sldId id="398" r:id="rId6"/>
    <p:sldId id="426" r:id="rId7"/>
    <p:sldId id="399" r:id="rId8"/>
    <p:sldId id="400" r:id="rId9"/>
    <p:sldId id="259" r:id="rId10"/>
    <p:sldId id="427" r:id="rId11"/>
    <p:sldId id="396" r:id="rId12"/>
    <p:sldId id="397" r:id="rId13"/>
    <p:sldId id="260" r:id="rId14"/>
    <p:sldId id="261" r:id="rId15"/>
    <p:sldId id="401" r:id="rId16"/>
    <p:sldId id="402" r:id="rId17"/>
    <p:sldId id="450" r:id="rId18"/>
    <p:sldId id="449" r:id="rId19"/>
    <p:sldId id="403" r:id="rId20"/>
    <p:sldId id="404" r:id="rId21"/>
    <p:sldId id="405" r:id="rId22"/>
    <p:sldId id="406" r:id="rId23"/>
    <p:sldId id="407" r:id="rId24"/>
    <p:sldId id="408" r:id="rId25"/>
    <p:sldId id="409" r:id="rId26"/>
    <p:sldId id="428" r:id="rId27"/>
    <p:sldId id="410" r:id="rId28"/>
    <p:sldId id="411" r:id="rId29"/>
    <p:sldId id="262" r:id="rId30"/>
    <p:sldId id="412" r:id="rId31"/>
    <p:sldId id="460" r:id="rId32"/>
    <p:sldId id="413" r:id="rId33"/>
    <p:sldId id="414" r:id="rId34"/>
    <p:sldId id="459" r:id="rId35"/>
    <p:sldId id="415" r:id="rId36"/>
    <p:sldId id="461" r:id="rId37"/>
    <p:sldId id="462" r:id="rId38"/>
    <p:sldId id="463" r:id="rId39"/>
    <p:sldId id="416" r:id="rId40"/>
    <p:sldId id="417" r:id="rId41"/>
    <p:sldId id="429" r:id="rId42"/>
    <p:sldId id="419" r:id="rId43"/>
    <p:sldId id="420" r:id="rId44"/>
    <p:sldId id="425" r:id="rId45"/>
    <p:sldId id="421" r:id="rId46"/>
    <p:sldId id="423" r:id="rId47"/>
    <p:sldId id="422" r:id="rId48"/>
    <p:sldId id="424" r:id="rId49"/>
    <p:sldId id="430" r:id="rId50"/>
    <p:sldId id="418" r:id="rId51"/>
    <p:sldId id="438" r:id="rId52"/>
    <p:sldId id="431" r:id="rId53"/>
    <p:sldId id="432" r:id="rId54"/>
    <p:sldId id="433" r:id="rId55"/>
    <p:sldId id="434" r:id="rId56"/>
    <p:sldId id="436" r:id="rId57"/>
    <p:sldId id="435" r:id="rId58"/>
    <p:sldId id="437" r:id="rId59"/>
    <p:sldId id="440" r:id="rId60"/>
    <p:sldId id="441" r:id="rId61"/>
    <p:sldId id="445" r:id="rId62"/>
    <p:sldId id="442" r:id="rId63"/>
    <p:sldId id="439" r:id="rId64"/>
    <p:sldId id="451" r:id="rId65"/>
    <p:sldId id="464" r:id="rId66"/>
    <p:sldId id="452" r:id="rId67"/>
    <p:sldId id="453" r:id="rId68"/>
    <p:sldId id="454" r:id="rId69"/>
    <p:sldId id="456" r:id="rId70"/>
    <p:sldId id="457" r:id="rId71"/>
    <p:sldId id="458" r:id="rId72"/>
    <p:sldId id="395" r:id="rId7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8617" autoAdjust="0"/>
    <p:restoredTop sz="67485" autoAdjust="0"/>
  </p:normalViewPr>
  <p:slideViewPr>
    <p:cSldViewPr snapToGrid="0">
      <p:cViewPr varScale="1">
        <p:scale>
          <a:sx n="77" d="100"/>
          <a:sy n="77" d="100"/>
        </p:scale>
        <p:origin x="111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49F12F-0B35-48E3-ADEF-B2E4D58A146A}" type="datetimeFigureOut">
              <a:rPr lang="en-US" smtClean="0"/>
              <a:t>4/23/2019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72B337-4C4A-4068-B733-5CB2109BC21F}" type="slidenum">
              <a:rPr lang="en-US" smtClean="0"/>
              <a:t>‹#›</a:t>
            </a:fld>
            <a:endParaRPr lang="en-US"/>
          </a:p>
        </p:txBody>
      </p:sp>
    </p:spTree>
    <p:extLst>
      <p:ext uri="{BB962C8B-B14F-4D97-AF65-F5344CB8AC3E}">
        <p14:creationId xmlns:p14="http://schemas.microsoft.com/office/powerpoint/2010/main" val="4182226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Slide Image Placeholder 1">
            <a:extLst>
              <a:ext uri="{FF2B5EF4-FFF2-40B4-BE49-F238E27FC236}">
                <a16:creationId xmlns:a16="http://schemas.microsoft.com/office/drawing/2014/main" id="{6A314837-C801-465F-A444-5E125B58A23B}"/>
              </a:ext>
            </a:extLst>
          </p:cNvPr>
          <p:cNvSpPr>
            <a:spLocks noGrp="1" noRot="1" noChangeAspect="1" noTextEdit="1"/>
          </p:cNvSpPr>
          <p:nvPr>
            <p:ph type="sldImg"/>
          </p:nvPr>
        </p:nvSpPr>
        <p:spPr>
          <a:ln/>
        </p:spPr>
      </p:sp>
      <p:sp>
        <p:nvSpPr>
          <p:cNvPr id="278531" name="Notes Placeholder 2">
            <a:extLst>
              <a:ext uri="{FF2B5EF4-FFF2-40B4-BE49-F238E27FC236}">
                <a16:creationId xmlns:a16="http://schemas.microsoft.com/office/drawing/2014/main" id="{085D0FE1-7B0F-4D9D-B637-C39D29F1A44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278532" name="Slide Number Placeholder 3">
            <a:extLst>
              <a:ext uri="{FF2B5EF4-FFF2-40B4-BE49-F238E27FC236}">
                <a16:creationId xmlns:a16="http://schemas.microsoft.com/office/drawing/2014/main" id="{370C38C2-89DD-464E-B2B0-C71924B4966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8B4A45E-83EC-4373-AD18-024E74BB1789}"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171111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some general rules:</a:t>
            </a:r>
          </a:p>
          <a:p>
            <a:r>
              <a:rPr lang="en-US" dirty="0"/>
              <a:t>This case, </a:t>
            </a:r>
            <a:r>
              <a:rPr lang="en-US" i="1" dirty="0"/>
              <a:t>Max True Plastering</a:t>
            </a:r>
            <a:r>
              <a:rPr lang="en-US" i="0" dirty="0"/>
              <a:t> is a good case for your arsenal if you are on the plaintiff’s side as it contains a concise statement of the general rules governing insurance contract interpretation</a:t>
            </a:r>
          </a:p>
          <a:p>
            <a:r>
              <a:rPr lang="en-US" i="0" dirty="0"/>
              <a:t>The rule to actually come from Max True Plastering is the adoption of the “reasonable expectations” doctrine</a:t>
            </a:r>
          </a:p>
          <a:p>
            <a:endParaRPr lang="en-US"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Oklahoma did not adopt the pure doctrine, but applies the doctrine only in the face of ambiguous policy language or hidden or technical phraseology. </a:t>
            </a:r>
            <a:endParaRPr lang="en-US" i="0" dirty="0"/>
          </a:p>
          <a:p>
            <a:endParaRPr lang="en-US" i="0" dirty="0"/>
          </a:p>
          <a:p>
            <a:endParaRPr lang="en-US" i="0" dirty="0"/>
          </a:p>
          <a:p>
            <a:endParaRPr lang="en-US" i="0" dirty="0"/>
          </a:p>
        </p:txBody>
      </p:sp>
      <p:sp>
        <p:nvSpPr>
          <p:cNvPr id="4" name="Slide Number Placeholder 3"/>
          <p:cNvSpPr>
            <a:spLocks noGrp="1"/>
          </p:cNvSpPr>
          <p:nvPr>
            <p:ph type="sldNum" sz="quarter" idx="5"/>
          </p:nvPr>
        </p:nvSpPr>
        <p:spPr/>
        <p:txBody>
          <a:bodyPr/>
          <a:lstStyle/>
          <a:p>
            <a:fld id="{EB72B337-4C4A-4068-B733-5CB2109BC21F}" type="slidenum">
              <a:rPr lang="en-US" smtClean="0"/>
              <a:t>10</a:t>
            </a:fld>
            <a:endParaRPr lang="en-US"/>
          </a:p>
        </p:txBody>
      </p:sp>
    </p:spTree>
    <p:extLst>
      <p:ext uri="{BB962C8B-B14F-4D97-AF65-F5344CB8AC3E}">
        <p14:creationId xmlns:p14="http://schemas.microsoft.com/office/powerpoint/2010/main" val="383557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doctrine only applies if the agent or company creates a reasonable expectation of coverage, that conflicts with unclear policy language. </a:t>
            </a:r>
          </a:p>
          <a:p>
            <a:r>
              <a:rPr lang="en-US" dirty="0"/>
              <a:t>Keep in mind, if the insured has asked for a certain coverage and the policy, by clear language does not contain that coverage, you can still seek to reform the policy</a:t>
            </a:r>
          </a:p>
        </p:txBody>
      </p:sp>
      <p:sp>
        <p:nvSpPr>
          <p:cNvPr id="4" name="Slide Number Placeholder 3"/>
          <p:cNvSpPr>
            <a:spLocks noGrp="1"/>
          </p:cNvSpPr>
          <p:nvPr>
            <p:ph type="sldNum" sz="quarter" idx="5"/>
          </p:nvPr>
        </p:nvSpPr>
        <p:spPr/>
        <p:txBody>
          <a:bodyPr/>
          <a:lstStyle/>
          <a:p>
            <a:fld id="{EB72B337-4C4A-4068-B733-5CB2109BC21F}" type="slidenum">
              <a:rPr lang="en-US" smtClean="0"/>
              <a:t>11</a:t>
            </a:fld>
            <a:endParaRPr lang="en-US"/>
          </a:p>
        </p:txBody>
      </p:sp>
    </p:spTree>
    <p:extLst>
      <p:ext uri="{BB962C8B-B14F-4D97-AF65-F5344CB8AC3E}">
        <p14:creationId xmlns:p14="http://schemas.microsoft.com/office/powerpoint/2010/main" val="12164670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Ambiguous terms are those reasonably susceptible to more than one meaning. If one meaning supports coverage and another does not, under the doctrine the reasonable expectations doctrine applies to create coverage. </a:t>
            </a:r>
          </a:p>
        </p:txBody>
      </p:sp>
      <p:sp>
        <p:nvSpPr>
          <p:cNvPr id="4" name="Slide Number Placeholder 3"/>
          <p:cNvSpPr>
            <a:spLocks noGrp="1"/>
          </p:cNvSpPr>
          <p:nvPr>
            <p:ph type="sldNum" sz="quarter" idx="5"/>
          </p:nvPr>
        </p:nvSpPr>
        <p:spPr/>
        <p:txBody>
          <a:bodyPr/>
          <a:lstStyle/>
          <a:p>
            <a:fld id="{EB72B337-4C4A-4068-B733-5CB2109BC21F}" type="slidenum">
              <a:rPr lang="en-US" smtClean="0"/>
              <a:t>12</a:t>
            </a:fld>
            <a:endParaRPr lang="en-US"/>
          </a:p>
        </p:txBody>
      </p:sp>
    </p:spTree>
    <p:extLst>
      <p:ext uri="{BB962C8B-B14F-4D97-AF65-F5344CB8AC3E}">
        <p14:creationId xmlns:p14="http://schemas.microsoft.com/office/powerpoint/2010/main" val="31229904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now we will look at three case studies because I think one of the most important skills for an insurance attorney, plaintiff or defense, is to evaluate the policy for coverage creating ambiguity</a:t>
            </a:r>
          </a:p>
          <a:p>
            <a:r>
              <a:rPr lang="en-US" dirty="0"/>
              <a:t>These are not auto policies, but are good cases to apply some general rules</a:t>
            </a:r>
          </a:p>
        </p:txBody>
      </p:sp>
      <p:sp>
        <p:nvSpPr>
          <p:cNvPr id="4" name="Slide Number Placeholder 3"/>
          <p:cNvSpPr>
            <a:spLocks noGrp="1"/>
          </p:cNvSpPr>
          <p:nvPr>
            <p:ph type="sldNum" sz="quarter" idx="5"/>
          </p:nvPr>
        </p:nvSpPr>
        <p:spPr/>
        <p:txBody>
          <a:bodyPr/>
          <a:lstStyle/>
          <a:p>
            <a:fld id="{EB72B337-4C4A-4068-B733-5CB2109BC21F}" type="slidenum">
              <a:rPr lang="en-US" smtClean="0"/>
              <a:t>13</a:t>
            </a:fld>
            <a:endParaRPr lang="en-US"/>
          </a:p>
        </p:txBody>
      </p:sp>
    </p:spTree>
    <p:extLst>
      <p:ext uri="{BB962C8B-B14F-4D97-AF65-F5344CB8AC3E}">
        <p14:creationId xmlns:p14="http://schemas.microsoft.com/office/powerpoint/2010/main" val="11850112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was a case I had with Rex many years ago. A city fireman put his motorcycle into a highway median. He ultimately lost his leg. He had health insurance with the fire department through what was ostensibly a governmental cooperative. </a:t>
            </a:r>
          </a:p>
          <a:p>
            <a:endParaRPr lang="en-US" dirty="0"/>
          </a:p>
          <a:p>
            <a:r>
              <a:rPr lang="en-US" dirty="0"/>
              <a:t>His bills came to about $500,000 and the health insurance refuse to pay, citing an exclusion. We sued in Canadian County back when Judge Cunningham was on the bench</a:t>
            </a:r>
          </a:p>
          <a:p>
            <a:endParaRPr lang="en-US" dirty="0"/>
          </a:p>
          <a:p>
            <a:r>
              <a:rPr lang="en-US" dirty="0"/>
              <a:t>Both sides agreed “insurance law” applied to the dispute (as opposed to the strange statutory body of law with little interpretation). we were happy because we knew insurance law. That was also fortunate because several years later in another case we had against them, the Supreme Court decided they were not insurance</a:t>
            </a:r>
          </a:p>
        </p:txBody>
      </p:sp>
      <p:sp>
        <p:nvSpPr>
          <p:cNvPr id="4" name="Slide Number Placeholder 3"/>
          <p:cNvSpPr>
            <a:spLocks noGrp="1"/>
          </p:cNvSpPr>
          <p:nvPr>
            <p:ph type="sldNum" sz="quarter" idx="5"/>
          </p:nvPr>
        </p:nvSpPr>
        <p:spPr/>
        <p:txBody>
          <a:bodyPr/>
          <a:lstStyle/>
          <a:p>
            <a:fld id="{EB72B337-4C4A-4068-B733-5CB2109BC21F}" type="slidenum">
              <a:rPr lang="en-US" smtClean="0"/>
              <a:t>14</a:t>
            </a:fld>
            <a:endParaRPr lang="en-US"/>
          </a:p>
        </p:txBody>
      </p:sp>
    </p:spTree>
    <p:extLst>
      <p:ext uri="{BB962C8B-B14F-4D97-AF65-F5344CB8AC3E}">
        <p14:creationId xmlns:p14="http://schemas.microsoft.com/office/powerpoint/2010/main" val="36816670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exclusion applied to charges resulting from or occurring during: and then listed several things like bad acts: </a:t>
            </a:r>
            <a:r>
              <a:rPr lang="en-US" b="1" dirty="0"/>
              <a:t>the commission of a crime, Illegal Act, Illegal Occupation, felonious assault or aggravated assault.</a:t>
            </a:r>
            <a:r>
              <a:rPr lang="en-US" b="0" i="0" dirty="0"/>
              <a:t> </a:t>
            </a:r>
          </a:p>
          <a:p>
            <a:r>
              <a:rPr lang="en-US" b="0" i="0" dirty="0"/>
              <a:t>The plan denied because the insured tested over the legal limit after the wreck (DUI charges were dropped by the time the case came to us) and he was likely speeding</a:t>
            </a:r>
          </a:p>
          <a:p>
            <a:endParaRPr lang="en-US" b="0" i="0" dirty="0"/>
          </a:p>
          <a:p>
            <a:r>
              <a:rPr lang="en-US" b="0" i="0" dirty="0"/>
              <a:t>I felt pretty good about our chances when I read the last two acts, the felonies</a:t>
            </a:r>
            <a:endParaRPr lang="en-US" dirty="0"/>
          </a:p>
        </p:txBody>
      </p:sp>
      <p:sp>
        <p:nvSpPr>
          <p:cNvPr id="4" name="Slide Number Placeholder 3"/>
          <p:cNvSpPr>
            <a:spLocks noGrp="1"/>
          </p:cNvSpPr>
          <p:nvPr>
            <p:ph type="sldNum" sz="quarter" idx="5"/>
          </p:nvPr>
        </p:nvSpPr>
        <p:spPr/>
        <p:txBody>
          <a:bodyPr/>
          <a:lstStyle/>
          <a:p>
            <a:fld id="{EB72B337-4C4A-4068-B733-5CB2109BC21F}" type="slidenum">
              <a:rPr lang="en-US" smtClean="0"/>
              <a:t>15</a:t>
            </a:fld>
            <a:endParaRPr lang="en-US"/>
          </a:p>
        </p:txBody>
      </p:sp>
    </p:spTree>
    <p:extLst>
      <p:ext uri="{BB962C8B-B14F-4D97-AF65-F5344CB8AC3E}">
        <p14:creationId xmlns:p14="http://schemas.microsoft.com/office/powerpoint/2010/main" val="4157318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policy did not define the excluded terms so we knew they would be interpreted according to their “lay meaning.”</a:t>
            </a:r>
          </a:p>
        </p:txBody>
      </p:sp>
      <p:sp>
        <p:nvSpPr>
          <p:cNvPr id="4" name="Slide Number Placeholder 3"/>
          <p:cNvSpPr>
            <a:spLocks noGrp="1"/>
          </p:cNvSpPr>
          <p:nvPr>
            <p:ph type="sldNum" sz="quarter" idx="5"/>
          </p:nvPr>
        </p:nvSpPr>
        <p:spPr/>
        <p:txBody>
          <a:bodyPr/>
          <a:lstStyle/>
          <a:p>
            <a:fld id="{EB72B337-4C4A-4068-B733-5CB2109BC21F}" type="slidenum">
              <a:rPr lang="en-US" smtClean="0"/>
              <a:t>16</a:t>
            </a:fld>
            <a:endParaRPr lang="en-US"/>
          </a:p>
        </p:txBody>
      </p:sp>
    </p:spTree>
    <p:extLst>
      <p:ext uri="{BB962C8B-B14F-4D97-AF65-F5344CB8AC3E}">
        <p14:creationId xmlns:p14="http://schemas.microsoft.com/office/powerpoint/2010/main" val="22401768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also had benefit of the general rule of insurance that coverage grants are broadly construed while exclusionary language (wherever found) are strictly construed against the insurance company.</a:t>
            </a:r>
          </a:p>
          <a:p>
            <a:r>
              <a:rPr lang="en-US" dirty="0"/>
              <a:t>This is an operation of the rule of </a:t>
            </a:r>
            <a:r>
              <a:rPr lang="en-US" sz="1200" b="1" i="0" kern="1200" dirty="0">
                <a:solidFill>
                  <a:schemeClr val="tx1"/>
                </a:solidFill>
                <a:effectLst/>
                <a:latin typeface="+mn-lt"/>
                <a:ea typeface="+mn-ea"/>
                <a:cs typeface="+mn-cs"/>
              </a:rPr>
              <a:t>Contra proferentem</a:t>
            </a:r>
            <a:r>
              <a:rPr lang="en-US" sz="1200" b="0" i="0" kern="1200" dirty="0">
                <a:solidFill>
                  <a:schemeClr val="tx1"/>
                </a:solidFill>
                <a:effectLst/>
                <a:latin typeface="+mn-lt"/>
                <a:ea typeface="+mn-ea"/>
                <a:cs typeface="+mn-cs"/>
              </a:rPr>
              <a:t> that says contracts are construed against the drafter. </a:t>
            </a:r>
            <a:endParaRPr lang="en-US" dirty="0"/>
          </a:p>
        </p:txBody>
      </p:sp>
      <p:sp>
        <p:nvSpPr>
          <p:cNvPr id="4" name="Slide Number Placeholder 3"/>
          <p:cNvSpPr>
            <a:spLocks noGrp="1"/>
          </p:cNvSpPr>
          <p:nvPr>
            <p:ph type="sldNum" sz="quarter" idx="5"/>
          </p:nvPr>
        </p:nvSpPr>
        <p:spPr/>
        <p:txBody>
          <a:bodyPr/>
          <a:lstStyle/>
          <a:p>
            <a:fld id="{EB72B337-4C4A-4068-B733-5CB2109BC21F}" type="slidenum">
              <a:rPr lang="en-US" smtClean="0"/>
              <a:t>17</a:t>
            </a:fld>
            <a:endParaRPr lang="en-US"/>
          </a:p>
        </p:txBody>
      </p:sp>
    </p:spTree>
    <p:extLst>
      <p:ext uri="{BB962C8B-B14F-4D97-AF65-F5344CB8AC3E}">
        <p14:creationId xmlns:p14="http://schemas.microsoft.com/office/powerpoint/2010/main" val="16974916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health insurance argued it was an easy case and the court need only look at the terms “crime” and “illegal act.” since both speeding and driving under the influence (whether convicted or not, they argued) were crimes and illegal acts, the exclusion applied</a:t>
            </a:r>
          </a:p>
        </p:txBody>
      </p:sp>
      <p:sp>
        <p:nvSpPr>
          <p:cNvPr id="4" name="Slide Number Placeholder 3"/>
          <p:cNvSpPr>
            <a:spLocks noGrp="1"/>
          </p:cNvSpPr>
          <p:nvPr>
            <p:ph type="sldNum" sz="quarter" idx="5"/>
          </p:nvPr>
        </p:nvSpPr>
        <p:spPr/>
        <p:txBody>
          <a:bodyPr/>
          <a:lstStyle/>
          <a:p>
            <a:fld id="{EB72B337-4C4A-4068-B733-5CB2109BC21F}" type="slidenum">
              <a:rPr lang="en-US" smtClean="0"/>
              <a:t>18</a:t>
            </a:fld>
            <a:endParaRPr lang="en-US"/>
          </a:p>
        </p:txBody>
      </p:sp>
    </p:spTree>
    <p:extLst>
      <p:ext uri="{BB962C8B-B14F-4D97-AF65-F5344CB8AC3E}">
        <p14:creationId xmlns:p14="http://schemas.microsoft.com/office/powerpoint/2010/main" val="25148313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argued the court should follow Justice </a:t>
            </a:r>
            <a:r>
              <a:rPr lang="en-US" dirty="0" err="1"/>
              <a:t>Opala’s</a:t>
            </a:r>
            <a:r>
              <a:rPr lang="en-US" dirty="0"/>
              <a:t> lead and for </a:t>
            </a:r>
            <a:r>
              <a:rPr lang="en-US" dirty="0" err="1"/>
              <a:t>latin</a:t>
            </a:r>
            <a:r>
              <a:rPr lang="en-US" dirty="0"/>
              <a:t> over English</a:t>
            </a:r>
          </a:p>
          <a:p>
            <a:r>
              <a:rPr lang="en-US" dirty="0"/>
              <a:t>Do you all remember this one from law school: </a:t>
            </a:r>
            <a:r>
              <a:rPr lang="en-US" i="1" dirty="0"/>
              <a:t>Ejusdem generis?</a:t>
            </a:r>
          </a:p>
          <a:p>
            <a:r>
              <a:rPr lang="en-US" i="0" dirty="0"/>
              <a:t>This is a rule of interpretation that says general words in lists should be interpreted in light of the more specific terms listed</a:t>
            </a:r>
          </a:p>
          <a:p>
            <a:r>
              <a:rPr lang="en-US" i="0" dirty="0"/>
              <a:t>So, according to the rule, we said, crime and illegal acts did not apply to run of the mill illegality, but in light of the two felonies listed, must be interpreted to include only violent and intentional crimes</a:t>
            </a:r>
          </a:p>
          <a:p>
            <a:r>
              <a:rPr lang="en-US" i="0" dirty="0"/>
              <a:t>This is an application of the rule that says all words in a contract should be given meaning</a:t>
            </a:r>
          </a:p>
          <a:p>
            <a:r>
              <a:rPr lang="en-US" i="0" dirty="0"/>
              <a:t>It the words crime and illegal act were given their broad sense, the words felonious act and aggravated assault were superfluous</a:t>
            </a:r>
          </a:p>
          <a:p>
            <a:r>
              <a:rPr lang="en-US" i="0" dirty="0"/>
              <a:t>Surely this very intelligent insurance company did not mean for its contract to be meaningless</a:t>
            </a:r>
          </a:p>
        </p:txBody>
      </p:sp>
      <p:sp>
        <p:nvSpPr>
          <p:cNvPr id="4" name="Slide Number Placeholder 3"/>
          <p:cNvSpPr>
            <a:spLocks noGrp="1"/>
          </p:cNvSpPr>
          <p:nvPr>
            <p:ph type="sldNum" sz="quarter" idx="5"/>
          </p:nvPr>
        </p:nvSpPr>
        <p:spPr/>
        <p:txBody>
          <a:bodyPr/>
          <a:lstStyle/>
          <a:p>
            <a:fld id="{EB72B337-4C4A-4068-B733-5CB2109BC21F}" type="slidenum">
              <a:rPr lang="en-US" smtClean="0"/>
              <a:t>19</a:t>
            </a:fld>
            <a:endParaRPr lang="en-US"/>
          </a:p>
        </p:txBody>
      </p:sp>
    </p:spTree>
    <p:extLst>
      <p:ext uri="{BB962C8B-B14F-4D97-AF65-F5344CB8AC3E}">
        <p14:creationId xmlns:p14="http://schemas.microsoft.com/office/powerpoint/2010/main" val="2439333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72B337-4C4A-4068-B733-5CB2109BC21F}" type="slidenum">
              <a:rPr lang="en-US" smtClean="0"/>
              <a:t>2</a:t>
            </a:fld>
            <a:endParaRPr lang="en-US"/>
          </a:p>
        </p:txBody>
      </p:sp>
    </p:spTree>
    <p:extLst>
      <p:ext uri="{BB962C8B-B14F-4D97-AF65-F5344CB8AC3E}">
        <p14:creationId xmlns:p14="http://schemas.microsoft.com/office/powerpoint/2010/main" val="40058110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Lest you wonder why public policy was not a bar, given that the driver was likely drunk at the time, we had a case, </a:t>
            </a:r>
            <a:r>
              <a:rPr lang="en-US" i="1" dirty="0" err="1"/>
              <a:t>Cranfill</a:t>
            </a:r>
            <a:r>
              <a:rPr lang="en-US" i="1" dirty="0"/>
              <a:t> v. Aetna </a:t>
            </a:r>
            <a:r>
              <a:rPr lang="en-US" i="0" dirty="0"/>
              <a:t>that holds public policy is not offended by an insurance company paying benefits to a drunk driver</a:t>
            </a:r>
            <a:endParaRPr lang="en-US" dirty="0"/>
          </a:p>
        </p:txBody>
      </p:sp>
      <p:sp>
        <p:nvSpPr>
          <p:cNvPr id="4" name="Slide Number Placeholder 3"/>
          <p:cNvSpPr>
            <a:spLocks noGrp="1"/>
          </p:cNvSpPr>
          <p:nvPr>
            <p:ph type="sldNum" sz="quarter" idx="5"/>
          </p:nvPr>
        </p:nvSpPr>
        <p:spPr/>
        <p:txBody>
          <a:bodyPr/>
          <a:lstStyle/>
          <a:p>
            <a:fld id="{EB72B337-4C4A-4068-B733-5CB2109BC21F}" type="slidenum">
              <a:rPr lang="en-US" smtClean="0"/>
              <a:t>20</a:t>
            </a:fld>
            <a:endParaRPr lang="en-US"/>
          </a:p>
        </p:txBody>
      </p:sp>
    </p:spTree>
    <p:extLst>
      <p:ext uri="{BB962C8B-B14F-4D97-AF65-F5344CB8AC3E}">
        <p14:creationId xmlns:p14="http://schemas.microsoft.com/office/powerpoint/2010/main" val="14402896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had Couch on Insurance on our side as well</a:t>
            </a:r>
          </a:p>
          <a:p>
            <a:r>
              <a:rPr lang="en-US" dirty="0"/>
              <a:t>Couch says while dui and speeding do fall within an exclusion for “violations of the law,” they do not, by virtue of ejusdem generis, apply where the exclusion also lists more violent crimes</a:t>
            </a:r>
          </a:p>
        </p:txBody>
      </p:sp>
      <p:sp>
        <p:nvSpPr>
          <p:cNvPr id="4" name="Slide Number Placeholder 3"/>
          <p:cNvSpPr>
            <a:spLocks noGrp="1"/>
          </p:cNvSpPr>
          <p:nvPr>
            <p:ph type="sldNum" sz="quarter" idx="5"/>
          </p:nvPr>
        </p:nvSpPr>
        <p:spPr/>
        <p:txBody>
          <a:bodyPr/>
          <a:lstStyle/>
          <a:p>
            <a:fld id="{EB72B337-4C4A-4068-B733-5CB2109BC21F}" type="slidenum">
              <a:rPr lang="en-US" smtClean="0"/>
              <a:t>21</a:t>
            </a:fld>
            <a:endParaRPr lang="en-US"/>
          </a:p>
        </p:txBody>
      </p:sp>
    </p:spTree>
    <p:extLst>
      <p:ext uri="{BB962C8B-B14F-4D97-AF65-F5344CB8AC3E}">
        <p14:creationId xmlns:p14="http://schemas.microsoft.com/office/powerpoint/2010/main" val="31691405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also had an Oklahoma case applying the </a:t>
            </a:r>
            <a:r>
              <a:rPr lang="en-US" dirty="0" err="1"/>
              <a:t>latin</a:t>
            </a:r>
            <a:r>
              <a:rPr lang="en-US" dirty="0"/>
              <a:t> rule, the Broadway Clinic case, that explains ejusdem generis applies to make the narrow terms define the broad terms unless the contract manifest a clear intent otherwise</a:t>
            </a:r>
          </a:p>
        </p:txBody>
      </p:sp>
      <p:sp>
        <p:nvSpPr>
          <p:cNvPr id="4" name="Slide Number Placeholder 3"/>
          <p:cNvSpPr>
            <a:spLocks noGrp="1"/>
          </p:cNvSpPr>
          <p:nvPr>
            <p:ph type="sldNum" sz="quarter" idx="5"/>
          </p:nvPr>
        </p:nvSpPr>
        <p:spPr/>
        <p:txBody>
          <a:bodyPr/>
          <a:lstStyle/>
          <a:p>
            <a:fld id="{EB72B337-4C4A-4068-B733-5CB2109BC21F}" type="slidenum">
              <a:rPr lang="en-US" smtClean="0"/>
              <a:t>22</a:t>
            </a:fld>
            <a:endParaRPr lang="en-US"/>
          </a:p>
        </p:txBody>
      </p:sp>
    </p:spTree>
    <p:extLst>
      <p:ext uri="{BB962C8B-B14F-4D97-AF65-F5344CB8AC3E}">
        <p14:creationId xmlns:p14="http://schemas.microsoft.com/office/powerpoint/2010/main" val="33625058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we argued the important terms were not “crime” and “illegal acts” but “felonious act” and “aggravated assault.”</a:t>
            </a:r>
          </a:p>
        </p:txBody>
      </p:sp>
      <p:sp>
        <p:nvSpPr>
          <p:cNvPr id="4" name="Slide Number Placeholder 3"/>
          <p:cNvSpPr>
            <a:spLocks noGrp="1"/>
          </p:cNvSpPr>
          <p:nvPr>
            <p:ph type="sldNum" sz="quarter" idx="5"/>
          </p:nvPr>
        </p:nvSpPr>
        <p:spPr/>
        <p:txBody>
          <a:bodyPr/>
          <a:lstStyle/>
          <a:p>
            <a:fld id="{EB72B337-4C4A-4068-B733-5CB2109BC21F}" type="slidenum">
              <a:rPr lang="en-US" smtClean="0"/>
              <a:t>23</a:t>
            </a:fld>
            <a:endParaRPr lang="en-US"/>
          </a:p>
        </p:txBody>
      </p:sp>
    </p:spTree>
    <p:extLst>
      <p:ext uri="{BB962C8B-B14F-4D97-AF65-F5344CB8AC3E}">
        <p14:creationId xmlns:p14="http://schemas.microsoft.com/office/powerpoint/2010/main" val="10531523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were not exactly novel in our argument as there were several cases from around the country applying the rule in similar cases:</a:t>
            </a:r>
          </a:p>
          <a:p>
            <a:r>
              <a:rPr lang="en-US" dirty="0"/>
              <a:t>The “plain, ordinary, usual, and poplar” meaning of the word crime, to the layperson, requires “malice or evil intent.”</a:t>
            </a:r>
          </a:p>
        </p:txBody>
      </p:sp>
      <p:sp>
        <p:nvSpPr>
          <p:cNvPr id="4" name="Slide Number Placeholder 3"/>
          <p:cNvSpPr>
            <a:spLocks noGrp="1"/>
          </p:cNvSpPr>
          <p:nvPr>
            <p:ph type="sldNum" sz="quarter" idx="5"/>
          </p:nvPr>
        </p:nvSpPr>
        <p:spPr/>
        <p:txBody>
          <a:bodyPr/>
          <a:lstStyle/>
          <a:p>
            <a:fld id="{EB72B337-4C4A-4068-B733-5CB2109BC21F}" type="slidenum">
              <a:rPr lang="en-US" smtClean="0"/>
              <a:t>24</a:t>
            </a:fld>
            <a:endParaRPr lang="en-US"/>
          </a:p>
        </p:txBody>
      </p:sp>
    </p:spTree>
    <p:extLst>
      <p:ext uri="{BB962C8B-B14F-4D97-AF65-F5344CB8AC3E}">
        <p14:creationId xmlns:p14="http://schemas.microsoft.com/office/powerpoint/2010/main" val="21516719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the term crime is ambiguous as it could apply only to felonies or it could include any minor violation of the law. </a:t>
            </a:r>
          </a:p>
          <a:p>
            <a:r>
              <a:rPr lang="en-US" dirty="0"/>
              <a:t>Judge Cunningham agreed, as did the Supreme Court</a:t>
            </a:r>
          </a:p>
          <a:p>
            <a:r>
              <a:rPr lang="en-US" dirty="0"/>
              <a:t>This was a statutory fee case too, so by the time we went up and down a couple times (once on coverage and again on the fee claim) this turned out well for the injured driver</a:t>
            </a:r>
          </a:p>
        </p:txBody>
      </p:sp>
      <p:sp>
        <p:nvSpPr>
          <p:cNvPr id="4" name="Slide Number Placeholder 3"/>
          <p:cNvSpPr>
            <a:spLocks noGrp="1"/>
          </p:cNvSpPr>
          <p:nvPr>
            <p:ph type="sldNum" sz="quarter" idx="5"/>
          </p:nvPr>
        </p:nvSpPr>
        <p:spPr/>
        <p:txBody>
          <a:bodyPr/>
          <a:lstStyle/>
          <a:p>
            <a:fld id="{EB72B337-4C4A-4068-B733-5CB2109BC21F}" type="slidenum">
              <a:rPr lang="en-US" smtClean="0"/>
              <a:t>25</a:t>
            </a:fld>
            <a:endParaRPr lang="en-US"/>
          </a:p>
        </p:txBody>
      </p:sp>
    </p:spTree>
    <p:extLst>
      <p:ext uri="{BB962C8B-B14F-4D97-AF65-F5344CB8AC3E}">
        <p14:creationId xmlns:p14="http://schemas.microsoft.com/office/powerpoint/2010/main" val="8584661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case was a very sad case. I will not give too much detail as the plaintiffs were troubled youths. The claim, put simply, was that a counselor had spanked them.</a:t>
            </a:r>
          </a:p>
        </p:txBody>
      </p:sp>
      <p:sp>
        <p:nvSpPr>
          <p:cNvPr id="4" name="Slide Number Placeholder 3"/>
          <p:cNvSpPr>
            <a:spLocks noGrp="1"/>
          </p:cNvSpPr>
          <p:nvPr>
            <p:ph type="sldNum" sz="quarter" idx="5"/>
          </p:nvPr>
        </p:nvSpPr>
        <p:spPr/>
        <p:txBody>
          <a:bodyPr/>
          <a:lstStyle/>
          <a:p>
            <a:fld id="{EB72B337-4C4A-4068-B733-5CB2109BC21F}" type="slidenum">
              <a:rPr lang="en-US" smtClean="0"/>
              <a:t>26</a:t>
            </a:fld>
            <a:endParaRPr lang="en-US"/>
          </a:p>
        </p:txBody>
      </p:sp>
    </p:spTree>
    <p:extLst>
      <p:ext uri="{BB962C8B-B14F-4D97-AF65-F5344CB8AC3E}">
        <p14:creationId xmlns:p14="http://schemas.microsoft.com/office/powerpoint/2010/main" val="16312427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one where the Defense had not even asserted the exclusion. We got the policy and the first thing I did was review for coverage. I knew the exclusion would at some point be asserted and I wanted to show that we already had that sorted out.</a:t>
            </a:r>
          </a:p>
        </p:txBody>
      </p:sp>
      <p:sp>
        <p:nvSpPr>
          <p:cNvPr id="4" name="Slide Number Placeholder 3"/>
          <p:cNvSpPr>
            <a:spLocks noGrp="1"/>
          </p:cNvSpPr>
          <p:nvPr>
            <p:ph type="sldNum" sz="quarter" idx="5"/>
          </p:nvPr>
        </p:nvSpPr>
        <p:spPr/>
        <p:txBody>
          <a:bodyPr/>
          <a:lstStyle/>
          <a:p>
            <a:fld id="{EB72B337-4C4A-4068-B733-5CB2109BC21F}" type="slidenum">
              <a:rPr lang="en-US" smtClean="0"/>
              <a:t>27</a:t>
            </a:fld>
            <a:endParaRPr lang="en-US"/>
          </a:p>
        </p:txBody>
      </p:sp>
    </p:spTree>
    <p:extLst>
      <p:ext uri="{BB962C8B-B14F-4D97-AF65-F5344CB8AC3E}">
        <p14:creationId xmlns:p14="http://schemas.microsoft.com/office/powerpoint/2010/main" val="41133162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got the counseling company’s policy and I think I laughed out loud when I read the exclusions.</a:t>
            </a:r>
          </a:p>
          <a:p>
            <a:r>
              <a:rPr lang="en-US" dirty="0"/>
              <a:t>This was definitely a case of cut and paste gone awry</a:t>
            </a:r>
          </a:p>
          <a:p>
            <a:r>
              <a:rPr lang="en-US" dirty="0"/>
              <a:t>So the exclusions had a common lead in: “This insurance does not apply to claims or suits for damages dot </a:t>
            </a:r>
            <a:r>
              <a:rPr lang="en-US" dirty="0" err="1"/>
              <a:t>dot</a:t>
            </a:r>
            <a:r>
              <a:rPr lang="en-US" dirty="0"/>
              <a:t> </a:t>
            </a:r>
            <a:r>
              <a:rPr lang="en-US" dirty="0" err="1"/>
              <a:t>dot</a:t>
            </a:r>
            <a:endParaRPr lang="en-US" dirty="0"/>
          </a:p>
          <a:p>
            <a:endParaRPr lang="en-US" dirty="0"/>
          </a:p>
        </p:txBody>
      </p:sp>
      <p:sp>
        <p:nvSpPr>
          <p:cNvPr id="4" name="Slide Number Placeholder 3"/>
          <p:cNvSpPr>
            <a:spLocks noGrp="1"/>
          </p:cNvSpPr>
          <p:nvPr>
            <p:ph type="sldNum" sz="quarter" idx="5"/>
          </p:nvPr>
        </p:nvSpPr>
        <p:spPr/>
        <p:txBody>
          <a:bodyPr/>
          <a:lstStyle/>
          <a:p>
            <a:fld id="{EB72B337-4C4A-4068-B733-5CB2109BC21F}" type="slidenum">
              <a:rPr lang="en-US" smtClean="0"/>
              <a:t>28</a:t>
            </a:fld>
            <a:endParaRPr lang="en-US"/>
          </a:p>
        </p:txBody>
      </p:sp>
    </p:spTree>
    <p:extLst>
      <p:ext uri="{BB962C8B-B14F-4D97-AF65-F5344CB8AC3E}">
        <p14:creationId xmlns:p14="http://schemas.microsoft.com/office/powerpoint/2010/main" val="12911822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was followed by 22 lettered exclusions</a:t>
            </a:r>
          </a:p>
          <a:p>
            <a:r>
              <a:rPr lang="en-US" dirty="0"/>
              <a:t>All but one exclusion started with “arising out of . . .”</a:t>
            </a:r>
          </a:p>
          <a:p>
            <a:endParaRPr lang="en-US" dirty="0"/>
          </a:p>
        </p:txBody>
      </p:sp>
      <p:sp>
        <p:nvSpPr>
          <p:cNvPr id="4" name="Slide Number Placeholder 3"/>
          <p:cNvSpPr>
            <a:spLocks noGrp="1"/>
          </p:cNvSpPr>
          <p:nvPr>
            <p:ph type="sldNum" sz="quarter" idx="5"/>
          </p:nvPr>
        </p:nvSpPr>
        <p:spPr/>
        <p:txBody>
          <a:bodyPr/>
          <a:lstStyle/>
          <a:p>
            <a:fld id="{EB72B337-4C4A-4068-B733-5CB2109BC21F}" type="slidenum">
              <a:rPr lang="en-US" smtClean="0"/>
              <a:t>29</a:t>
            </a:fld>
            <a:endParaRPr lang="en-US"/>
          </a:p>
        </p:txBody>
      </p:sp>
    </p:spTree>
    <p:extLst>
      <p:ext uri="{BB962C8B-B14F-4D97-AF65-F5344CB8AC3E}">
        <p14:creationId xmlns:p14="http://schemas.microsoft.com/office/powerpoint/2010/main" val="4245386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Does anyone have any questions about what is </a:t>
            </a:r>
            <a:r>
              <a:rPr lang="en-US" b="1" dirty="0"/>
              <a:t>on</a:t>
            </a:r>
            <a:r>
              <a:rPr lang="en-US" dirty="0"/>
              <a:t> or </a:t>
            </a:r>
            <a:r>
              <a:rPr lang="en-US" b="1" dirty="0"/>
              <a:t>in</a:t>
            </a:r>
            <a:r>
              <a:rPr lang="en-US" dirty="0"/>
              <a:t> the declarations page?</a:t>
            </a:r>
          </a:p>
        </p:txBody>
      </p:sp>
      <p:sp>
        <p:nvSpPr>
          <p:cNvPr id="4" name="Slide Number Placeholder 3"/>
          <p:cNvSpPr>
            <a:spLocks noGrp="1"/>
          </p:cNvSpPr>
          <p:nvPr>
            <p:ph type="sldNum" sz="quarter" idx="5"/>
          </p:nvPr>
        </p:nvSpPr>
        <p:spPr/>
        <p:txBody>
          <a:bodyPr/>
          <a:lstStyle/>
          <a:p>
            <a:fld id="{EB72B337-4C4A-4068-B733-5CB2109BC21F}" type="slidenum">
              <a:rPr lang="en-US" smtClean="0"/>
              <a:t>3</a:t>
            </a:fld>
            <a:endParaRPr lang="en-US"/>
          </a:p>
        </p:txBody>
      </p:sp>
    </p:spTree>
    <p:extLst>
      <p:ext uri="{BB962C8B-B14F-4D97-AF65-F5344CB8AC3E}">
        <p14:creationId xmlns:p14="http://schemas.microsoft.com/office/powerpoint/2010/main" val="19074215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 the exclusions read something like” this insurance does not apply to claims arising out of an occupation other than that specified in the declarations.</a:t>
            </a:r>
          </a:p>
        </p:txBody>
      </p:sp>
      <p:sp>
        <p:nvSpPr>
          <p:cNvPr id="4" name="Slide Number Placeholder 3"/>
          <p:cNvSpPr>
            <a:spLocks noGrp="1"/>
          </p:cNvSpPr>
          <p:nvPr>
            <p:ph type="sldNum" sz="quarter" idx="5"/>
          </p:nvPr>
        </p:nvSpPr>
        <p:spPr/>
        <p:txBody>
          <a:bodyPr/>
          <a:lstStyle/>
          <a:p>
            <a:fld id="{EB72B337-4C4A-4068-B733-5CB2109BC21F}" type="slidenum">
              <a:rPr lang="en-US" smtClean="0"/>
              <a:t>30</a:t>
            </a:fld>
            <a:endParaRPr lang="en-US"/>
          </a:p>
        </p:txBody>
      </p:sp>
    </p:spTree>
    <p:extLst>
      <p:ext uri="{BB962C8B-B14F-4D97-AF65-F5344CB8AC3E}">
        <p14:creationId xmlns:p14="http://schemas.microsoft.com/office/powerpoint/2010/main" val="34198781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exclusion stood out. Fortunately, it was the pertinent exclusion:</a:t>
            </a:r>
          </a:p>
          <a:p>
            <a:endParaRPr lang="en-US" dirty="0"/>
          </a:p>
          <a:p>
            <a:r>
              <a:rPr lang="en-US" dirty="0"/>
              <a:t>This insurance does not apply to claims . . . Physical abuse . . .</a:t>
            </a:r>
          </a:p>
        </p:txBody>
      </p:sp>
      <p:sp>
        <p:nvSpPr>
          <p:cNvPr id="4" name="Slide Number Placeholder 3"/>
          <p:cNvSpPr>
            <a:spLocks noGrp="1"/>
          </p:cNvSpPr>
          <p:nvPr>
            <p:ph type="sldNum" sz="quarter" idx="5"/>
          </p:nvPr>
        </p:nvSpPr>
        <p:spPr/>
        <p:txBody>
          <a:bodyPr/>
          <a:lstStyle/>
          <a:p>
            <a:fld id="{EB72B337-4C4A-4068-B733-5CB2109BC21F}" type="slidenum">
              <a:rPr lang="en-US" smtClean="0"/>
              <a:t>31</a:t>
            </a:fld>
            <a:endParaRPr lang="en-US"/>
          </a:p>
        </p:txBody>
      </p:sp>
    </p:spTree>
    <p:extLst>
      <p:ext uri="{BB962C8B-B14F-4D97-AF65-F5344CB8AC3E}">
        <p14:creationId xmlns:p14="http://schemas.microsoft.com/office/powerpoint/2010/main" val="23578701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it mean?</a:t>
            </a:r>
          </a:p>
          <a:p>
            <a:endParaRPr lang="en-US" dirty="0"/>
          </a:p>
        </p:txBody>
      </p:sp>
      <p:sp>
        <p:nvSpPr>
          <p:cNvPr id="4" name="Slide Number Placeholder 3"/>
          <p:cNvSpPr>
            <a:spLocks noGrp="1"/>
          </p:cNvSpPr>
          <p:nvPr>
            <p:ph type="sldNum" sz="quarter" idx="5"/>
          </p:nvPr>
        </p:nvSpPr>
        <p:spPr/>
        <p:txBody>
          <a:bodyPr/>
          <a:lstStyle/>
          <a:p>
            <a:fld id="{EB72B337-4C4A-4068-B733-5CB2109BC21F}" type="slidenum">
              <a:rPr lang="en-US" smtClean="0"/>
              <a:t>32</a:t>
            </a:fld>
            <a:endParaRPr lang="en-US"/>
          </a:p>
        </p:txBody>
      </p:sp>
    </p:spTree>
    <p:extLst>
      <p:ext uri="{BB962C8B-B14F-4D97-AF65-F5344CB8AC3E}">
        <p14:creationId xmlns:p14="http://schemas.microsoft.com/office/powerpoint/2010/main" val="30559374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the first problem with the exclusion is it is incomprehensible</a:t>
            </a:r>
          </a:p>
          <a:p>
            <a:r>
              <a:rPr lang="en-US" dirty="0"/>
              <a:t>Note I did not say it was an incomplete sentence. We are advocates. It’s incomprehensible!</a:t>
            </a:r>
          </a:p>
          <a:p>
            <a:endParaRPr lang="en-US" dirty="0"/>
          </a:p>
          <a:p>
            <a:endParaRPr lang="en-US" dirty="0"/>
          </a:p>
        </p:txBody>
      </p:sp>
      <p:sp>
        <p:nvSpPr>
          <p:cNvPr id="4" name="Slide Number Placeholder 3"/>
          <p:cNvSpPr>
            <a:spLocks noGrp="1"/>
          </p:cNvSpPr>
          <p:nvPr>
            <p:ph type="sldNum" sz="quarter" idx="5"/>
          </p:nvPr>
        </p:nvSpPr>
        <p:spPr/>
        <p:txBody>
          <a:bodyPr/>
          <a:lstStyle/>
          <a:p>
            <a:fld id="{EB72B337-4C4A-4068-B733-5CB2109BC21F}" type="slidenum">
              <a:rPr lang="en-US" smtClean="0"/>
              <a:t>33</a:t>
            </a:fld>
            <a:endParaRPr lang="en-US"/>
          </a:p>
        </p:txBody>
      </p:sp>
    </p:spTree>
    <p:extLst>
      <p:ext uri="{BB962C8B-B14F-4D97-AF65-F5344CB8AC3E}">
        <p14:creationId xmlns:p14="http://schemas.microsoft.com/office/powerpoint/2010/main" val="33150558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structural ambiguity. The exclusion has no meaning in any context.</a:t>
            </a:r>
          </a:p>
          <a:p>
            <a:endParaRPr lang="en-US" dirty="0"/>
          </a:p>
          <a:p>
            <a:endParaRPr lang="en-US" dirty="0"/>
          </a:p>
        </p:txBody>
      </p:sp>
      <p:sp>
        <p:nvSpPr>
          <p:cNvPr id="4" name="Slide Number Placeholder 3"/>
          <p:cNvSpPr>
            <a:spLocks noGrp="1"/>
          </p:cNvSpPr>
          <p:nvPr>
            <p:ph type="sldNum" sz="quarter" idx="5"/>
          </p:nvPr>
        </p:nvSpPr>
        <p:spPr/>
        <p:txBody>
          <a:bodyPr/>
          <a:lstStyle/>
          <a:p>
            <a:fld id="{EB72B337-4C4A-4068-B733-5CB2109BC21F}" type="slidenum">
              <a:rPr lang="en-US" smtClean="0"/>
              <a:t>34</a:t>
            </a:fld>
            <a:endParaRPr lang="en-US"/>
          </a:p>
        </p:txBody>
      </p:sp>
    </p:spTree>
    <p:extLst>
      <p:ext uri="{BB962C8B-B14F-4D97-AF65-F5344CB8AC3E}">
        <p14:creationId xmlns:p14="http://schemas.microsoft.com/office/powerpoint/2010/main" val="5100216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“Problem” two: it lacks the arising from language</a:t>
            </a:r>
          </a:p>
        </p:txBody>
      </p:sp>
      <p:sp>
        <p:nvSpPr>
          <p:cNvPr id="4" name="Slide Number Placeholder 3"/>
          <p:cNvSpPr>
            <a:spLocks noGrp="1"/>
          </p:cNvSpPr>
          <p:nvPr>
            <p:ph type="sldNum" sz="quarter" idx="5"/>
          </p:nvPr>
        </p:nvSpPr>
        <p:spPr/>
        <p:txBody>
          <a:bodyPr/>
          <a:lstStyle/>
          <a:p>
            <a:fld id="{EB72B337-4C4A-4068-B733-5CB2109BC21F}" type="slidenum">
              <a:rPr lang="en-US" smtClean="0"/>
              <a:t>35</a:t>
            </a:fld>
            <a:endParaRPr lang="en-US"/>
          </a:p>
        </p:txBody>
      </p:sp>
    </p:spTree>
    <p:extLst>
      <p:ext uri="{BB962C8B-B14F-4D97-AF65-F5344CB8AC3E}">
        <p14:creationId xmlns:p14="http://schemas.microsoft.com/office/powerpoint/2010/main" val="28853155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Courts have interpreted “arising from” very broadly to include any claim in any way tangentially related to the excluded act. </a:t>
            </a:r>
          </a:p>
          <a:p>
            <a:r>
              <a:rPr lang="en-US" sz="1200" dirty="0"/>
              <a:t>These are very tough exclusions to avoid</a:t>
            </a:r>
            <a:endParaRPr lang="en-US" dirty="0"/>
          </a:p>
        </p:txBody>
      </p:sp>
      <p:sp>
        <p:nvSpPr>
          <p:cNvPr id="4" name="Slide Number Placeholder 3"/>
          <p:cNvSpPr>
            <a:spLocks noGrp="1"/>
          </p:cNvSpPr>
          <p:nvPr>
            <p:ph type="sldNum" sz="quarter" idx="5"/>
          </p:nvPr>
        </p:nvSpPr>
        <p:spPr/>
        <p:txBody>
          <a:bodyPr/>
          <a:lstStyle/>
          <a:p>
            <a:fld id="{EB72B337-4C4A-4068-B733-5CB2109BC21F}" type="slidenum">
              <a:rPr lang="en-US" smtClean="0"/>
              <a:t>36</a:t>
            </a:fld>
            <a:endParaRPr lang="en-US"/>
          </a:p>
        </p:txBody>
      </p:sp>
    </p:spTree>
    <p:extLst>
      <p:ext uri="{BB962C8B-B14F-4D97-AF65-F5344CB8AC3E}">
        <p14:creationId xmlns:p14="http://schemas.microsoft.com/office/powerpoint/2010/main" val="379962280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So assuming the court gave them the benefit of assuming they meant to exclude the listed conduct (physical abuse), they did not include the arising out of language for that exclusion</a:t>
            </a:r>
          </a:p>
          <a:p>
            <a:r>
              <a:rPr lang="en-US" sz="1200" dirty="0"/>
              <a:t>Applying the rule that drafters do things with intent this should mean the company did not mean this exclusion to have the broad application of the other 21 exclusions</a:t>
            </a:r>
            <a:endParaRPr lang="en-US" dirty="0"/>
          </a:p>
        </p:txBody>
      </p:sp>
      <p:sp>
        <p:nvSpPr>
          <p:cNvPr id="4" name="Slide Number Placeholder 3"/>
          <p:cNvSpPr>
            <a:spLocks noGrp="1"/>
          </p:cNvSpPr>
          <p:nvPr>
            <p:ph type="sldNum" sz="quarter" idx="5"/>
          </p:nvPr>
        </p:nvSpPr>
        <p:spPr/>
        <p:txBody>
          <a:bodyPr/>
          <a:lstStyle/>
          <a:p>
            <a:fld id="{EB72B337-4C4A-4068-B733-5CB2109BC21F}" type="slidenum">
              <a:rPr lang="en-US" smtClean="0"/>
              <a:t>37</a:t>
            </a:fld>
            <a:endParaRPr lang="en-US"/>
          </a:p>
        </p:txBody>
      </p:sp>
    </p:spTree>
    <p:extLst>
      <p:ext uri="{BB962C8B-B14F-4D97-AF65-F5344CB8AC3E}">
        <p14:creationId xmlns:p14="http://schemas.microsoft.com/office/powerpoint/2010/main" val="36202767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This gives us a potential factual ambiguity. We would have argued the exclusion might apply to claims directly related to the abuse, but not to claim such as failure to train or supervise</a:t>
            </a:r>
            <a:endParaRPr lang="en-US" dirty="0"/>
          </a:p>
        </p:txBody>
      </p:sp>
      <p:sp>
        <p:nvSpPr>
          <p:cNvPr id="4" name="Slide Number Placeholder 3"/>
          <p:cNvSpPr>
            <a:spLocks noGrp="1"/>
          </p:cNvSpPr>
          <p:nvPr>
            <p:ph type="sldNum" sz="quarter" idx="5"/>
          </p:nvPr>
        </p:nvSpPr>
        <p:spPr/>
        <p:txBody>
          <a:bodyPr/>
          <a:lstStyle/>
          <a:p>
            <a:fld id="{EB72B337-4C4A-4068-B733-5CB2109BC21F}" type="slidenum">
              <a:rPr lang="en-US" smtClean="0"/>
              <a:t>38</a:t>
            </a:fld>
            <a:endParaRPr lang="en-US"/>
          </a:p>
        </p:txBody>
      </p:sp>
    </p:spTree>
    <p:extLst>
      <p:ext uri="{BB962C8B-B14F-4D97-AF65-F5344CB8AC3E}">
        <p14:creationId xmlns:p14="http://schemas.microsoft.com/office/powerpoint/2010/main" val="333689826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we had a two prong attack of the exclusion. First it was structurally ambiguous since it just makes no sense grammatically</a:t>
            </a:r>
          </a:p>
          <a:p>
            <a:r>
              <a:rPr lang="en-US" dirty="0"/>
              <a:t>Second, we had the factual ambiguity: if the court chose to rewrite the exclusion to make grammatical sense, we might still survive due to the poor cut and paste since it lacked the arising from language. Case settled before we ever got to the exclusion.</a:t>
            </a:r>
          </a:p>
          <a:p>
            <a:endParaRPr lang="en-US" dirty="0"/>
          </a:p>
        </p:txBody>
      </p:sp>
      <p:sp>
        <p:nvSpPr>
          <p:cNvPr id="4" name="Slide Number Placeholder 3"/>
          <p:cNvSpPr>
            <a:spLocks noGrp="1"/>
          </p:cNvSpPr>
          <p:nvPr>
            <p:ph type="sldNum" sz="quarter" idx="5"/>
          </p:nvPr>
        </p:nvSpPr>
        <p:spPr/>
        <p:txBody>
          <a:bodyPr/>
          <a:lstStyle/>
          <a:p>
            <a:fld id="{EB72B337-4C4A-4068-B733-5CB2109BC21F}" type="slidenum">
              <a:rPr lang="en-US" smtClean="0"/>
              <a:t>39</a:t>
            </a:fld>
            <a:endParaRPr lang="en-US"/>
          </a:p>
        </p:txBody>
      </p:sp>
    </p:spTree>
    <p:extLst>
      <p:ext uri="{BB962C8B-B14F-4D97-AF65-F5344CB8AC3E}">
        <p14:creationId xmlns:p14="http://schemas.microsoft.com/office/powerpoint/2010/main" val="2409088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just want to point out here, UM is most generally now shown on the declarations pages as a “policy coverage” separate from the per vehicle coverages</a:t>
            </a:r>
          </a:p>
          <a:p>
            <a:r>
              <a:rPr lang="en-US" dirty="0"/>
              <a:t>That is to make clear the policy does not contemplate stackable UM</a:t>
            </a:r>
          </a:p>
          <a:p>
            <a:r>
              <a:rPr lang="en-US" dirty="0"/>
              <a:t>This is probably less significant now since stacking has been done away with by the legislature unless the policy expressly stacks (USAA, still, I think)</a:t>
            </a:r>
          </a:p>
        </p:txBody>
      </p:sp>
      <p:sp>
        <p:nvSpPr>
          <p:cNvPr id="4" name="Slide Number Placeholder 3"/>
          <p:cNvSpPr>
            <a:spLocks noGrp="1"/>
          </p:cNvSpPr>
          <p:nvPr>
            <p:ph type="sldNum" sz="quarter" idx="5"/>
          </p:nvPr>
        </p:nvSpPr>
        <p:spPr/>
        <p:txBody>
          <a:bodyPr/>
          <a:lstStyle/>
          <a:p>
            <a:fld id="{EB72B337-4C4A-4068-B733-5CB2109BC21F}" type="slidenum">
              <a:rPr lang="en-US" smtClean="0"/>
              <a:t>4</a:t>
            </a:fld>
            <a:endParaRPr lang="en-US"/>
          </a:p>
        </p:txBody>
      </p:sp>
    </p:spTree>
    <p:extLst>
      <p:ext uri="{BB962C8B-B14F-4D97-AF65-F5344CB8AC3E}">
        <p14:creationId xmlns:p14="http://schemas.microsoft.com/office/powerpoint/2010/main" val="27445768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we will look at ambiguity in an insurance application and some of the rules governing applications</a:t>
            </a:r>
          </a:p>
        </p:txBody>
      </p:sp>
      <p:sp>
        <p:nvSpPr>
          <p:cNvPr id="4" name="Slide Number Placeholder 3"/>
          <p:cNvSpPr>
            <a:spLocks noGrp="1"/>
          </p:cNvSpPr>
          <p:nvPr>
            <p:ph type="sldNum" sz="quarter" idx="5"/>
          </p:nvPr>
        </p:nvSpPr>
        <p:spPr/>
        <p:txBody>
          <a:bodyPr/>
          <a:lstStyle/>
          <a:p>
            <a:fld id="{EB72B337-4C4A-4068-B733-5CB2109BC21F}" type="slidenum">
              <a:rPr lang="en-US" smtClean="0"/>
              <a:t>40</a:t>
            </a:fld>
            <a:endParaRPr lang="en-US"/>
          </a:p>
        </p:txBody>
      </p:sp>
    </p:spTree>
    <p:extLst>
      <p:ext uri="{BB962C8B-B14F-4D97-AF65-F5344CB8AC3E}">
        <p14:creationId xmlns:p14="http://schemas.microsoft.com/office/powerpoint/2010/main" val="196548433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was a life insurance case. </a:t>
            </a:r>
          </a:p>
          <a:p>
            <a:endParaRPr lang="en-US" dirty="0"/>
          </a:p>
        </p:txBody>
      </p:sp>
      <p:sp>
        <p:nvSpPr>
          <p:cNvPr id="4" name="Slide Number Placeholder 3"/>
          <p:cNvSpPr>
            <a:spLocks noGrp="1"/>
          </p:cNvSpPr>
          <p:nvPr>
            <p:ph type="sldNum" sz="quarter" idx="5"/>
          </p:nvPr>
        </p:nvSpPr>
        <p:spPr/>
        <p:txBody>
          <a:bodyPr/>
          <a:lstStyle/>
          <a:p>
            <a:fld id="{EB72B337-4C4A-4068-B733-5CB2109BC21F}" type="slidenum">
              <a:rPr lang="en-US" smtClean="0"/>
              <a:t>41</a:t>
            </a:fld>
            <a:endParaRPr lang="en-US"/>
          </a:p>
        </p:txBody>
      </p:sp>
    </p:spTree>
    <p:extLst>
      <p:ext uri="{BB962C8B-B14F-4D97-AF65-F5344CB8AC3E}">
        <p14:creationId xmlns:p14="http://schemas.microsoft.com/office/powerpoint/2010/main" val="321193896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Facts:</a:t>
            </a:r>
          </a:p>
          <a:p>
            <a:r>
              <a:rPr lang="en-US" dirty="0"/>
              <a:t>Applicant was in hospital undergoing testing for flank pain</a:t>
            </a:r>
          </a:p>
          <a:p>
            <a:r>
              <a:rPr lang="en-US" dirty="0"/>
              <a:t>Physicians strongly suspected cancer but had not made firm diagnosis</a:t>
            </a:r>
          </a:p>
          <a:p>
            <a:r>
              <a:rPr lang="en-US" dirty="0"/>
              <a:t>Application filled out online from hospital with no follow up interview of paramedical exam </a:t>
            </a:r>
          </a:p>
          <a:p>
            <a:r>
              <a:rPr lang="en-US" dirty="0"/>
              <a:t>Policy was issued $250,000</a:t>
            </a:r>
          </a:p>
          <a:p>
            <a:r>
              <a:rPr lang="en-US" dirty="0"/>
              <a:t>Diagnosis then confirmed a few weeks after policy issued</a:t>
            </a:r>
          </a:p>
          <a:p>
            <a:r>
              <a:rPr lang="en-US" dirty="0"/>
              <a:t>Insured died from the cancer less than two years after policy issue</a:t>
            </a:r>
          </a:p>
          <a:p>
            <a:endParaRPr lang="en-US" dirty="0"/>
          </a:p>
        </p:txBody>
      </p:sp>
      <p:sp>
        <p:nvSpPr>
          <p:cNvPr id="4" name="Slide Number Placeholder 3"/>
          <p:cNvSpPr>
            <a:spLocks noGrp="1"/>
          </p:cNvSpPr>
          <p:nvPr>
            <p:ph type="sldNum" sz="quarter" idx="5"/>
          </p:nvPr>
        </p:nvSpPr>
        <p:spPr/>
        <p:txBody>
          <a:bodyPr/>
          <a:lstStyle/>
          <a:p>
            <a:fld id="{EB72B337-4C4A-4068-B733-5CB2109BC21F}" type="slidenum">
              <a:rPr lang="en-US" smtClean="0"/>
              <a:t>42</a:t>
            </a:fld>
            <a:endParaRPr lang="en-US"/>
          </a:p>
        </p:txBody>
      </p:sp>
    </p:spTree>
    <p:extLst>
      <p:ext uri="{BB962C8B-B14F-4D97-AF65-F5344CB8AC3E}">
        <p14:creationId xmlns:p14="http://schemas.microsoft.com/office/powerpoint/2010/main" val="37863713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statute in Oklahoma and most everywhere, life insurance is incontestable after two years even if there is patent misrepresentation in the application process</a:t>
            </a:r>
          </a:p>
        </p:txBody>
      </p:sp>
      <p:sp>
        <p:nvSpPr>
          <p:cNvPr id="4" name="Slide Number Placeholder 3"/>
          <p:cNvSpPr>
            <a:spLocks noGrp="1"/>
          </p:cNvSpPr>
          <p:nvPr>
            <p:ph type="sldNum" sz="quarter" idx="5"/>
          </p:nvPr>
        </p:nvSpPr>
        <p:spPr/>
        <p:txBody>
          <a:bodyPr/>
          <a:lstStyle/>
          <a:p>
            <a:fld id="{EB72B337-4C4A-4068-B733-5CB2109BC21F}" type="slidenum">
              <a:rPr lang="en-US" smtClean="0"/>
              <a:t>43</a:t>
            </a:fld>
            <a:endParaRPr lang="en-US"/>
          </a:p>
        </p:txBody>
      </p:sp>
    </p:spTree>
    <p:extLst>
      <p:ext uri="{BB962C8B-B14F-4D97-AF65-F5344CB8AC3E}">
        <p14:creationId xmlns:p14="http://schemas.microsoft.com/office/powerpoint/2010/main" val="86270692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Second, we have a statute 36 OS 3609 that says statements in insurance applications are representations rather than warranties.</a:t>
            </a:r>
          </a:p>
          <a:p>
            <a:r>
              <a:rPr lang="en-US" dirty="0"/>
              <a:t>This means they are not grounds for misrepresentation defense unless they are known to be false when made</a:t>
            </a:r>
          </a:p>
        </p:txBody>
      </p:sp>
      <p:sp>
        <p:nvSpPr>
          <p:cNvPr id="4" name="Slide Number Placeholder 3"/>
          <p:cNvSpPr>
            <a:spLocks noGrp="1"/>
          </p:cNvSpPr>
          <p:nvPr>
            <p:ph type="sldNum" sz="quarter" idx="5"/>
          </p:nvPr>
        </p:nvSpPr>
        <p:spPr/>
        <p:txBody>
          <a:bodyPr/>
          <a:lstStyle/>
          <a:p>
            <a:fld id="{EB72B337-4C4A-4068-B733-5CB2109BC21F}" type="slidenum">
              <a:rPr lang="en-US" smtClean="0"/>
              <a:t>44</a:t>
            </a:fld>
            <a:endParaRPr lang="en-US"/>
          </a:p>
        </p:txBody>
      </p:sp>
    </p:spTree>
    <p:extLst>
      <p:ext uri="{BB962C8B-B14F-4D97-AF65-F5344CB8AC3E}">
        <p14:creationId xmlns:p14="http://schemas.microsoft.com/office/powerpoint/2010/main" val="40351467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where 3609 gets interesting:</a:t>
            </a:r>
          </a:p>
          <a:p>
            <a:r>
              <a:rPr lang="en-US" dirty="0"/>
              <a:t>It says misrepresentation does not constitute a defense against recovery under a policy unless</a:t>
            </a:r>
          </a:p>
          <a:p>
            <a:r>
              <a:rPr lang="en-US" dirty="0"/>
              <a:t>Fraudulent </a:t>
            </a:r>
            <a:r>
              <a:rPr lang="en-US" b="1" dirty="0"/>
              <a:t>or</a:t>
            </a:r>
          </a:p>
          <a:p>
            <a:r>
              <a:rPr lang="en-US" b="0" dirty="0"/>
              <a:t>Material to the risk or hazard assumed </a:t>
            </a:r>
            <a:r>
              <a:rPr lang="en-US" b="1" dirty="0"/>
              <a:t>or</a:t>
            </a:r>
          </a:p>
          <a:p>
            <a:r>
              <a:rPr lang="en-US" b="0" dirty="0"/>
              <a:t>the policy would not have issued or would have issued as it was had the true facts been made known</a:t>
            </a:r>
          </a:p>
          <a:p>
            <a:r>
              <a:rPr lang="en-US" b="0" dirty="0"/>
              <a:t>This is a disjunctive list, meaning if any of the three is true the insurance has the option to defend on the basis of misrepresentation</a:t>
            </a:r>
          </a:p>
        </p:txBody>
      </p:sp>
      <p:sp>
        <p:nvSpPr>
          <p:cNvPr id="4" name="Slide Number Placeholder 3"/>
          <p:cNvSpPr>
            <a:spLocks noGrp="1"/>
          </p:cNvSpPr>
          <p:nvPr>
            <p:ph type="sldNum" sz="quarter" idx="5"/>
          </p:nvPr>
        </p:nvSpPr>
        <p:spPr/>
        <p:txBody>
          <a:bodyPr/>
          <a:lstStyle/>
          <a:p>
            <a:fld id="{EB72B337-4C4A-4068-B733-5CB2109BC21F}" type="slidenum">
              <a:rPr lang="en-US" smtClean="0"/>
              <a:t>45</a:t>
            </a:fld>
            <a:endParaRPr lang="en-US"/>
          </a:p>
        </p:txBody>
      </p:sp>
    </p:spTree>
    <p:extLst>
      <p:ext uri="{BB962C8B-B14F-4D97-AF65-F5344CB8AC3E}">
        <p14:creationId xmlns:p14="http://schemas.microsoft.com/office/powerpoint/2010/main" val="226742468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case law interprets the list in the conjunctive: all three must be true for a misrepresentation defense to work</a:t>
            </a:r>
          </a:p>
        </p:txBody>
      </p:sp>
      <p:sp>
        <p:nvSpPr>
          <p:cNvPr id="4" name="Slide Number Placeholder 3"/>
          <p:cNvSpPr>
            <a:spLocks noGrp="1"/>
          </p:cNvSpPr>
          <p:nvPr>
            <p:ph type="sldNum" sz="quarter" idx="5"/>
          </p:nvPr>
        </p:nvSpPr>
        <p:spPr/>
        <p:txBody>
          <a:bodyPr/>
          <a:lstStyle/>
          <a:p>
            <a:fld id="{EB72B337-4C4A-4068-B733-5CB2109BC21F}" type="slidenum">
              <a:rPr lang="en-US" smtClean="0"/>
              <a:t>46</a:t>
            </a:fld>
            <a:endParaRPr lang="en-US"/>
          </a:p>
        </p:txBody>
      </p:sp>
    </p:spTree>
    <p:extLst>
      <p:ext uri="{BB962C8B-B14F-4D97-AF65-F5344CB8AC3E}">
        <p14:creationId xmlns:p14="http://schemas.microsoft.com/office/powerpoint/2010/main" val="56064514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interpretation is applied by the Oklahoma Supreme Court in several earlier cases without explanation (read above)</a:t>
            </a:r>
          </a:p>
        </p:txBody>
      </p:sp>
      <p:sp>
        <p:nvSpPr>
          <p:cNvPr id="4" name="Slide Number Placeholder 3"/>
          <p:cNvSpPr>
            <a:spLocks noGrp="1"/>
          </p:cNvSpPr>
          <p:nvPr>
            <p:ph type="sldNum" sz="quarter" idx="5"/>
          </p:nvPr>
        </p:nvSpPr>
        <p:spPr/>
        <p:txBody>
          <a:bodyPr/>
          <a:lstStyle/>
          <a:p>
            <a:fld id="{EB72B337-4C4A-4068-B733-5CB2109BC21F}" type="slidenum">
              <a:rPr lang="en-US" smtClean="0"/>
              <a:t>47</a:t>
            </a:fld>
            <a:endParaRPr lang="en-US"/>
          </a:p>
        </p:txBody>
      </p:sp>
    </p:spTree>
    <p:extLst>
      <p:ext uri="{BB962C8B-B14F-4D97-AF65-F5344CB8AC3E}">
        <p14:creationId xmlns:p14="http://schemas.microsoft.com/office/powerpoint/2010/main" val="204512445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 set out expressly in some 10</a:t>
            </a:r>
            <a:r>
              <a:rPr lang="en-US" baseline="30000" dirty="0"/>
              <a:t>th</a:t>
            </a:r>
            <a:r>
              <a:rPr lang="en-US" dirty="0"/>
              <a:t> Circuit cases noting the Oklahoma interpretation</a:t>
            </a:r>
          </a:p>
          <a:p>
            <a:endParaRPr lang="en-US" dirty="0"/>
          </a:p>
        </p:txBody>
      </p:sp>
      <p:sp>
        <p:nvSpPr>
          <p:cNvPr id="4" name="Slide Number Placeholder 3"/>
          <p:cNvSpPr>
            <a:spLocks noGrp="1"/>
          </p:cNvSpPr>
          <p:nvPr>
            <p:ph type="sldNum" sz="quarter" idx="5"/>
          </p:nvPr>
        </p:nvSpPr>
        <p:spPr/>
        <p:txBody>
          <a:bodyPr/>
          <a:lstStyle/>
          <a:p>
            <a:fld id="{EB72B337-4C4A-4068-B733-5CB2109BC21F}" type="slidenum">
              <a:rPr lang="en-US" smtClean="0"/>
              <a:t>48</a:t>
            </a:fld>
            <a:endParaRPr lang="en-US"/>
          </a:p>
        </p:txBody>
      </p:sp>
    </p:spTree>
    <p:extLst>
      <p:ext uri="{BB962C8B-B14F-4D97-AF65-F5344CB8AC3E}">
        <p14:creationId xmlns:p14="http://schemas.microsoft.com/office/powerpoint/2010/main" val="66682991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Oklahoma decisions actually make sense. The list, if read in the disjunctive, negates the lead in to 3609</a:t>
            </a:r>
          </a:p>
          <a:p>
            <a:r>
              <a:rPr lang="en-US" dirty="0"/>
              <a:t>A. All statements and descriptions in any application for an insurance policy or in negotiations therefor, by or in behalf of the insured, shall be deemed to be representations and not warranties</a:t>
            </a:r>
          </a:p>
          <a:p>
            <a:r>
              <a:rPr lang="en-US" dirty="0"/>
              <a:t>This is why the Court’s interpretation was correct, despite some confusing language in the statute.</a:t>
            </a:r>
          </a:p>
          <a:p>
            <a:endParaRPr lang="en-US" dirty="0"/>
          </a:p>
        </p:txBody>
      </p:sp>
      <p:sp>
        <p:nvSpPr>
          <p:cNvPr id="4" name="Slide Number Placeholder 3"/>
          <p:cNvSpPr>
            <a:spLocks noGrp="1"/>
          </p:cNvSpPr>
          <p:nvPr>
            <p:ph type="sldNum" sz="quarter" idx="5"/>
          </p:nvPr>
        </p:nvSpPr>
        <p:spPr/>
        <p:txBody>
          <a:bodyPr/>
          <a:lstStyle/>
          <a:p>
            <a:fld id="{EB72B337-4C4A-4068-B733-5CB2109BC21F}" type="slidenum">
              <a:rPr lang="en-US" smtClean="0"/>
              <a:t>49</a:t>
            </a:fld>
            <a:endParaRPr lang="en-US"/>
          </a:p>
        </p:txBody>
      </p:sp>
    </p:spTree>
    <p:extLst>
      <p:ext uri="{BB962C8B-B14F-4D97-AF65-F5344CB8AC3E}">
        <p14:creationId xmlns:p14="http://schemas.microsoft.com/office/powerpoint/2010/main" val="3548650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are a third party’s rights under a liability policy. It sort of depends on what court you are in.</a:t>
            </a:r>
          </a:p>
        </p:txBody>
      </p:sp>
      <p:sp>
        <p:nvSpPr>
          <p:cNvPr id="4" name="Slide Number Placeholder 3"/>
          <p:cNvSpPr>
            <a:spLocks noGrp="1"/>
          </p:cNvSpPr>
          <p:nvPr>
            <p:ph type="sldNum" sz="quarter" idx="5"/>
          </p:nvPr>
        </p:nvSpPr>
        <p:spPr/>
        <p:txBody>
          <a:bodyPr/>
          <a:lstStyle/>
          <a:p>
            <a:fld id="{EB72B337-4C4A-4068-B733-5CB2109BC21F}" type="slidenum">
              <a:rPr lang="en-US" smtClean="0"/>
              <a:t>5</a:t>
            </a:fld>
            <a:endParaRPr lang="en-US"/>
          </a:p>
        </p:txBody>
      </p:sp>
    </p:spTree>
    <p:extLst>
      <p:ext uri="{BB962C8B-B14F-4D97-AF65-F5344CB8AC3E}">
        <p14:creationId xmlns:p14="http://schemas.microsoft.com/office/powerpoint/2010/main" val="40055445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rule to keep in mind in these misrepresentation case is that the result of the defense is often an attempted rescission</a:t>
            </a:r>
          </a:p>
          <a:p>
            <a:r>
              <a:rPr lang="en-US" dirty="0"/>
              <a:t>This is so if the policy would not have issued but for the misrepresentation and the coverage is negated by the denial</a:t>
            </a:r>
          </a:p>
          <a:p>
            <a:r>
              <a:rPr lang="en-US" dirty="0"/>
              <a:t>We have a statute that comes into play in these situations, 15 O.S. 235 that says you have to return anything of value received when you attempt to rescind a contract</a:t>
            </a:r>
          </a:p>
          <a:p>
            <a:r>
              <a:rPr lang="en-US" dirty="0"/>
              <a:t>This means when the insurance company wants to rescind for misrepresentation they have to refund premium. </a:t>
            </a:r>
          </a:p>
          <a:p>
            <a:r>
              <a:rPr lang="en-US" dirty="0"/>
              <a:t>In this case, the carrier did that</a:t>
            </a:r>
          </a:p>
          <a:p>
            <a:r>
              <a:rPr lang="en-US" dirty="0"/>
              <a:t>I’m looking at one now where it did not. sometimes that alone will enable the insured to prevail. So, for the plaintiff’s side, if you get into one of these, hope they do not refund premium and do not point that out until you file your motion for summary judgment</a:t>
            </a:r>
          </a:p>
          <a:p>
            <a:r>
              <a:rPr lang="en-US" dirty="0"/>
              <a:t>If you defend insurance companies, make sure they have refunded the premium</a:t>
            </a:r>
          </a:p>
        </p:txBody>
      </p:sp>
      <p:sp>
        <p:nvSpPr>
          <p:cNvPr id="4" name="Slide Number Placeholder 3"/>
          <p:cNvSpPr>
            <a:spLocks noGrp="1"/>
          </p:cNvSpPr>
          <p:nvPr>
            <p:ph type="sldNum" sz="quarter" idx="5"/>
          </p:nvPr>
        </p:nvSpPr>
        <p:spPr/>
        <p:txBody>
          <a:bodyPr/>
          <a:lstStyle/>
          <a:p>
            <a:fld id="{EB72B337-4C4A-4068-B733-5CB2109BC21F}" type="slidenum">
              <a:rPr lang="en-US" smtClean="0"/>
              <a:t>50</a:t>
            </a:fld>
            <a:endParaRPr lang="en-US"/>
          </a:p>
        </p:txBody>
      </p:sp>
    </p:spTree>
    <p:extLst>
      <p:ext uri="{BB962C8B-B14F-4D97-AF65-F5344CB8AC3E}">
        <p14:creationId xmlns:p14="http://schemas.microsoft.com/office/powerpoint/2010/main" val="208755572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final rule for application cases before we get into the details of this life insurance case is that it is nearly impossible for an insurance company to prove misrepresentation</a:t>
            </a:r>
          </a:p>
          <a:p>
            <a:r>
              <a:rPr lang="en-US" dirty="0"/>
              <a:t>Read above:</a:t>
            </a:r>
          </a:p>
          <a:p>
            <a:r>
              <a:rPr lang="en-US" dirty="0"/>
              <a:t>This is very nearly a subjective standard, though it can be proven by circumstantial evidence</a:t>
            </a:r>
          </a:p>
        </p:txBody>
      </p:sp>
      <p:sp>
        <p:nvSpPr>
          <p:cNvPr id="4" name="Slide Number Placeholder 3"/>
          <p:cNvSpPr>
            <a:spLocks noGrp="1"/>
          </p:cNvSpPr>
          <p:nvPr>
            <p:ph type="sldNum" sz="quarter" idx="5"/>
          </p:nvPr>
        </p:nvSpPr>
        <p:spPr/>
        <p:txBody>
          <a:bodyPr/>
          <a:lstStyle/>
          <a:p>
            <a:fld id="{EB72B337-4C4A-4068-B733-5CB2109BC21F}" type="slidenum">
              <a:rPr lang="en-US" smtClean="0"/>
              <a:t>51</a:t>
            </a:fld>
            <a:endParaRPr lang="en-US"/>
          </a:p>
        </p:txBody>
      </p:sp>
    </p:spTree>
    <p:extLst>
      <p:ext uri="{BB962C8B-B14F-4D97-AF65-F5344CB8AC3E}">
        <p14:creationId xmlns:p14="http://schemas.microsoft.com/office/powerpoint/2010/main" val="236159294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now to the main event:</a:t>
            </a:r>
          </a:p>
          <a:p>
            <a:r>
              <a:rPr lang="en-US" dirty="0"/>
              <a:t>Here is the exclusion cited by the life insurance company</a:t>
            </a:r>
          </a:p>
          <a:p>
            <a:endParaRPr lang="en-US" dirty="0"/>
          </a:p>
        </p:txBody>
      </p:sp>
      <p:sp>
        <p:nvSpPr>
          <p:cNvPr id="4" name="Slide Number Placeholder 3"/>
          <p:cNvSpPr>
            <a:spLocks noGrp="1"/>
          </p:cNvSpPr>
          <p:nvPr>
            <p:ph type="sldNum" sz="quarter" idx="5"/>
          </p:nvPr>
        </p:nvSpPr>
        <p:spPr/>
        <p:txBody>
          <a:bodyPr/>
          <a:lstStyle/>
          <a:p>
            <a:fld id="{EB72B337-4C4A-4068-B733-5CB2109BC21F}" type="slidenum">
              <a:rPr lang="en-US" smtClean="0"/>
              <a:t>52</a:t>
            </a:fld>
            <a:endParaRPr lang="en-US"/>
          </a:p>
        </p:txBody>
      </p:sp>
    </p:spTree>
    <p:extLst>
      <p:ext uri="{BB962C8B-B14F-4D97-AF65-F5344CB8AC3E}">
        <p14:creationId xmlns:p14="http://schemas.microsoft.com/office/powerpoint/2010/main" val="202878884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Like the physical abuse exclusion earlier, this one has some grammatical problems:</a:t>
            </a:r>
          </a:p>
          <a:p>
            <a:r>
              <a:rPr lang="en-US" dirty="0"/>
              <a:t>Have you been diagnosed cancer</a:t>
            </a:r>
          </a:p>
          <a:p>
            <a:r>
              <a:rPr lang="en-US" dirty="0"/>
              <a:t>Treated cancer</a:t>
            </a:r>
          </a:p>
          <a:p>
            <a:r>
              <a:rPr lang="en-US" dirty="0"/>
              <a:t>What do these even mean? Again, this is arguably a structural ambiguity</a:t>
            </a:r>
          </a:p>
          <a:p>
            <a:endParaRPr lang="en-US" dirty="0"/>
          </a:p>
          <a:p>
            <a:r>
              <a:rPr lang="en-US" dirty="0"/>
              <a:t>Given the evidentiary standard, I was not terribly worried about these two.</a:t>
            </a:r>
          </a:p>
          <a:p>
            <a:endParaRPr lang="en-US" dirty="0"/>
          </a:p>
        </p:txBody>
      </p:sp>
      <p:sp>
        <p:nvSpPr>
          <p:cNvPr id="4" name="Slide Number Placeholder 3"/>
          <p:cNvSpPr>
            <a:spLocks noGrp="1"/>
          </p:cNvSpPr>
          <p:nvPr>
            <p:ph type="sldNum" sz="quarter" idx="5"/>
          </p:nvPr>
        </p:nvSpPr>
        <p:spPr/>
        <p:txBody>
          <a:bodyPr/>
          <a:lstStyle/>
          <a:p>
            <a:fld id="{EB72B337-4C4A-4068-B733-5CB2109BC21F}" type="slidenum">
              <a:rPr lang="en-US" smtClean="0"/>
              <a:t>54</a:t>
            </a:fld>
            <a:endParaRPr lang="en-US"/>
          </a:p>
        </p:txBody>
      </p:sp>
    </p:spTree>
    <p:extLst>
      <p:ext uri="{BB962C8B-B14F-4D97-AF65-F5344CB8AC3E}">
        <p14:creationId xmlns:p14="http://schemas.microsoft.com/office/powerpoint/2010/main" val="41086212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two were more problematic</a:t>
            </a:r>
          </a:p>
          <a:p>
            <a:r>
              <a:rPr lang="en-US" dirty="0"/>
              <a:t>Have you:</a:t>
            </a:r>
          </a:p>
          <a:p>
            <a:r>
              <a:rPr lang="en-US" dirty="0"/>
              <a:t>Tested positive </a:t>
            </a:r>
            <a:r>
              <a:rPr lang="en-US" b="1" dirty="0"/>
              <a:t>for </a:t>
            </a:r>
            <a:r>
              <a:rPr lang="en-US" dirty="0"/>
              <a:t>cancer</a:t>
            </a:r>
          </a:p>
          <a:p>
            <a:r>
              <a:rPr lang="en-US" dirty="0"/>
              <a:t>Been given medical advice . . .  </a:t>
            </a:r>
            <a:r>
              <a:rPr lang="en-US" b="1" dirty="0"/>
              <a:t>for </a:t>
            </a:r>
            <a:r>
              <a:rPr lang="en-US" dirty="0"/>
              <a:t>cancer</a:t>
            </a:r>
          </a:p>
          <a:p>
            <a:endParaRPr lang="en-US" dirty="0"/>
          </a:p>
        </p:txBody>
      </p:sp>
      <p:sp>
        <p:nvSpPr>
          <p:cNvPr id="4" name="Slide Number Placeholder 3"/>
          <p:cNvSpPr>
            <a:spLocks noGrp="1"/>
          </p:cNvSpPr>
          <p:nvPr>
            <p:ph type="sldNum" sz="quarter" idx="5"/>
          </p:nvPr>
        </p:nvSpPr>
        <p:spPr/>
        <p:txBody>
          <a:bodyPr/>
          <a:lstStyle/>
          <a:p>
            <a:fld id="{EB72B337-4C4A-4068-B733-5CB2109BC21F}" type="slidenum">
              <a:rPr lang="en-US" smtClean="0"/>
              <a:t>55</a:t>
            </a:fld>
            <a:endParaRPr lang="en-US"/>
          </a:p>
        </p:txBody>
      </p:sp>
    </p:spTree>
    <p:extLst>
      <p:ext uri="{BB962C8B-B14F-4D97-AF65-F5344CB8AC3E}">
        <p14:creationId xmlns:p14="http://schemas.microsoft.com/office/powerpoint/2010/main" val="137600014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applicant was in the hospital for testing and had been told </a:t>
            </a:r>
            <a:r>
              <a:rPr lang="en-US" b="1" dirty="0"/>
              <a:t>cancer was </a:t>
            </a:r>
            <a:r>
              <a:rPr lang="en-US" b="1" i="1" dirty="0"/>
              <a:t>a possibility</a:t>
            </a:r>
          </a:p>
          <a:p>
            <a:endParaRPr lang="en-US" b="1" i="1" dirty="0"/>
          </a:p>
          <a:p>
            <a:r>
              <a:rPr lang="en-US" i="1" dirty="0"/>
              <a:t>And there was no real “</a:t>
            </a:r>
            <a:r>
              <a:rPr lang="en-US" b="1" i="1" dirty="0"/>
              <a:t>treatment” given </a:t>
            </a:r>
            <a:r>
              <a:rPr lang="en-US" i="1" dirty="0"/>
              <a:t>other than aspirin—</a:t>
            </a:r>
          </a:p>
          <a:p>
            <a:r>
              <a:rPr lang="en-US" i="1" dirty="0"/>
              <a:t>Unless “testing” is considered treatment</a:t>
            </a:r>
          </a:p>
          <a:p>
            <a:endParaRPr lang="en-US" dirty="0"/>
          </a:p>
        </p:txBody>
      </p:sp>
      <p:sp>
        <p:nvSpPr>
          <p:cNvPr id="4" name="Slide Number Placeholder 3"/>
          <p:cNvSpPr>
            <a:spLocks noGrp="1"/>
          </p:cNvSpPr>
          <p:nvPr>
            <p:ph type="sldNum" sz="quarter" idx="5"/>
          </p:nvPr>
        </p:nvSpPr>
        <p:spPr/>
        <p:txBody>
          <a:bodyPr/>
          <a:lstStyle/>
          <a:p>
            <a:fld id="{EB72B337-4C4A-4068-B733-5CB2109BC21F}" type="slidenum">
              <a:rPr lang="en-US" smtClean="0"/>
              <a:t>56</a:t>
            </a:fld>
            <a:endParaRPr lang="en-US"/>
          </a:p>
        </p:txBody>
      </p:sp>
    </p:spTree>
    <p:extLst>
      <p:ext uri="{BB962C8B-B14F-4D97-AF65-F5344CB8AC3E}">
        <p14:creationId xmlns:p14="http://schemas.microsoft.com/office/powerpoint/2010/main" val="224092795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 that testing without a result and being given aspirin:</a:t>
            </a:r>
          </a:p>
          <a:p>
            <a:endParaRPr lang="en-US" dirty="0"/>
          </a:p>
          <a:p>
            <a:r>
              <a:rPr lang="en-US" dirty="0"/>
              <a:t>Tested positive </a:t>
            </a:r>
            <a:r>
              <a:rPr lang="en-US" b="1" dirty="0"/>
              <a:t>for </a:t>
            </a:r>
            <a:r>
              <a:rPr lang="en-US" dirty="0"/>
              <a:t>cancer</a:t>
            </a:r>
          </a:p>
          <a:p>
            <a:r>
              <a:rPr lang="en-US" dirty="0"/>
              <a:t>or</a:t>
            </a:r>
          </a:p>
          <a:p>
            <a:r>
              <a:rPr lang="en-US" dirty="0"/>
              <a:t>Been given medical advice . . .  </a:t>
            </a:r>
            <a:r>
              <a:rPr lang="en-US" b="1" dirty="0"/>
              <a:t>for </a:t>
            </a:r>
            <a:r>
              <a:rPr lang="en-US" dirty="0"/>
              <a:t>cancer</a:t>
            </a:r>
          </a:p>
          <a:p>
            <a:endParaRPr lang="en-US" dirty="0"/>
          </a:p>
        </p:txBody>
      </p:sp>
      <p:sp>
        <p:nvSpPr>
          <p:cNvPr id="4" name="Slide Number Placeholder 3"/>
          <p:cNvSpPr>
            <a:spLocks noGrp="1"/>
          </p:cNvSpPr>
          <p:nvPr>
            <p:ph type="sldNum" sz="quarter" idx="5"/>
          </p:nvPr>
        </p:nvSpPr>
        <p:spPr/>
        <p:txBody>
          <a:bodyPr/>
          <a:lstStyle/>
          <a:p>
            <a:fld id="{EB72B337-4C4A-4068-B733-5CB2109BC21F}" type="slidenum">
              <a:rPr lang="en-US" smtClean="0"/>
              <a:t>57</a:t>
            </a:fld>
            <a:endParaRPr lang="en-US"/>
          </a:p>
        </p:txBody>
      </p:sp>
    </p:spTree>
    <p:extLst>
      <p:ext uri="{BB962C8B-B14F-4D97-AF65-F5344CB8AC3E}">
        <p14:creationId xmlns:p14="http://schemas.microsoft.com/office/powerpoint/2010/main" val="422211413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a:t>
            </a:r>
          </a:p>
          <a:p>
            <a:r>
              <a:rPr lang="en-US" dirty="0"/>
              <a:t>Our applicant was in the hospital for testing and had been told </a:t>
            </a:r>
            <a:r>
              <a:rPr lang="en-US" b="1" dirty="0"/>
              <a:t>cancer was </a:t>
            </a:r>
            <a:r>
              <a:rPr lang="en-US" b="1" i="1" dirty="0"/>
              <a:t>a possibility</a:t>
            </a:r>
          </a:p>
          <a:p>
            <a:endParaRPr lang="en-US" b="1" i="1" dirty="0"/>
          </a:p>
          <a:p>
            <a:r>
              <a:rPr lang="en-US" i="1" dirty="0"/>
              <a:t>And there was no real “treatment” other than aspirin</a:t>
            </a:r>
          </a:p>
          <a:p>
            <a:endParaRPr lang="en-US" i="1" dirty="0"/>
          </a:p>
          <a:p>
            <a:r>
              <a:rPr lang="en-US" dirty="0"/>
              <a:t>This goes to the “intent to deceive” requirement</a:t>
            </a:r>
          </a:p>
          <a:p>
            <a:r>
              <a:rPr lang="en-US" i="1" dirty="0"/>
              <a:t>survivor contended insured did not tell people she had cancer, but that that was suspected</a:t>
            </a:r>
          </a:p>
          <a:p>
            <a:r>
              <a:rPr lang="en-US" i="1" dirty="0"/>
              <a:t>Given the nearly insurmountable burden on the insurance company to prove intent to deceive, I felt good about the case</a:t>
            </a:r>
          </a:p>
          <a:p>
            <a:endParaRPr lang="en-US" dirty="0"/>
          </a:p>
        </p:txBody>
      </p:sp>
      <p:sp>
        <p:nvSpPr>
          <p:cNvPr id="4" name="Slide Number Placeholder 3"/>
          <p:cNvSpPr>
            <a:spLocks noGrp="1"/>
          </p:cNvSpPr>
          <p:nvPr>
            <p:ph type="sldNum" sz="quarter" idx="5"/>
          </p:nvPr>
        </p:nvSpPr>
        <p:spPr/>
        <p:txBody>
          <a:bodyPr/>
          <a:lstStyle/>
          <a:p>
            <a:fld id="{EB72B337-4C4A-4068-B733-5CB2109BC21F}" type="slidenum">
              <a:rPr lang="en-US" smtClean="0"/>
              <a:t>58</a:t>
            </a:fld>
            <a:endParaRPr lang="en-US"/>
          </a:p>
        </p:txBody>
      </p:sp>
    </p:spTree>
    <p:extLst>
      <p:ext uri="{BB962C8B-B14F-4D97-AF65-F5344CB8AC3E}">
        <p14:creationId xmlns:p14="http://schemas.microsoft.com/office/powerpoint/2010/main" val="191090253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attached a redacted demand letter so you can have it for what it’s worth</a:t>
            </a:r>
          </a:p>
          <a:p>
            <a:r>
              <a:rPr lang="en-US" dirty="0"/>
              <a:t>My PowerPoint is up on my website</a:t>
            </a:r>
          </a:p>
        </p:txBody>
      </p:sp>
      <p:sp>
        <p:nvSpPr>
          <p:cNvPr id="4" name="Slide Number Placeholder 3"/>
          <p:cNvSpPr>
            <a:spLocks noGrp="1"/>
          </p:cNvSpPr>
          <p:nvPr>
            <p:ph type="sldNum" sz="quarter" idx="5"/>
          </p:nvPr>
        </p:nvSpPr>
        <p:spPr/>
        <p:txBody>
          <a:bodyPr/>
          <a:lstStyle/>
          <a:p>
            <a:fld id="{EB72B337-4C4A-4068-B733-5CB2109BC21F}" type="slidenum">
              <a:rPr lang="en-US" smtClean="0"/>
              <a:t>59</a:t>
            </a:fld>
            <a:endParaRPr lang="en-US"/>
          </a:p>
        </p:txBody>
      </p:sp>
    </p:spTree>
    <p:extLst>
      <p:ext uri="{BB962C8B-B14F-4D97-AF65-F5344CB8AC3E}">
        <p14:creationId xmlns:p14="http://schemas.microsoft.com/office/powerpoint/2010/main" val="68310096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discovery insurance company produced a letter it had sent to the doctors office that asked “had so and so been told he had cancer before x date</a:t>
            </a:r>
          </a:p>
          <a:p>
            <a:endParaRPr lang="en-US" dirty="0"/>
          </a:p>
          <a:p>
            <a:r>
              <a:rPr lang="en-US" dirty="0"/>
              <a:t>Someone there had checked “yes” and stamped the doctors signature, despite Doctor telling me he would not “typically” confirmed a diagnosis at that point since the labs were not back.</a:t>
            </a:r>
          </a:p>
          <a:p>
            <a:endParaRPr lang="en-US" dirty="0"/>
          </a:p>
          <a:p>
            <a:r>
              <a:rPr lang="en-US" dirty="0"/>
              <a:t>Case settled.</a:t>
            </a:r>
          </a:p>
        </p:txBody>
      </p:sp>
      <p:sp>
        <p:nvSpPr>
          <p:cNvPr id="4" name="Slide Number Placeholder 3"/>
          <p:cNvSpPr>
            <a:spLocks noGrp="1"/>
          </p:cNvSpPr>
          <p:nvPr>
            <p:ph type="sldNum" sz="quarter" idx="5"/>
          </p:nvPr>
        </p:nvSpPr>
        <p:spPr/>
        <p:txBody>
          <a:bodyPr/>
          <a:lstStyle/>
          <a:p>
            <a:fld id="{EB72B337-4C4A-4068-B733-5CB2109BC21F}" type="slidenum">
              <a:rPr lang="en-US" smtClean="0"/>
              <a:t>63</a:t>
            </a:fld>
            <a:endParaRPr lang="en-US"/>
          </a:p>
        </p:txBody>
      </p:sp>
    </p:spTree>
    <p:extLst>
      <p:ext uri="{BB962C8B-B14F-4D97-AF65-F5344CB8AC3E}">
        <p14:creationId xmlns:p14="http://schemas.microsoft.com/office/powerpoint/2010/main" val="674307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Zahn’s sued a developer for defective construction</a:t>
            </a:r>
          </a:p>
          <a:p>
            <a:r>
              <a:rPr lang="en-US" dirty="0"/>
              <a:t>The developer’s insurance company disclaimed coverage</a:t>
            </a:r>
          </a:p>
          <a:p>
            <a:r>
              <a:rPr lang="en-US" dirty="0"/>
              <a:t>The </a:t>
            </a:r>
            <a:r>
              <a:rPr lang="en-US" dirty="0" err="1"/>
              <a:t>Zahns</a:t>
            </a:r>
            <a:r>
              <a:rPr lang="en-US" dirty="0"/>
              <a:t> and the developer entered into an agreed judgment and the </a:t>
            </a:r>
            <a:r>
              <a:rPr lang="en-US" dirty="0" err="1"/>
              <a:t>Zahns</a:t>
            </a:r>
            <a:r>
              <a:rPr lang="en-US" dirty="0"/>
              <a:t> sought to enforce that against the developer’s insurance</a:t>
            </a:r>
          </a:p>
          <a:p>
            <a:r>
              <a:rPr lang="en-US" dirty="0"/>
              <a:t>Through a direct action rather than by garnishment the developer also joined in that action</a:t>
            </a:r>
          </a:p>
          <a:p>
            <a:r>
              <a:rPr lang="en-US" dirty="0"/>
              <a:t>The trial court dismissed the </a:t>
            </a:r>
            <a:r>
              <a:rPr lang="en-US" dirty="0" err="1"/>
              <a:t>Zahns</a:t>
            </a:r>
            <a:r>
              <a:rPr lang="en-US" dirty="0"/>
              <a:t> saying they were limited to a garnishment action</a:t>
            </a:r>
          </a:p>
        </p:txBody>
      </p:sp>
      <p:sp>
        <p:nvSpPr>
          <p:cNvPr id="4" name="Slide Number Placeholder 3"/>
          <p:cNvSpPr>
            <a:spLocks noGrp="1"/>
          </p:cNvSpPr>
          <p:nvPr>
            <p:ph type="sldNum" sz="quarter" idx="5"/>
          </p:nvPr>
        </p:nvSpPr>
        <p:spPr/>
        <p:txBody>
          <a:bodyPr/>
          <a:lstStyle/>
          <a:p>
            <a:fld id="{EB72B337-4C4A-4068-B733-5CB2109BC21F}" type="slidenum">
              <a:rPr lang="en-US" smtClean="0"/>
              <a:t>6</a:t>
            </a:fld>
            <a:endParaRPr lang="en-US"/>
          </a:p>
        </p:txBody>
      </p:sp>
    </p:spTree>
    <p:extLst>
      <p:ext uri="{BB962C8B-B14F-4D97-AF65-F5344CB8AC3E}">
        <p14:creationId xmlns:p14="http://schemas.microsoft.com/office/powerpoint/2010/main" val="310125682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Here I will cover only a few exclusions, the more important valid exclusions</a:t>
            </a:r>
          </a:p>
          <a:p>
            <a:r>
              <a:rPr lang="en-US" sz="1200" b="1" dirty="0"/>
              <a:t>The written materials also set out several illegal exclusions</a:t>
            </a:r>
            <a:endParaRPr lang="en-US" dirty="0"/>
          </a:p>
        </p:txBody>
      </p:sp>
      <p:sp>
        <p:nvSpPr>
          <p:cNvPr id="4" name="Slide Number Placeholder 3"/>
          <p:cNvSpPr>
            <a:spLocks noGrp="1"/>
          </p:cNvSpPr>
          <p:nvPr>
            <p:ph type="sldNum" sz="quarter" idx="5"/>
          </p:nvPr>
        </p:nvSpPr>
        <p:spPr/>
        <p:txBody>
          <a:bodyPr/>
          <a:lstStyle/>
          <a:p>
            <a:fld id="{EB72B337-4C4A-4068-B733-5CB2109BC21F}" type="slidenum">
              <a:rPr lang="en-US" smtClean="0"/>
              <a:t>64</a:t>
            </a:fld>
            <a:endParaRPr lang="en-US"/>
          </a:p>
        </p:txBody>
      </p:sp>
    </p:spTree>
    <p:extLst>
      <p:ext uri="{BB962C8B-B14F-4D97-AF65-F5344CB8AC3E}">
        <p14:creationId xmlns:p14="http://schemas.microsoft.com/office/powerpoint/2010/main" val="75516053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Named Driver Exclusion—</a:t>
            </a:r>
            <a:r>
              <a:rPr lang="en-US" sz="1200" dirty="0"/>
              <a:t>Valid if the company lists a known driver with a bad record, but can’t simply exclude young drivers without a negative record</a:t>
            </a:r>
            <a:endParaRPr lang="en-US" dirty="0"/>
          </a:p>
        </p:txBody>
      </p:sp>
      <p:sp>
        <p:nvSpPr>
          <p:cNvPr id="4" name="Slide Number Placeholder 3"/>
          <p:cNvSpPr>
            <a:spLocks noGrp="1"/>
          </p:cNvSpPr>
          <p:nvPr>
            <p:ph type="sldNum" sz="quarter" idx="5"/>
          </p:nvPr>
        </p:nvSpPr>
        <p:spPr/>
        <p:txBody>
          <a:bodyPr/>
          <a:lstStyle/>
          <a:p>
            <a:fld id="{EB72B337-4C4A-4068-B733-5CB2109BC21F}" type="slidenum">
              <a:rPr lang="en-US" smtClean="0"/>
              <a:t>65</a:t>
            </a:fld>
            <a:endParaRPr lang="en-US"/>
          </a:p>
        </p:txBody>
      </p:sp>
    </p:spTree>
    <p:extLst>
      <p:ext uri="{BB962C8B-B14F-4D97-AF65-F5344CB8AC3E}">
        <p14:creationId xmlns:p14="http://schemas.microsoft.com/office/powerpoint/2010/main" val="6269589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Drop-Down “Exclusion”—</a:t>
            </a:r>
            <a:r>
              <a:rPr lang="en-US" sz="1200" dirty="0"/>
              <a:t>Drops limit down in certain situations (such as where injured passenger is also an insured on the policy—Valid (</a:t>
            </a:r>
            <a:r>
              <a:rPr lang="en-US" sz="1200" i="1" dirty="0"/>
              <a:t>Hartline v. Hartline,</a:t>
            </a:r>
            <a:r>
              <a:rPr lang="en-US" sz="1200" dirty="0"/>
              <a:t> 2001 OK 15, 39 P.3d 765) AS LONG AS INSURED HAS RECOURSE TO A MINIMUM LIMIT UNDER SOME POLICY (UM OR LIABILITY)</a:t>
            </a:r>
          </a:p>
        </p:txBody>
      </p:sp>
      <p:sp>
        <p:nvSpPr>
          <p:cNvPr id="4" name="Slide Number Placeholder 3"/>
          <p:cNvSpPr>
            <a:spLocks noGrp="1"/>
          </p:cNvSpPr>
          <p:nvPr>
            <p:ph type="sldNum" sz="quarter" idx="5"/>
          </p:nvPr>
        </p:nvSpPr>
        <p:spPr/>
        <p:txBody>
          <a:bodyPr/>
          <a:lstStyle/>
          <a:p>
            <a:fld id="{EB72B337-4C4A-4068-B733-5CB2109BC21F}" type="slidenum">
              <a:rPr lang="en-US" smtClean="0"/>
              <a:t>66</a:t>
            </a:fld>
            <a:endParaRPr lang="en-US"/>
          </a:p>
        </p:txBody>
      </p:sp>
    </p:spTree>
    <p:extLst>
      <p:ext uri="{BB962C8B-B14F-4D97-AF65-F5344CB8AC3E}">
        <p14:creationId xmlns:p14="http://schemas.microsoft.com/office/powerpoint/2010/main" val="230378046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Punitive Damages Exclusion—</a:t>
            </a:r>
            <a:r>
              <a:rPr lang="en-US" sz="1200" dirty="0"/>
              <a:t>Valid (it is against public policy to ensure for direct (as opposed to vicarious) liability for punitive damages. </a:t>
            </a:r>
            <a:r>
              <a:rPr lang="en-US" sz="1200" i="1" dirty="0"/>
              <a:t>Dayton Hudson Corp. v. American Mut. Liability Ins. Co.,</a:t>
            </a:r>
            <a:r>
              <a:rPr lang="en-US" sz="1200" dirty="0"/>
              <a:t> 1980 OK 193, 621 P.2d 1155).</a:t>
            </a:r>
          </a:p>
          <a:p>
            <a:endParaRPr lang="en-US" dirty="0"/>
          </a:p>
        </p:txBody>
      </p:sp>
      <p:sp>
        <p:nvSpPr>
          <p:cNvPr id="4" name="Slide Number Placeholder 3"/>
          <p:cNvSpPr>
            <a:spLocks noGrp="1"/>
          </p:cNvSpPr>
          <p:nvPr>
            <p:ph type="sldNum" sz="quarter" idx="5"/>
          </p:nvPr>
        </p:nvSpPr>
        <p:spPr/>
        <p:txBody>
          <a:bodyPr/>
          <a:lstStyle/>
          <a:p>
            <a:fld id="{EB72B337-4C4A-4068-B733-5CB2109BC21F}" type="slidenum">
              <a:rPr lang="en-US" smtClean="0"/>
              <a:t>67</a:t>
            </a:fld>
            <a:endParaRPr lang="en-US"/>
          </a:p>
        </p:txBody>
      </p:sp>
    </p:spTree>
    <p:extLst>
      <p:ext uri="{BB962C8B-B14F-4D97-AF65-F5344CB8AC3E}">
        <p14:creationId xmlns:p14="http://schemas.microsoft.com/office/powerpoint/2010/main" val="79749833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Criminal Acts Exclusion—</a:t>
            </a:r>
            <a:r>
              <a:rPr lang="en-US" sz="1200" dirty="0"/>
              <a:t>Illegal up to minimum limits, except for liability for damages caused by someone who has stolen the car (by virtue of “omnibus” rules). I could not find the case, but recall a case not too long ago involving a woman who ran over her husband or boyfriend who then collected under the liability coverage despite the intentional, criminal act.</a:t>
            </a:r>
          </a:p>
          <a:p>
            <a:endParaRPr lang="en-US" dirty="0"/>
          </a:p>
        </p:txBody>
      </p:sp>
      <p:sp>
        <p:nvSpPr>
          <p:cNvPr id="4" name="Slide Number Placeholder 3"/>
          <p:cNvSpPr>
            <a:spLocks noGrp="1"/>
          </p:cNvSpPr>
          <p:nvPr>
            <p:ph type="sldNum" sz="quarter" idx="5"/>
          </p:nvPr>
        </p:nvSpPr>
        <p:spPr/>
        <p:txBody>
          <a:bodyPr/>
          <a:lstStyle/>
          <a:p>
            <a:fld id="{EB72B337-4C4A-4068-B733-5CB2109BC21F}" type="slidenum">
              <a:rPr lang="en-US" smtClean="0"/>
              <a:t>68</a:t>
            </a:fld>
            <a:endParaRPr lang="en-US"/>
          </a:p>
        </p:txBody>
      </p:sp>
    </p:spTree>
    <p:extLst>
      <p:ext uri="{BB962C8B-B14F-4D97-AF65-F5344CB8AC3E}">
        <p14:creationId xmlns:p14="http://schemas.microsoft.com/office/powerpoint/2010/main" val="293702041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Other Insurance Clauses—</a:t>
            </a:r>
            <a:r>
              <a:rPr lang="en-US" sz="1200" dirty="0"/>
              <a:t>Legal under some circumstances. Say an employee who causes injury while on the clock is insured under his own auto policy, as well as under the employer’s commercial auto policy, as an “additional insured,” under the omnibus coverage provision. The coverage on the auto will usually be primary, with the coverage on the “non-owned” policy being excess.  </a:t>
            </a:r>
          </a:p>
          <a:p>
            <a:endParaRPr lang="en-US" dirty="0"/>
          </a:p>
        </p:txBody>
      </p:sp>
      <p:sp>
        <p:nvSpPr>
          <p:cNvPr id="4" name="Slide Number Placeholder 3"/>
          <p:cNvSpPr>
            <a:spLocks noGrp="1"/>
          </p:cNvSpPr>
          <p:nvPr>
            <p:ph type="sldNum" sz="quarter" idx="5"/>
          </p:nvPr>
        </p:nvSpPr>
        <p:spPr/>
        <p:txBody>
          <a:bodyPr/>
          <a:lstStyle/>
          <a:p>
            <a:fld id="{EB72B337-4C4A-4068-B733-5CB2109BC21F}" type="slidenum">
              <a:rPr lang="en-US" smtClean="0"/>
              <a:t>69</a:t>
            </a:fld>
            <a:endParaRPr lang="en-US"/>
          </a:p>
        </p:txBody>
      </p:sp>
    </p:spTree>
    <p:extLst>
      <p:ext uri="{BB962C8B-B14F-4D97-AF65-F5344CB8AC3E}">
        <p14:creationId xmlns:p14="http://schemas.microsoft.com/office/powerpoint/2010/main" val="160049119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Beware, if the policy has (and it likely will) a “Limits of Liability Clause,” restricting total coverage to the “limits provided by the policy with the highest limits,” that will be enforced. </a:t>
            </a:r>
            <a:r>
              <a:rPr lang="en-US" sz="1200" i="1" dirty="0"/>
              <a:t>Gordon v. Gordon,</a:t>
            </a:r>
            <a:r>
              <a:rPr lang="en-US" sz="1200" dirty="0"/>
              <a:t> 2005 OK 5, 41 P.3d 391. That is because our compulsory insurance laws mandate only one legal limit of coverage. </a:t>
            </a:r>
          </a:p>
          <a:p>
            <a:endParaRPr lang="en-US" dirty="0"/>
          </a:p>
        </p:txBody>
      </p:sp>
      <p:sp>
        <p:nvSpPr>
          <p:cNvPr id="4" name="Slide Number Placeholder 3"/>
          <p:cNvSpPr>
            <a:spLocks noGrp="1"/>
          </p:cNvSpPr>
          <p:nvPr>
            <p:ph type="sldNum" sz="quarter" idx="5"/>
          </p:nvPr>
        </p:nvSpPr>
        <p:spPr/>
        <p:txBody>
          <a:bodyPr/>
          <a:lstStyle/>
          <a:p>
            <a:fld id="{EB72B337-4C4A-4068-B733-5CB2109BC21F}" type="slidenum">
              <a:rPr lang="en-US" smtClean="0"/>
              <a:t>70</a:t>
            </a:fld>
            <a:endParaRPr lang="en-US"/>
          </a:p>
        </p:txBody>
      </p:sp>
    </p:spTree>
    <p:extLst>
      <p:ext uri="{BB962C8B-B14F-4D97-AF65-F5344CB8AC3E}">
        <p14:creationId xmlns:p14="http://schemas.microsoft.com/office/powerpoint/2010/main" val="296953276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But, if the policies have no “Limits of Liability Clause, but both have “other insurance clauses” making each “excess,” the provisions cancel each other out and both have pro rata primary coverage up to the cumulative limit.</a:t>
            </a:r>
            <a:r>
              <a:rPr lang="en-US" sz="1200" i="1" dirty="0"/>
              <a:t> Equity Mut. Ins. Co., v. Spring Valley Wholesale Nursery, Inc., </a:t>
            </a:r>
            <a:r>
              <a:rPr lang="en-US" sz="1200" dirty="0"/>
              <a:t>1987 OK 121, 747 P.2d 947. </a:t>
            </a:r>
          </a:p>
          <a:p>
            <a:endParaRPr lang="en-US" dirty="0"/>
          </a:p>
        </p:txBody>
      </p:sp>
      <p:sp>
        <p:nvSpPr>
          <p:cNvPr id="4" name="Slide Number Placeholder 3"/>
          <p:cNvSpPr>
            <a:spLocks noGrp="1"/>
          </p:cNvSpPr>
          <p:nvPr>
            <p:ph type="sldNum" sz="quarter" idx="5"/>
          </p:nvPr>
        </p:nvSpPr>
        <p:spPr/>
        <p:txBody>
          <a:bodyPr/>
          <a:lstStyle/>
          <a:p>
            <a:fld id="{EB72B337-4C4A-4068-B733-5CB2109BC21F}" type="slidenum">
              <a:rPr lang="en-US" smtClean="0"/>
              <a:t>71</a:t>
            </a:fld>
            <a:endParaRPr lang="en-US"/>
          </a:p>
        </p:txBody>
      </p:sp>
    </p:spTree>
    <p:extLst>
      <p:ext uri="{BB962C8B-B14F-4D97-AF65-F5344CB8AC3E}">
        <p14:creationId xmlns:p14="http://schemas.microsoft.com/office/powerpoint/2010/main" val="172153632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Slide Image Placeholder 1">
            <a:extLst>
              <a:ext uri="{FF2B5EF4-FFF2-40B4-BE49-F238E27FC236}">
                <a16:creationId xmlns:a16="http://schemas.microsoft.com/office/drawing/2014/main" id="{6A314837-C801-465F-A444-5E125B58A23B}"/>
              </a:ext>
            </a:extLst>
          </p:cNvPr>
          <p:cNvSpPr>
            <a:spLocks noGrp="1" noRot="1" noChangeAspect="1" noTextEdit="1"/>
          </p:cNvSpPr>
          <p:nvPr>
            <p:ph type="sldImg"/>
          </p:nvPr>
        </p:nvSpPr>
        <p:spPr>
          <a:ln/>
        </p:spPr>
      </p:sp>
      <p:sp>
        <p:nvSpPr>
          <p:cNvPr id="278531" name="Notes Placeholder 2">
            <a:extLst>
              <a:ext uri="{FF2B5EF4-FFF2-40B4-BE49-F238E27FC236}">
                <a16:creationId xmlns:a16="http://schemas.microsoft.com/office/drawing/2014/main" id="{085D0FE1-7B0F-4D9D-B637-C39D29F1A44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278532" name="Slide Number Placeholder 3">
            <a:extLst>
              <a:ext uri="{FF2B5EF4-FFF2-40B4-BE49-F238E27FC236}">
                <a16:creationId xmlns:a16="http://schemas.microsoft.com/office/drawing/2014/main" id="{370C38C2-89DD-464E-B2B0-C71924B4966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8B4A45E-83EC-4373-AD18-024E74BB1789}"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99291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Zahn v. General Ins. Co. of America </a:t>
            </a:r>
            <a:r>
              <a:rPr lang="en-US" sz="1200" i="0" kern="1200" dirty="0">
                <a:solidFill>
                  <a:schemeClr val="tx1"/>
                </a:solidFill>
                <a:effectLst/>
                <a:latin typeface="+mn-lt"/>
                <a:ea typeface="+mn-ea"/>
                <a:cs typeface="+mn-cs"/>
              </a:rPr>
              <a:t>holds that a third party claimant has a vested interest at the time of loss and so has standing to enforce a liability claim against the at-fault party’s insurance carrier</a:t>
            </a:r>
          </a:p>
          <a:p>
            <a:r>
              <a:rPr lang="en-US" sz="1200" i="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rule does not, in Oklahoma, though, allow a third-party claimant to sue for bad faith. </a:t>
            </a:r>
            <a:r>
              <a:rPr lang="en-US" sz="1200" i="1" kern="1200" dirty="0">
                <a:solidFill>
                  <a:schemeClr val="tx1"/>
                </a:solidFill>
                <a:effectLst/>
                <a:latin typeface="+mn-lt"/>
                <a:ea typeface="+mn-ea"/>
                <a:cs typeface="+mn-cs"/>
              </a:rPr>
              <a:t>Allstate Ins. Co. v. Amick,</a:t>
            </a:r>
            <a:r>
              <a:rPr lang="en-US" sz="1200" kern="1200" dirty="0">
                <a:solidFill>
                  <a:schemeClr val="tx1"/>
                </a:solidFill>
                <a:effectLst/>
                <a:latin typeface="+mn-lt"/>
                <a:ea typeface="+mn-ea"/>
                <a:cs typeface="+mn-cs"/>
              </a:rPr>
              <a:t> 1984 OK 15, 680 P.2d 362. </a:t>
            </a:r>
            <a:endParaRPr lang="en-US" dirty="0"/>
          </a:p>
          <a:p>
            <a:endParaRPr lang="en-US" dirty="0"/>
          </a:p>
        </p:txBody>
      </p:sp>
      <p:sp>
        <p:nvSpPr>
          <p:cNvPr id="4" name="Slide Number Placeholder 3"/>
          <p:cNvSpPr>
            <a:spLocks noGrp="1"/>
          </p:cNvSpPr>
          <p:nvPr>
            <p:ph type="sldNum" sz="quarter" idx="5"/>
          </p:nvPr>
        </p:nvSpPr>
        <p:spPr/>
        <p:txBody>
          <a:bodyPr/>
          <a:lstStyle/>
          <a:p>
            <a:fld id="{EB72B337-4C4A-4068-B733-5CB2109BC21F}" type="slidenum">
              <a:rPr lang="en-US" smtClean="0"/>
              <a:t>7</a:t>
            </a:fld>
            <a:endParaRPr lang="en-US"/>
          </a:p>
        </p:txBody>
      </p:sp>
    </p:spTree>
    <p:extLst>
      <p:ext uri="{BB962C8B-B14F-4D97-AF65-F5344CB8AC3E}">
        <p14:creationId xmlns:p14="http://schemas.microsoft.com/office/powerpoint/2010/main" val="1563723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the third-party claimant has a vested right at the time of injury, may they force coverage in a </a:t>
            </a:r>
            <a:r>
              <a:rPr lang="en-US" dirty="0" err="1"/>
              <a:t>dec</a:t>
            </a:r>
            <a:r>
              <a:rPr lang="en-US" dirty="0"/>
              <a:t> action?</a:t>
            </a:r>
          </a:p>
          <a:p>
            <a:r>
              <a:rPr lang="en-US" dirty="0"/>
              <a:t>In the 10</a:t>
            </a:r>
            <a:r>
              <a:rPr lang="en-US" baseline="30000" dirty="0"/>
              <a:t>th</a:t>
            </a:r>
            <a:r>
              <a:rPr lang="en-US" dirty="0"/>
              <a:t> Circuit yes (though the cases say it is not really a right to enforce the contract but just “seeks a declaration of relative rights”</a:t>
            </a:r>
          </a:p>
          <a:p>
            <a:endParaRPr lang="en-US" dirty="0"/>
          </a:p>
          <a:p>
            <a:r>
              <a:rPr lang="en-US" dirty="0"/>
              <a:t>We have fairly recent Oklahoma case that holds to the contrary, though the insurance company may enforce rights via a </a:t>
            </a:r>
            <a:r>
              <a:rPr lang="en-US" dirty="0" err="1"/>
              <a:t>dec</a:t>
            </a:r>
            <a:r>
              <a:rPr lang="en-US" dirty="0"/>
              <a:t> action against the third-party</a:t>
            </a:r>
          </a:p>
          <a:p>
            <a:r>
              <a:rPr lang="en-US" dirty="0"/>
              <a:t>Seems odd</a:t>
            </a:r>
          </a:p>
        </p:txBody>
      </p:sp>
      <p:sp>
        <p:nvSpPr>
          <p:cNvPr id="4" name="Slide Number Placeholder 3"/>
          <p:cNvSpPr>
            <a:spLocks noGrp="1"/>
          </p:cNvSpPr>
          <p:nvPr>
            <p:ph type="sldNum" sz="quarter" idx="5"/>
          </p:nvPr>
        </p:nvSpPr>
        <p:spPr/>
        <p:txBody>
          <a:bodyPr/>
          <a:lstStyle/>
          <a:p>
            <a:fld id="{EB72B337-4C4A-4068-B733-5CB2109BC21F}" type="slidenum">
              <a:rPr lang="en-US" smtClean="0"/>
              <a:t>8</a:t>
            </a:fld>
            <a:endParaRPr lang="en-US"/>
          </a:p>
        </p:txBody>
      </p:sp>
    </p:spTree>
    <p:extLst>
      <p:ext uri="{BB962C8B-B14F-4D97-AF65-F5344CB8AC3E}">
        <p14:creationId xmlns:p14="http://schemas.microsoft.com/office/powerpoint/2010/main" val="2166934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were I thought we could spend the bulk of our time today: looking at some case studies on ambiguities</a:t>
            </a:r>
          </a:p>
        </p:txBody>
      </p:sp>
      <p:sp>
        <p:nvSpPr>
          <p:cNvPr id="4" name="Slide Number Placeholder 3"/>
          <p:cNvSpPr>
            <a:spLocks noGrp="1"/>
          </p:cNvSpPr>
          <p:nvPr>
            <p:ph type="sldNum" sz="quarter" idx="5"/>
          </p:nvPr>
        </p:nvSpPr>
        <p:spPr/>
        <p:txBody>
          <a:bodyPr/>
          <a:lstStyle/>
          <a:p>
            <a:fld id="{EB72B337-4C4A-4068-B733-5CB2109BC21F}" type="slidenum">
              <a:rPr lang="en-US" smtClean="0"/>
              <a:t>9</a:t>
            </a:fld>
            <a:endParaRPr lang="en-US"/>
          </a:p>
        </p:txBody>
      </p:sp>
    </p:spTree>
    <p:extLst>
      <p:ext uri="{BB962C8B-B14F-4D97-AF65-F5344CB8AC3E}">
        <p14:creationId xmlns:p14="http://schemas.microsoft.com/office/powerpoint/2010/main" val="1482896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5197C-D1FB-4CB7-8C4C-7EA640FFD06B}"/>
              </a:ext>
            </a:extLst>
          </p:cNvPr>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D07EB45E-A9E4-44D5-BF66-36E5A57F21FA}"/>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663CCB4F-48DC-4F54-AC66-43C73A04D27E}"/>
              </a:ext>
            </a:extLst>
          </p:cNvPr>
          <p:cNvSpPr>
            <a:spLocks noGrp="1"/>
          </p:cNvSpPr>
          <p:nvPr>
            <p:ph type="dt" sz="half" idx="10"/>
          </p:nvPr>
        </p:nvSpPr>
        <p:spPr/>
        <p:txBody>
          <a:bodyPr/>
          <a:lstStyle/>
          <a:p>
            <a:fld id="{9D14D25C-54EF-4CD0-80EA-3869363DAE29}" type="datetimeFigureOut">
              <a:rPr lang="en-US" smtClean="0"/>
              <a:t>4/23/2019</a:t>
            </a:fld>
            <a:endParaRPr lang="en-US"/>
          </a:p>
        </p:txBody>
      </p:sp>
      <p:sp>
        <p:nvSpPr>
          <p:cNvPr id="5" name="Footer Placeholder 4">
            <a:extLst>
              <a:ext uri="{FF2B5EF4-FFF2-40B4-BE49-F238E27FC236}">
                <a16:creationId xmlns:a16="http://schemas.microsoft.com/office/drawing/2014/main" id="{91B7C3F3-5279-429C-B237-E1CF71AFEB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6E698B-8E57-4A08-BFCB-A437FB5AF9F8}"/>
              </a:ext>
            </a:extLst>
          </p:cNvPr>
          <p:cNvSpPr>
            <a:spLocks noGrp="1"/>
          </p:cNvSpPr>
          <p:nvPr>
            <p:ph type="sldNum" sz="quarter" idx="12"/>
          </p:nvPr>
        </p:nvSpPr>
        <p:spPr/>
        <p:txBody>
          <a:bodyPr/>
          <a:lstStyle/>
          <a:p>
            <a:fld id="{5E97300C-6734-4D21-B163-50C0DD360C57}" type="slidenum">
              <a:rPr lang="en-US" smtClean="0"/>
              <a:t>‹#›</a:t>
            </a:fld>
            <a:endParaRPr lang="en-US"/>
          </a:p>
        </p:txBody>
      </p:sp>
    </p:spTree>
    <p:extLst>
      <p:ext uri="{BB962C8B-B14F-4D97-AF65-F5344CB8AC3E}">
        <p14:creationId xmlns:p14="http://schemas.microsoft.com/office/powerpoint/2010/main" val="3427995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B2D2A-9EDA-4A3A-9717-EFD73F4229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6641BF-65F5-417B-A02D-235A8F1DC45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6537AF-DB34-4184-BFEF-7E69E9F3801C}"/>
              </a:ext>
            </a:extLst>
          </p:cNvPr>
          <p:cNvSpPr>
            <a:spLocks noGrp="1"/>
          </p:cNvSpPr>
          <p:nvPr>
            <p:ph type="dt" sz="half" idx="10"/>
          </p:nvPr>
        </p:nvSpPr>
        <p:spPr/>
        <p:txBody>
          <a:bodyPr/>
          <a:lstStyle/>
          <a:p>
            <a:fld id="{9D14D25C-54EF-4CD0-80EA-3869363DAE29}" type="datetimeFigureOut">
              <a:rPr lang="en-US" smtClean="0"/>
              <a:t>4/23/2019</a:t>
            </a:fld>
            <a:endParaRPr lang="en-US"/>
          </a:p>
        </p:txBody>
      </p:sp>
      <p:sp>
        <p:nvSpPr>
          <p:cNvPr id="5" name="Footer Placeholder 4">
            <a:extLst>
              <a:ext uri="{FF2B5EF4-FFF2-40B4-BE49-F238E27FC236}">
                <a16:creationId xmlns:a16="http://schemas.microsoft.com/office/drawing/2014/main" id="{A68591CF-FC3E-4C32-8A61-39F5E78C87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8D361A-CE51-4D00-82DD-CE78DCCDABE3}"/>
              </a:ext>
            </a:extLst>
          </p:cNvPr>
          <p:cNvSpPr>
            <a:spLocks noGrp="1"/>
          </p:cNvSpPr>
          <p:nvPr>
            <p:ph type="sldNum" sz="quarter" idx="12"/>
          </p:nvPr>
        </p:nvSpPr>
        <p:spPr/>
        <p:txBody>
          <a:bodyPr/>
          <a:lstStyle/>
          <a:p>
            <a:fld id="{5E97300C-6734-4D21-B163-50C0DD360C57}" type="slidenum">
              <a:rPr lang="en-US" smtClean="0"/>
              <a:t>‹#›</a:t>
            </a:fld>
            <a:endParaRPr lang="en-US"/>
          </a:p>
        </p:txBody>
      </p:sp>
    </p:spTree>
    <p:extLst>
      <p:ext uri="{BB962C8B-B14F-4D97-AF65-F5344CB8AC3E}">
        <p14:creationId xmlns:p14="http://schemas.microsoft.com/office/powerpoint/2010/main" val="4096990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8539F5-7CF6-49D3-9F6A-AC73CC05A6C6}"/>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AF9F6B-56EF-4406-8657-2FCABD273790}"/>
              </a:ext>
            </a:extLst>
          </p:cNvPr>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83F895-29D2-40FC-BCDB-082A60B46E61}"/>
              </a:ext>
            </a:extLst>
          </p:cNvPr>
          <p:cNvSpPr>
            <a:spLocks noGrp="1"/>
          </p:cNvSpPr>
          <p:nvPr>
            <p:ph type="dt" sz="half" idx="10"/>
          </p:nvPr>
        </p:nvSpPr>
        <p:spPr/>
        <p:txBody>
          <a:bodyPr/>
          <a:lstStyle/>
          <a:p>
            <a:fld id="{9D14D25C-54EF-4CD0-80EA-3869363DAE29}" type="datetimeFigureOut">
              <a:rPr lang="en-US" smtClean="0"/>
              <a:t>4/23/2019</a:t>
            </a:fld>
            <a:endParaRPr lang="en-US"/>
          </a:p>
        </p:txBody>
      </p:sp>
      <p:sp>
        <p:nvSpPr>
          <p:cNvPr id="5" name="Footer Placeholder 4">
            <a:extLst>
              <a:ext uri="{FF2B5EF4-FFF2-40B4-BE49-F238E27FC236}">
                <a16:creationId xmlns:a16="http://schemas.microsoft.com/office/drawing/2014/main" id="{DBBA41A8-34C5-433E-88BA-AAC930D7D7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C35B65-57AF-4186-8921-9634845BABDE}"/>
              </a:ext>
            </a:extLst>
          </p:cNvPr>
          <p:cNvSpPr>
            <a:spLocks noGrp="1"/>
          </p:cNvSpPr>
          <p:nvPr>
            <p:ph type="sldNum" sz="quarter" idx="12"/>
          </p:nvPr>
        </p:nvSpPr>
        <p:spPr/>
        <p:txBody>
          <a:bodyPr/>
          <a:lstStyle/>
          <a:p>
            <a:fld id="{5E97300C-6734-4D21-B163-50C0DD360C57}" type="slidenum">
              <a:rPr lang="en-US" smtClean="0"/>
              <a:t>‹#›</a:t>
            </a:fld>
            <a:endParaRPr lang="en-US"/>
          </a:p>
        </p:txBody>
      </p:sp>
    </p:spTree>
    <p:extLst>
      <p:ext uri="{BB962C8B-B14F-4D97-AF65-F5344CB8AC3E}">
        <p14:creationId xmlns:p14="http://schemas.microsoft.com/office/powerpoint/2010/main" val="68958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87E84-D9E0-4D66-AF44-0899B95FA7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51BAF3-3849-4982-B6B0-36053E3EFC1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6D20F7-6410-44A2-BE07-9E9EC3677647}"/>
              </a:ext>
            </a:extLst>
          </p:cNvPr>
          <p:cNvSpPr>
            <a:spLocks noGrp="1"/>
          </p:cNvSpPr>
          <p:nvPr>
            <p:ph type="dt" sz="half" idx="10"/>
          </p:nvPr>
        </p:nvSpPr>
        <p:spPr/>
        <p:txBody>
          <a:bodyPr/>
          <a:lstStyle/>
          <a:p>
            <a:fld id="{9D14D25C-54EF-4CD0-80EA-3869363DAE29}" type="datetimeFigureOut">
              <a:rPr lang="en-US" smtClean="0"/>
              <a:t>4/23/2019</a:t>
            </a:fld>
            <a:endParaRPr lang="en-US"/>
          </a:p>
        </p:txBody>
      </p:sp>
      <p:sp>
        <p:nvSpPr>
          <p:cNvPr id="5" name="Footer Placeholder 4">
            <a:extLst>
              <a:ext uri="{FF2B5EF4-FFF2-40B4-BE49-F238E27FC236}">
                <a16:creationId xmlns:a16="http://schemas.microsoft.com/office/drawing/2014/main" id="{9ECEC684-2DBF-49BD-8710-460CB59D20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81AA4D-2742-4DD4-BF04-55D5F8819472}"/>
              </a:ext>
            </a:extLst>
          </p:cNvPr>
          <p:cNvSpPr>
            <a:spLocks noGrp="1"/>
          </p:cNvSpPr>
          <p:nvPr>
            <p:ph type="sldNum" sz="quarter" idx="12"/>
          </p:nvPr>
        </p:nvSpPr>
        <p:spPr/>
        <p:txBody>
          <a:bodyPr/>
          <a:lstStyle/>
          <a:p>
            <a:fld id="{5E97300C-6734-4D21-B163-50C0DD360C57}" type="slidenum">
              <a:rPr lang="en-US" smtClean="0"/>
              <a:t>‹#›</a:t>
            </a:fld>
            <a:endParaRPr lang="en-US"/>
          </a:p>
        </p:txBody>
      </p:sp>
    </p:spTree>
    <p:extLst>
      <p:ext uri="{BB962C8B-B14F-4D97-AF65-F5344CB8AC3E}">
        <p14:creationId xmlns:p14="http://schemas.microsoft.com/office/powerpoint/2010/main" val="1153923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1DF51-A5D1-43AA-A247-6773D8A74F4B}"/>
              </a:ext>
            </a:extLst>
          </p:cNvPr>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A104AB29-0BB1-4A26-8546-A769C1F9C012}"/>
              </a:ext>
            </a:extLst>
          </p:cNvPr>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3E86BAE-909A-4C1A-BBF5-44265D9DA5A6}"/>
              </a:ext>
            </a:extLst>
          </p:cNvPr>
          <p:cNvSpPr>
            <a:spLocks noGrp="1"/>
          </p:cNvSpPr>
          <p:nvPr>
            <p:ph type="dt" sz="half" idx="10"/>
          </p:nvPr>
        </p:nvSpPr>
        <p:spPr/>
        <p:txBody>
          <a:bodyPr/>
          <a:lstStyle/>
          <a:p>
            <a:fld id="{9D14D25C-54EF-4CD0-80EA-3869363DAE29}" type="datetimeFigureOut">
              <a:rPr lang="en-US" smtClean="0"/>
              <a:t>4/23/2019</a:t>
            </a:fld>
            <a:endParaRPr lang="en-US"/>
          </a:p>
        </p:txBody>
      </p:sp>
      <p:sp>
        <p:nvSpPr>
          <p:cNvPr id="5" name="Footer Placeholder 4">
            <a:extLst>
              <a:ext uri="{FF2B5EF4-FFF2-40B4-BE49-F238E27FC236}">
                <a16:creationId xmlns:a16="http://schemas.microsoft.com/office/drawing/2014/main" id="{29BA1B86-6BEF-455B-A852-FD019361D5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29DB20-06E4-4512-92B0-1B44B48CE093}"/>
              </a:ext>
            </a:extLst>
          </p:cNvPr>
          <p:cNvSpPr>
            <a:spLocks noGrp="1"/>
          </p:cNvSpPr>
          <p:nvPr>
            <p:ph type="sldNum" sz="quarter" idx="12"/>
          </p:nvPr>
        </p:nvSpPr>
        <p:spPr/>
        <p:txBody>
          <a:bodyPr/>
          <a:lstStyle/>
          <a:p>
            <a:fld id="{5E97300C-6734-4D21-B163-50C0DD360C57}" type="slidenum">
              <a:rPr lang="en-US" smtClean="0"/>
              <a:t>‹#›</a:t>
            </a:fld>
            <a:endParaRPr lang="en-US"/>
          </a:p>
        </p:txBody>
      </p:sp>
    </p:spTree>
    <p:extLst>
      <p:ext uri="{BB962C8B-B14F-4D97-AF65-F5344CB8AC3E}">
        <p14:creationId xmlns:p14="http://schemas.microsoft.com/office/powerpoint/2010/main" val="3446885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B8EBD-F95A-41D2-B23B-068B1E43AD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EBE668-4489-4A78-97AD-28EE74CD601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6683A4-E6BB-4E02-9389-26308770896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967E13-BAB1-415B-B688-F401EDCB9000}"/>
              </a:ext>
            </a:extLst>
          </p:cNvPr>
          <p:cNvSpPr>
            <a:spLocks noGrp="1"/>
          </p:cNvSpPr>
          <p:nvPr>
            <p:ph type="dt" sz="half" idx="10"/>
          </p:nvPr>
        </p:nvSpPr>
        <p:spPr/>
        <p:txBody>
          <a:bodyPr/>
          <a:lstStyle/>
          <a:p>
            <a:fld id="{9D14D25C-54EF-4CD0-80EA-3869363DAE29}" type="datetimeFigureOut">
              <a:rPr lang="en-US" smtClean="0"/>
              <a:t>4/23/2019</a:t>
            </a:fld>
            <a:endParaRPr lang="en-US"/>
          </a:p>
        </p:txBody>
      </p:sp>
      <p:sp>
        <p:nvSpPr>
          <p:cNvPr id="6" name="Footer Placeholder 5">
            <a:extLst>
              <a:ext uri="{FF2B5EF4-FFF2-40B4-BE49-F238E27FC236}">
                <a16:creationId xmlns:a16="http://schemas.microsoft.com/office/drawing/2014/main" id="{AFEC73E1-EC9A-4702-9C63-953ABB7653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B33991-FEF5-4C6E-B6FA-E35B8F798C0B}"/>
              </a:ext>
            </a:extLst>
          </p:cNvPr>
          <p:cNvSpPr>
            <a:spLocks noGrp="1"/>
          </p:cNvSpPr>
          <p:nvPr>
            <p:ph type="sldNum" sz="quarter" idx="12"/>
          </p:nvPr>
        </p:nvSpPr>
        <p:spPr/>
        <p:txBody>
          <a:bodyPr/>
          <a:lstStyle/>
          <a:p>
            <a:fld id="{5E97300C-6734-4D21-B163-50C0DD360C57}" type="slidenum">
              <a:rPr lang="en-US" smtClean="0"/>
              <a:t>‹#›</a:t>
            </a:fld>
            <a:endParaRPr lang="en-US"/>
          </a:p>
        </p:txBody>
      </p:sp>
    </p:spTree>
    <p:extLst>
      <p:ext uri="{BB962C8B-B14F-4D97-AF65-F5344CB8AC3E}">
        <p14:creationId xmlns:p14="http://schemas.microsoft.com/office/powerpoint/2010/main" val="392732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B1731-05F3-4E75-AFFF-CD974F221ABE}"/>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FA4BCE-17C4-499C-A7D1-5F3DE440849A}"/>
              </a:ext>
            </a:extLst>
          </p:cNvPr>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46AD1BC5-EF6F-4E31-8F30-4E58C5DB6B5D}"/>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D93E6C7-7153-460D-A0DE-D882AF25A0C3}"/>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9820A627-D417-4DB3-AE3A-D1824041B761}"/>
              </a:ext>
            </a:extLst>
          </p:cNvPr>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B1BFC6-DE7B-4DA9-9FC4-21F038C0E4BB}"/>
              </a:ext>
            </a:extLst>
          </p:cNvPr>
          <p:cNvSpPr>
            <a:spLocks noGrp="1"/>
          </p:cNvSpPr>
          <p:nvPr>
            <p:ph type="dt" sz="half" idx="10"/>
          </p:nvPr>
        </p:nvSpPr>
        <p:spPr/>
        <p:txBody>
          <a:bodyPr/>
          <a:lstStyle/>
          <a:p>
            <a:fld id="{9D14D25C-54EF-4CD0-80EA-3869363DAE29}" type="datetimeFigureOut">
              <a:rPr lang="en-US" smtClean="0"/>
              <a:t>4/23/2019</a:t>
            </a:fld>
            <a:endParaRPr lang="en-US"/>
          </a:p>
        </p:txBody>
      </p:sp>
      <p:sp>
        <p:nvSpPr>
          <p:cNvPr id="8" name="Footer Placeholder 7">
            <a:extLst>
              <a:ext uri="{FF2B5EF4-FFF2-40B4-BE49-F238E27FC236}">
                <a16:creationId xmlns:a16="http://schemas.microsoft.com/office/drawing/2014/main" id="{F7A6AE35-6F2E-4FC3-8914-F3C9C5CBDBE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4A501D-01DE-49F2-928C-47F89D223210}"/>
              </a:ext>
            </a:extLst>
          </p:cNvPr>
          <p:cNvSpPr>
            <a:spLocks noGrp="1"/>
          </p:cNvSpPr>
          <p:nvPr>
            <p:ph type="sldNum" sz="quarter" idx="12"/>
          </p:nvPr>
        </p:nvSpPr>
        <p:spPr/>
        <p:txBody>
          <a:bodyPr/>
          <a:lstStyle/>
          <a:p>
            <a:fld id="{5E97300C-6734-4D21-B163-50C0DD360C57}" type="slidenum">
              <a:rPr lang="en-US" smtClean="0"/>
              <a:t>‹#›</a:t>
            </a:fld>
            <a:endParaRPr lang="en-US"/>
          </a:p>
        </p:txBody>
      </p:sp>
    </p:spTree>
    <p:extLst>
      <p:ext uri="{BB962C8B-B14F-4D97-AF65-F5344CB8AC3E}">
        <p14:creationId xmlns:p14="http://schemas.microsoft.com/office/powerpoint/2010/main" val="2052279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C2C67-7E2A-4392-8EF1-7528BF3176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77F145-597C-49D2-B8D2-F8E9AC5286C6}"/>
              </a:ext>
            </a:extLst>
          </p:cNvPr>
          <p:cNvSpPr>
            <a:spLocks noGrp="1"/>
          </p:cNvSpPr>
          <p:nvPr>
            <p:ph type="dt" sz="half" idx="10"/>
          </p:nvPr>
        </p:nvSpPr>
        <p:spPr/>
        <p:txBody>
          <a:bodyPr/>
          <a:lstStyle/>
          <a:p>
            <a:fld id="{9D14D25C-54EF-4CD0-80EA-3869363DAE29}" type="datetimeFigureOut">
              <a:rPr lang="en-US" smtClean="0"/>
              <a:t>4/23/2019</a:t>
            </a:fld>
            <a:endParaRPr lang="en-US"/>
          </a:p>
        </p:txBody>
      </p:sp>
      <p:sp>
        <p:nvSpPr>
          <p:cNvPr id="4" name="Footer Placeholder 3">
            <a:extLst>
              <a:ext uri="{FF2B5EF4-FFF2-40B4-BE49-F238E27FC236}">
                <a16:creationId xmlns:a16="http://schemas.microsoft.com/office/drawing/2014/main" id="{1FCE67C0-2084-4DD8-9970-306F6B81F0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A1AB68-01B8-4F36-B1B2-563BD8D0C91E}"/>
              </a:ext>
            </a:extLst>
          </p:cNvPr>
          <p:cNvSpPr>
            <a:spLocks noGrp="1"/>
          </p:cNvSpPr>
          <p:nvPr>
            <p:ph type="sldNum" sz="quarter" idx="12"/>
          </p:nvPr>
        </p:nvSpPr>
        <p:spPr/>
        <p:txBody>
          <a:bodyPr/>
          <a:lstStyle/>
          <a:p>
            <a:fld id="{5E97300C-6734-4D21-B163-50C0DD360C57}" type="slidenum">
              <a:rPr lang="en-US" smtClean="0"/>
              <a:t>‹#›</a:t>
            </a:fld>
            <a:endParaRPr lang="en-US"/>
          </a:p>
        </p:txBody>
      </p:sp>
    </p:spTree>
    <p:extLst>
      <p:ext uri="{BB962C8B-B14F-4D97-AF65-F5344CB8AC3E}">
        <p14:creationId xmlns:p14="http://schemas.microsoft.com/office/powerpoint/2010/main" val="1074180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627EE0-4073-4EBB-B64F-56E923C0550B}"/>
              </a:ext>
            </a:extLst>
          </p:cNvPr>
          <p:cNvSpPr>
            <a:spLocks noGrp="1"/>
          </p:cNvSpPr>
          <p:nvPr>
            <p:ph type="dt" sz="half" idx="10"/>
          </p:nvPr>
        </p:nvSpPr>
        <p:spPr/>
        <p:txBody>
          <a:bodyPr/>
          <a:lstStyle/>
          <a:p>
            <a:fld id="{9D14D25C-54EF-4CD0-80EA-3869363DAE29}" type="datetimeFigureOut">
              <a:rPr lang="en-US" smtClean="0"/>
              <a:t>4/23/2019</a:t>
            </a:fld>
            <a:endParaRPr lang="en-US"/>
          </a:p>
        </p:txBody>
      </p:sp>
      <p:sp>
        <p:nvSpPr>
          <p:cNvPr id="3" name="Footer Placeholder 2">
            <a:extLst>
              <a:ext uri="{FF2B5EF4-FFF2-40B4-BE49-F238E27FC236}">
                <a16:creationId xmlns:a16="http://schemas.microsoft.com/office/drawing/2014/main" id="{4FA3C5C2-42A2-40FA-8572-73EB3FA23B7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845B6D1-2154-4E4E-AFFD-89E4D032C06B}"/>
              </a:ext>
            </a:extLst>
          </p:cNvPr>
          <p:cNvSpPr>
            <a:spLocks noGrp="1"/>
          </p:cNvSpPr>
          <p:nvPr>
            <p:ph type="sldNum" sz="quarter" idx="12"/>
          </p:nvPr>
        </p:nvSpPr>
        <p:spPr/>
        <p:txBody>
          <a:bodyPr/>
          <a:lstStyle/>
          <a:p>
            <a:fld id="{5E97300C-6734-4D21-B163-50C0DD360C57}" type="slidenum">
              <a:rPr lang="en-US" smtClean="0"/>
              <a:t>‹#›</a:t>
            </a:fld>
            <a:endParaRPr lang="en-US"/>
          </a:p>
        </p:txBody>
      </p:sp>
    </p:spTree>
    <p:extLst>
      <p:ext uri="{BB962C8B-B14F-4D97-AF65-F5344CB8AC3E}">
        <p14:creationId xmlns:p14="http://schemas.microsoft.com/office/powerpoint/2010/main" val="2151050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B26FC-1C40-42C1-BAA9-24093A63D0F1}"/>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9DA3BBA0-1849-46D8-AD4D-2E6AC02BAFA6}"/>
              </a:ext>
            </a:extLst>
          </p:cNvPr>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9C9366-9EAD-4296-A0A0-B11D1CD34D96}"/>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9ACFB0DD-453C-4190-8027-C683C627C98B}"/>
              </a:ext>
            </a:extLst>
          </p:cNvPr>
          <p:cNvSpPr>
            <a:spLocks noGrp="1"/>
          </p:cNvSpPr>
          <p:nvPr>
            <p:ph type="dt" sz="half" idx="10"/>
          </p:nvPr>
        </p:nvSpPr>
        <p:spPr/>
        <p:txBody>
          <a:bodyPr/>
          <a:lstStyle/>
          <a:p>
            <a:fld id="{9D14D25C-54EF-4CD0-80EA-3869363DAE29}" type="datetimeFigureOut">
              <a:rPr lang="en-US" smtClean="0"/>
              <a:t>4/23/2019</a:t>
            </a:fld>
            <a:endParaRPr lang="en-US"/>
          </a:p>
        </p:txBody>
      </p:sp>
      <p:sp>
        <p:nvSpPr>
          <p:cNvPr id="6" name="Footer Placeholder 5">
            <a:extLst>
              <a:ext uri="{FF2B5EF4-FFF2-40B4-BE49-F238E27FC236}">
                <a16:creationId xmlns:a16="http://schemas.microsoft.com/office/drawing/2014/main" id="{F4EEB813-4647-4BC5-8CE3-81A6AFB5B2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15FA5A-0903-40C8-893A-8416CE97184C}"/>
              </a:ext>
            </a:extLst>
          </p:cNvPr>
          <p:cNvSpPr>
            <a:spLocks noGrp="1"/>
          </p:cNvSpPr>
          <p:nvPr>
            <p:ph type="sldNum" sz="quarter" idx="12"/>
          </p:nvPr>
        </p:nvSpPr>
        <p:spPr/>
        <p:txBody>
          <a:bodyPr/>
          <a:lstStyle/>
          <a:p>
            <a:fld id="{5E97300C-6734-4D21-B163-50C0DD360C57}" type="slidenum">
              <a:rPr lang="en-US" smtClean="0"/>
              <a:t>‹#›</a:t>
            </a:fld>
            <a:endParaRPr lang="en-US"/>
          </a:p>
        </p:txBody>
      </p:sp>
    </p:spTree>
    <p:extLst>
      <p:ext uri="{BB962C8B-B14F-4D97-AF65-F5344CB8AC3E}">
        <p14:creationId xmlns:p14="http://schemas.microsoft.com/office/powerpoint/2010/main" val="2554737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C865D-FA53-4D7A-91A0-73660665A873}"/>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2B9244E3-672B-40C9-B6C1-56100E1ADC3D}"/>
              </a:ext>
            </a:extLst>
          </p:cNvPr>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AA1D9B5E-BFB5-469A-BB38-D4C933AB179B}"/>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565525A4-F778-467A-9663-D712A88B6841}"/>
              </a:ext>
            </a:extLst>
          </p:cNvPr>
          <p:cNvSpPr>
            <a:spLocks noGrp="1"/>
          </p:cNvSpPr>
          <p:nvPr>
            <p:ph type="dt" sz="half" idx="10"/>
          </p:nvPr>
        </p:nvSpPr>
        <p:spPr/>
        <p:txBody>
          <a:bodyPr/>
          <a:lstStyle/>
          <a:p>
            <a:fld id="{9D14D25C-54EF-4CD0-80EA-3869363DAE29}" type="datetimeFigureOut">
              <a:rPr lang="en-US" smtClean="0"/>
              <a:t>4/23/2019</a:t>
            </a:fld>
            <a:endParaRPr lang="en-US"/>
          </a:p>
        </p:txBody>
      </p:sp>
      <p:sp>
        <p:nvSpPr>
          <p:cNvPr id="6" name="Footer Placeholder 5">
            <a:extLst>
              <a:ext uri="{FF2B5EF4-FFF2-40B4-BE49-F238E27FC236}">
                <a16:creationId xmlns:a16="http://schemas.microsoft.com/office/drawing/2014/main" id="{F39EE7D8-419D-4EFC-A82A-72C73573AA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E250A-58A5-4B52-B75C-03671891934D}"/>
              </a:ext>
            </a:extLst>
          </p:cNvPr>
          <p:cNvSpPr>
            <a:spLocks noGrp="1"/>
          </p:cNvSpPr>
          <p:nvPr>
            <p:ph type="sldNum" sz="quarter" idx="12"/>
          </p:nvPr>
        </p:nvSpPr>
        <p:spPr/>
        <p:txBody>
          <a:bodyPr/>
          <a:lstStyle/>
          <a:p>
            <a:fld id="{5E97300C-6734-4D21-B163-50C0DD360C57}" type="slidenum">
              <a:rPr lang="en-US" smtClean="0"/>
              <a:t>‹#›</a:t>
            </a:fld>
            <a:endParaRPr lang="en-US"/>
          </a:p>
        </p:txBody>
      </p:sp>
    </p:spTree>
    <p:extLst>
      <p:ext uri="{BB962C8B-B14F-4D97-AF65-F5344CB8AC3E}">
        <p14:creationId xmlns:p14="http://schemas.microsoft.com/office/powerpoint/2010/main" val="3125642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F65DE5-B8C6-427C-A3EF-A3C8D1E14DF4}"/>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F88617-90AC-418F-88F0-A541089914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7DC978-F196-474D-B0EA-DD32CDA10802}"/>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D14D25C-54EF-4CD0-80EA-3869363DAE29}" type="datetimeFigureOut">
              <a:rPr lang="en-US" smtClean="0"/>
              <a:t>4/23/2019</a:t>
            </a:fld>
            <a:endParaRPr lang="en-US"/>
          </a:p>
        </p:txBody>
      </p:sp>
      <p:sp>
        <p:nvSpPr>
          <p:cNvPr id="5" name="Footer Placeholder 4">
            <a:extLst>
              <a:ext uri="{FF2B5EF4-FFF2-40B4-BE49-F238E27FC236}">
                <a16:creationId xmlns:a16="http://schemas.microsoft.com/office/drawing/2014/main" id="{E6975E86-0F02-448E-BF45-302B3A0E63A0}"/>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524784-7FEE-4413-9DD9-788E1647343C}"/>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97300C-6734-4D21-B163-50C0DD360C57}" type="slidenum">
              <a:rPr lang="en-US" smtClean="0"/>
              <a:t>‹#›</a:t>
            </a:fld>
            <a:endParaRPr lang="en-US"/>
          </a:p>
        </p:txBody>
      </p:sp>
    </p:spTree>
    <p:extLst>
      <p:ext uri="{BB962C8B-B14F-4D97-AF65-F5344CB8AC3E}">
        <p14:creationId xmlns:p14="http://schemas.microsoft.com/office/powerpoint/2010/main" val="38458975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a:extLst>
              <a:ext uri="{FF2B5EF4-FFF2-40B4-BE49-F238E27FC236}">
                <a16:creationId xmlns:a16="http://schemas.microsoft.com/office/drawing/2014/main" id="{4083A5C4-203A-4F26-8FBC-5313D8F91983}"/>
              </a:ext>
            </a:extLst>
          </p:cNvPr>
          <p:cNvSpPr>
            <a:spLocks noGrp="1" noChangeArrowheads="1"/>
          </p:cNvSpPr>
          <p:nvPr>
            <p:ph type="ctrTitle"/>
          </p:nvPr>
        </p:nvSpPr>
        <p:spPr>
          <a:xfrm>
            <a:off x="2963467" y="1350171"/>
            <a:ext cx="5967413" cy="1350169"/>
          </a:xfrm>
        </p:spPr>
        <p:txBody>
          <a:bodyPr>
            <a:normAutofit fontScale="90000"/>
          </a:bodyPr>
          <a:lstStyle/>
          <a:p>
            <a:r>
              <a:rPr lang="en-US" altLang="en-US" sz="2700" dirty="0"/>
              <a:t>National Business Institute (NBI)</a:t>
            </a:r>
            <a:br>
              <a:rPr lang="en-US" altLang="en-US" sz="2700" dirty="0"/>
            </a:br>
            <a:br>
              <a:rPr lang="en-US" altLang="en-US" sz="2700" dirty="0"/>
            </a:br>
            <a:r>
              <a:rPr lang="en-US" dirty="0"/>
              <a:t>Auto Injury Litigation: The Ultimate Guide </a:t>
            </a:r>
            <a:endParaRPr lang="en-US" altLang="en-US" sz="1950" dirty="0"/>
          </a:p>
        </p:txBody>
      </p:sp>
      <p:sp>
        <p:nvSpPr>
          <p:cNvPr id="2051" name="Rectangle 7">
            <a:extLst>
              <a:ext uri="{FF2B5EF4-FFF2-40B4-BE49-F238E27FC236}">
                <a16:creationId xmlns:a16="http://schemas.microsoft.com/office/drawing/2014/main" id="{A86CCD57-0014-45FD-9E79-A4027595BCEF}"/>
              </a:ext>
            </a:extLst>
          </p:cNvPr>
          <p:cNvSpPr>
            <a:spLocks noGrp="1" noChangeArrowheads="1"/>
          </p:cNvSpPr>
          <p:nvPr>
            <p:ph type="subTitle" idx="1"/>
          </p:nvPr>
        </p:nvSpPr>
        <p:spPr>
          <a:xfrm>
            <a:off x="2963468" y="2888458"/>
            <a:ext cx="6373415" cy="2736056"/>
          </a:xfrm>
        </p:spPr>
        <p:txBody>
          <a:bodyPr>
            <a:normAutofit/>
          </a:bodyPr>
          <a:lstStyle/>
          <a:p>
            <a:r>
              <a:rPr lang="en-US" altLang="en-US" dirty="0">
                <a:solidFill>
                  <a:schemeClr val="tx1"/>
                </a:solidFill>
              </a:rPr>
              <a:t>Section II</a:t>
            </a:r>
            <a:r>
              <a:rPr lang="en-US" altLang="en-US" dirty="0"/>
              <a:t>. In-Depth Coverage Analysis</a:t>
            </a:r>
          </a:p>
          <a:p>
            <a:pPr eaLnBrk="1" hangingPunct="1"/>
            <a:r>
              <a:rPr lang="en-US" altLang="en-US" dirty="0"/>
              <a:t>Paul Kouri</a:t>
            </a:r>
          </a:p>
          <a:p>
            <a:pPr eaLnBrk="1" hangingPunct="1"/>
            <a:endParaRPr lang="en-US" altLang="en-US" dirty="0"/>
          </a:p>
          <a:p>
            <a:pPr eaLnBrk="1" hangingPunct="1"/>
            <a:r>
              <a:rPr lang="en-US" altLang="en-US" sz="1500" dirty="0"/>
              <a:t>May 2, 2019</a:t>
            </a:r>
          </a:p>
          <a:p>
            <a:pPr eaLnBrk="1" hangingPunct="1"/>
            <a:r>
              <a:rPr lang="en-US" altLang="en-US" sz="1500" dirty="0"/>
              <a:t>Oklahoma City, Oklahoma</a:t>
            </a:r>
          </a:p>
          <a:p>
            <a:pPr eaLnBrk="1" hangingPunct="1"/>
            <a:endParaRPr lang="en-US" altLang="en-US" sz="1500" dirty="0"/>
          </a:p>
        </p:txBody>
      </p:sp>
      <p:sp>
        <p:nvSpPr>
          <p:cNvPr id="2052" name="Rectangle 6">
            <a:extLst>
              <a:ext uri="{FF2B5EF4-FFF2-40B4-BE49-F238E27FC236}">
                <a16:creationId xmlns:a16="http://schemas.microsoft.com/office/drawing/2014/main" id="{DF0259C2-B358-452B-A9DA-4EFA9CA8222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1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18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15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1500">
                <a:solidFill>
                  <a:schemeClr val="tx1"/>
                </a:solidFill>
                <a:latin typeface="Calibri" panose="020F0502020204030204" pitchFamily="34" charset="0"/>
              </a:defRPr>
            </a:lvl5pPr>
            <a:lvl6pPr marL="1885950" indent="-17145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6pPr>
            <a:lvl7pPr marL="2228850" indent="-17145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7pPr>
            <a:lvl8pPr marL="2571750" indent="-17145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8pPr>
            <a:lvl9pPr marL="2914650" indent="-17145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9pPr>
          </a:lstStyle>
          <a:p>
            <a:pPr eaLnBrk="0" fontAlgn="base" hangingPunct="0">
              <a:spcBef>
                <a:spcPct val="0"/>
              </a:spcBef>
              <a:spcAft>
                <a:spcPct val="0"/>
              </a:spcAft>
              <a:buNone/>
            </a:pPr>
            <a:fld id="{C6E47A10-602D-481E-9E6B-B730C09B8B32}" type="slidenum">
              <a:rPr lang="en-US" altLang="en-US" sz="900">
                <a:solidFill>
                  <a:srgbClr val="898989"/>
                </a:solidFill>
                <a:latin typeface="Tahoma" panose="020B0604030504040204" pitchFamily="34" charset="0"/>
              </a:rPr>
              <a:pPr eaLnBrk="0" fontAlgn="base" hangingPunct="0">
                <a:spcBef>
                  <a:spcPct val="0"/>
                </a:spcBef>
                <a:spcAft>
                  <a:spcPct val="0"/>
                </a:spcAft>
                <a:buNone/>
              </a:pPr>
              <a:t>1</a:t>
            </a:fld>
            <a:endParaRPr lang="en-US" altLang="en-US" sz="900">
              <a:solidFill>
                <a:srgbClr val="898989"/>
              </a:solidFill>
              <a:latin typeface="Tahoma" panose="020B0604030504040204" pitchFamily="34" charset="0"/>
            </a:endParaRPr>
          </a:p>
        </p:txBody>
      </p:sp>
    </p:spTree>
    <p:extLst>
      <p:ext uri="{BB962C8B-B14F-4D97-AF65-F5344CB8AC3E}">
        <p14:creationId xmlns:p14="http://schemas.microsoft.com/office/powerpoint/2010/main" val="132459263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4DF18-0F39-408E-8642-AB056C9D220F}"/>
              </a:ext>
            </a:extLst>
          </p:cNvPr>
          <p:cNvSpPr>
            <a:spLocks noGrp="1"/>
          </p:cNvSpPr>
          <p:nvPr>
            <p:ph type="title"/>
          </p:nvPr>
        </p:nvSpPr>
        <p:spPr/>
        <p:txBody>
          <a:bodyPr/>
          <a:lstStyle/>
          <a:p>
            <a:r>
              <a:rPr lang="en-US" dirty="0"/>
              <a:t>Ambiguity</a:t>
            </a:r>
          </a:p>
        </p:txBody>
      </p:sp>
      <p:sp>
        <p:nvSpPr>
          <p:cNvPr id="3" name="Content Placeholder 2">
            <a:extLst>
              <a:ext uri="{FF2B5EF4-FFF2-40B4-BE49-F238E27FC236}">
                <a16:creationId xmlns:a16="http://schemas.microsoft.com/office/drawing/2014/main" id="{DDF89386-F38E-4908-ADE4-375BBC9EC2F2}"/>
              </a:ext>
            </a:extLst>
          </p:cNvPr>
          <p:cNvSpPr>
            <a:spLocks noGrp="1"/>
          </p:cNvSpPr>
          <p:nvPr>
            <p:ph idx="1"/>
          </p:nvPr>
        </p:nvSpPr>
        <p:spPr/>
        <p:txBody>
          <a:bodyPr/>
          <a:lstStyle/>
          <a:p>
            <a:r>
              <a:rPr lang="en-US" dirty="0"/>
              <a:t>“We find that the reasonable expectations doctrine may apply to the construction of ambiguous insurance contracts or to contracts containing exclusions which are masked by technical or obscure language or which are hidden in policy provisions.” </a:t>
            </a:r>
            <a:r>
              <a:rPr lang="en-US" i="1" dirty="0"/>
              <a:t>Max True Plastering Co. v. U.S. Fid. &amp; Guar. Co.,</a:t>
            </a:r>
            <a:r>
              <a:rPr lang="en-US" dirty="0"/>
              <a:t> 1996 OK 28, 912 P.2d 861, 863.</a:t>
            </a:r>
          </a:p>
          <a:p>
            <a:endParaRPr lang="en-US" dirty="0"/>
          </a:p>
        </p:txBody>
      </p:sp>
    </p:spTree>
    <p:extLst>
      <p:ext uri="{BB962C8B-B14F-4D97-AF65-F5344CB8AC3E}">
        <p14:creationId xmlns:p14="http://schemas.microsoft.com/office/powerpoint/2010/main" val="3868672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4DF18-0F39-408E-8642-AB056C9D220F}"/>
              </a:ext>
            </a:extLst>
          </p:cNvPr>
          <p:cNvSpPr>
            <a:spLocks noGrp="1"/>
          </p:cNvSpPr>
          <p:nvPr>
            <p:ph type="title"/>
          </p:nvPr>
        </p:nvSpPr>
        <p:spPr/>
        <p:txBody>
          <a:bodyPr/>
          <a:lstStyle/>
          <a:p>
            <a:r>
              <a:rPr lang="en-US" dirty="0"/>
              <a:t>Ambiguity</a:t>
            </a:r>
          </a:p>
        </p:txBody>
      </p:sp>
      <p:sp>
        <p:nvSpPr>
          <p:cNvPr id="3" name="Content Placeholder 2">
            <a:extLst>
              <a:ext uri="{FF2B5EF4-FFF2-40B4-BE49-F238E27FC236}">
                <a16:creationId xmlns:a16="http://schemas.microsoft.com/office/drawing/2014/main" id="{DDF89386-F38E-4908-ADE4-375BBC9EC2F2}"/>
              </a:ext>
            </a:extLst>
          </p:cNvPr>
          <p:cNvSpPr>
            <a:spLocks noGrp="1"/>
          </p:cNvSpPr>
          <p:nvPr>
            <p:ph idx="1"/>
          </p:nvPr>
        </p:nvSpPr>
        <p:spPr/>
        <p:txBody>
          <a:bodyPr/>
          <a:lstStyle/>
          <a:p>
            <a:r>
              <a:rPr lang="en-US" dirty="0"/>
              <a:t>“Under the doctrine, if the insurer or its agent creates a reasonable expectation of coverage [by] the insured which is not supported by policy language, [that] expectation will prevail over the language of the policy.” </a:t>
            </a:r>
            <a:r>
              <a:rPr lang="en-US" i="1" dirty="0"/>
              <a:t>Max True Plastering Co. v. U.S. Fid. &amp; Guar. Co.,</a:t>
            </a:r>
            <a:r>
              <a:rPr lang="en-US" dirty="0"/>
              <a:t> 1996 OK 28, 912 P.2d 861, 864</a:t>
            </a:r>
          </a:p>
          <a:p>
            <a:endParaRPr lang="en-US" dirty="0"/>
          </a:p>
        </p:txBody>
      </p:sp>
    </p:spTree>
    <p:extLst>
      <p:ext uri="{BB962C8B-B14F-4D97-AF65-F5344CB8AC3E}">
        <p14:creationId xmlns:p14="http://schemas.microsoft.com/office/powerpoint/2010/main" val="1604110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4DF18-0F39-408E-8642-AB056C9D220F}"/>
              </a:ext>
            </a:extLst>
          </p:cNvPr>
          <p:cNvSpPr>
            <a:spLocks noGrp="1"/>
          </p:cNvSpPr>
          <p:nvPr>
            <p:ph type="title"/>
          </p:nvPr>
        </p:nvSpPr>
        <p:spPr/>
        <p:txBody>
          <a:bodyPr/>
          <a:lstStyle/>
          <a:p>
            <a:r>
              <a:rPr lang="en-US" dirty="0"/>
              <a:t>Ambiguity</a:t>
            </a:r>
          </a:p>
        </p:txBody>
      </p:sp>
      <p:sp>
        <p:nvSpPr>
          <p:cNvPr id="3" name="Content Placeholder 2">
            <a:extLst>
              <a:ext uri="{FF2B5EF4-FFF2-40B4-BE49-F238E27FC236}">
                <a16:creationId xmlns:a16="http://schemas.microsoft.com/office/drawing/2014/main" id="{DDF89386-F38E-4908-ADE4-375BBC9EC2F2}"/>
              </a:ext>
            </a:extLst>
          </p:cNvPr>
          <p:cNvSpPr>
            <a:spLocks noGrp="1"/>
          </p:cNvSpPr>
          <p:nvPr>
            <p:ph idx="1"/>
          </p:nvPr>
        </p:nvSpPr>
        <p:spPr/>
        <p:txBody>
          <a:bodyPr/>
          <a:lstStyle/>
          <a:p>
            <a:r>
              <a:rPr lang="en-US" dirty="0"/>
              <a:t>“A policy term is ambiguous under the reasonable expectations doctrine [or under any doctrine] if it is reasonably susceptible to more than one meaning. When defining a term found in an insurance contract, the language is given the meaning understood by a person of ordinary intelligence.” </a:t>
            </a:r>
            <a:r>
              <a:rPr lang="en-US" i="1" dirty="0"/>
              <a:t>Max True Plastering Co. v. U.S. Fid. &amp; Guar. Co.,</a:t>
            </a:r>
            <a:r>
              <a:rPr lang="en-US" dirty="0"/>
              <a:t> 1996 OK 28, 912 P.2d 861, 869</a:t>
            </a:r>
          </a:p>
          <a:p>
            <a:endParaRPr lang="en-US" dirty="0"/>
          </a:p>
        </p:txBody>
      </p:sp>
    </p:spTree>
    <p:extLst>
      <p:ext uri="{BB962C8B-B14F-4D97-AF65-F5344CB8AC3E}">
        <p14:creationId xmlns:p14="http://schemas.microsoft.com/office/powerpoint/2010/main" val="2450722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F8E4C-85FC-4338-8409-EEA959A4E74E}"/>
              </a:ext>
            </a:extLst>
          </p:cNvPr>
          <p:cNvSpPr>
            <a:spLocks noGrp="1"/>
          </p:cNvSpPr>
          <p:nvPr>
            <p:ph type="title"/>
          </p:nvPr>
        </p:nvSpPr>
        <p:spPr/>
        <p:txBody>
          <a:bodyPr/>
          <a:lstStyle/>
          <a:p>
            <a:r>
              <a:rPr lang="en-US" dirty="0"/>
              <a:t>Let’s look at some ambiguity</a:t>
            </a:r>
          </a:p>
        </p:txBody>
      </p:sp>
      <p:sp>
        <p:nvSpPr>
          <p:cNvPr id="3" name="Content Placeholder 2">
            <a:extLst>
              <a:ext uri="{FF2B5EF4-FFF2-40B4-BE49-F238E27FC236}">
                <a16:creationId xmlns:a16="http://schemas.microsoft.com/office/drawing/2014/main" id="{922558E8-C730-4483-85B6-1E67927E33BE}"/>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623589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F8E4C-85FC-4338-8409-EEA959A4E74E}"/>
              </a:ext>
            </a:extLst>
          </p:cNvPr>
          <p:cNvSpPr>
            <a:spLocks noGrp="1"/>
          </p:cNvSpPr>
          <p:nvPr>
            <p:ph type="title"/>
          </p:nvPr>
        </p:nvSpPr>
        <p:spPr/>
        <p:txBody>
          <a:bodyPr/>
          <a:lstStyle/>
          <a:p>
            <a:r>
              <a:rPr lang="en-US" dirty="0"/>
              <a:t>Manchester v. OMAG</a:t>
            </a:r>
          </a:p>
        </p:txBody>
      </p:sp>
      <p:sp>
        <p:nvSpPr>
          <p:cNvPr id="3" name="Content Placeholder 2">
            <a:extLst>
              <a:ext uri="{FF2B5EF4-FFF2-40B4-BE49-F238E27FC236}">
                <a16:creationId xmlns:a16="http://schemas.microsoft.com/office/drawing/2014/main" id="{922558E8-C730-4483-85B6-1E67927E33BE}"/>
              </a:ext>
            </a:extLst>
          </p:cNvPr>
          <p:cNvSpPr>
            <a:spLocks noGrp="1"/>
          </p:cNvSpPr>
          <p:nvPr>
            <p:ph idx="1"/>
          </p:nvPr>
        </p:nvSpPr>
        <p:spPr/>
        <p:txBody>
          <a:bodyPr/>
          <a:lstStyle/>
          <a:p>
            <a:r>
              <a:rPr lang="en-US" dirty="0"/>
              <a:t>Firefighter ran motorcycle off the roadway, ultimately losing leg.</a:t>
            </a:r>
          </a:p>
          <a:p>
            <a:r>
              <a:rPr lang="en-US" dirty="0"/>
              <a:t>Had health insurance with a municipal association</a:t>
            </a:r>
          </a:p>
          <a:p>
            <a:r>
              <a:rPr lang="en-US" dirty="0"/>
              <a:t>We argued they were insurance </a:t>
            </a:r>
          </a:p>
          <a:p>
            <a:r>
              <a:rPr lang="en-US" dirty="0"/>
              <a:t>Denied coverage (about $500,000 in billing) because he “had been drinking” before driving (DUI charges had been dropped) and was likely “speeding”</a:t>
            </a:r>
          </a:p>
          <a:p>
            <a:endParaRPr lang="en-US" dirty="0"/>
          </a:p>
        </p:txBody>
      </p:sp>
    </p:spTree>
    <p:extLst>
      <p:ext uri="{BB962C8B-B14F-4D97-AF65-F5344CB8AC3E}">
        <p14:creationId xmlns:p14="http://schemas.microsoft.com/office/powerpoint/2010/main" val="3353210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F8E4C-85FC-4338-8409-EEA959A4E74E}"/>
              </a:ext>
            </a:extLst>
          </p:cNvPr>
          <p:cNvSpPr>
            <a:spLocks noGrp="1"/>
          </p:cNvSpPr>
          <p:nvPr>
            <p:ph type="title"/>
          </p:nvPr>
        </p:nvSpPr>
        <p:spPr/>
        <p:txBody>
          <a:bodyPr/>
          <a:lstStyle/>
          <a:p>
            <a:r>
              <a:rPr lang="en-US" dirty="0"/>
              <a:t>Manchester v. OMAG</a:t>
            </a:r>
          </a:p>
        </p:txBody>
      </p:sp>
      <p:sp>
        <p:nvSpPr>
          <p:cNvPr id="3" name="Content Placeholder 2">
            <a:extLst>
              <a:ext uri="{FF2B5EF4-FFF2-40B4-BE49-F238E27FC236}">
                <a16:creationId xmlns:a16="http://schemas.microsoft.com/office/drawing/2014/main" id="{922558E8-C730-4483-85B6-1E67927E33BE}"/>
              </a:ext>
            </a:extLst>
          </p:cNvPr>
          <p:cNvSpPr>
            <a:spLocks noGrp="1"/>
          </p:cNvSpPr>
          <p:nvPr>
            <p:ph idx="1"/>
          </p:nvPr>
        </p:nvSpPr>
        <p:spPr/>
        <p:txBody>
          <a:bodyPr/>
          <a:lstStyle/>
          <a:p>
            <a:r>
              <a:rPr lang="en-US" dirty="0"/>
              <a:t>Policy excluded coverage for:</a:t>
            </a:r>
          </a:p>
          <a:p>
            <a:endParaRPr lang="en-US" dirty="0"/>
          </a:p>
          <a:p>
            <a:endParaRPr lang="en-US" dirty="0"/>
          </a:p>
        </p:txBody>
      </p:sp>
      <p:pic>
        <p:nvPicPr>
          <p:cNvPr id="4" name="Picture 3">
            <a:extLst>
              <a:ext uri="{FF2B5EF4-FFF2-40B4-BE49-F238E27FC236}">
                <a16:creationId xmlns:a16="http://schemas.microsoft.com/office/drawing/2014/main" id="{56093C70-82EA-4D6B-9AC6-1A4ACF7739A9}"/>
              </a:ext>
            </a:extLst>
          </p:cNvPr>
          <p:cNvPicPr>
            <a:picLocks noChangeAspect="1"/>
          </p:cNvPicPr>
          <p:nvPr/>
        </p:nvPicPr>
        <p:blipFill>
          <a:blip r:embed="rId3"/>
          <a:stretch>
            <a:fillRect/>
          </a:stretch>
        </p:blipFill>
        <p:spPr>
          <a:xfrm>
            <a:off x="1155033" y="2211721"/>
            <a:ext cx="8887326" cy="2151732"/>
          </a:xfrm>
          <a:prstGeom prst="rect">
            <a:avLst/>
          </a:prstGeom>
        </p:spPr>
      </p:pic>
    </p:spTree>
    <p:extLst>
      <p:ext uri="{BB962C8B-B14F-4D97-AF65-F5344CB8AC3E}">
        <p14:creationId xmlns:p14="http://schemas.microsoft.com/office/powerpoint/2010/main" val="3417832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60515-5012-47E0-BBAD-66B1BEEA7C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2D6F1FF-16A2-4C23-8466-51216B608B0F}"/>
              </a:ext>
            </a:extLst>
          </p:cNvPr>
          <p:cNvSpPr>
            <a:spLocks noGrp="1"/>
          </p:cNvSpPr>
          <p:nvPr>
            <p:ph idx="1"/>
          </p:nvPr>
        </p:nvSpPr>
        <p:spPr>
          <a:xfrm>
            <a:off x="838200" y="1825625"/>
            <a:ext cx="10515600" cy="4351338"/>
          </a:xfrm>
        </p:spPr>
        <p:txBody>
          <a:bodyPr/>
          <a:lstStyle/>
          <a:p>
            <a:r>
              <a:rPr lang="en-US" dirty="0"/>
              <a:t>There was no language defining the exclusion</a:t>
            </a:r>
          </a:p>
        </p:txBody>
      </p:sp>
    </p:spTree>
    <p:extLst>
      <p:ext uri="{BB962C8B-B14F-4D97-AF65-F5344CB8AC3E}">
        <p14:creationId xmlns:p14="http://schemas.microsoft.com/office/powerpoint/2010/main" val="4192955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28EDC-9A09-4FE5-BE60-BAF10F82E4DC}"/>
              </a:ext>
            </a:extLst>
          </p:cNvPr>
          <p:cNvSpPr>
            <a:spLocks noGrp="1"/>
          </p:cNvSpPr>
          <p:nvPr>
            <p:ph type="title"/>
          </p:nvPr>
        </p:nvSpPr>
        <p:spPr/>
        <p:txBody>
          <a:bodyPr/>
          <a:lstStyle/>
          <a:p>
            <a:r>
              <a:rPr lang="en-US" b="1" dirty="0">
                <a:latin typeface="Times New Roman" panose="02020603050405020304" pitchFamily="18" charset="0"/>
                <a:ea typeface="Calibri" panose="020F0502020204030204" pitchFamily="34" charset="0"/>
                <a:cs typeface="Times New Roman" panose="02020603050405020304" pitchFamily="18" charset="0"/>
              </a:rPr>
              <a:t>Rules of Policy Construction</a:t>
            </a:r>
            <a:br>
              <a:rPr lang="en-US" sz="32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DB4C988-E57B-4679-B413-3BD6D3424E97}"/>
              </a:ext>
            </a:extLst>
          </p:cNvPr>
          <p:cNvSpPr>
            <a:spLocks noGrp="1"/>
          </p:cNvSpPr>
          <p:nvPr>
            <p:ph idx="1"/>
          </p:nvPr>
        </p:nvSpPr>
        <p:spPr/>
        <p:txBody>
          <a:bodyPr/>
          <a:lstStyle/>
          <a:p>
            <a:pPr marL="0" indent="0">
              <a:buNone/>
            </a:pPr>
            <a:endParaRPr lang="en-US" dirty="0"/>
          </a:p>
        </p:txBody>
      </p:sp>
      <p:sp>
        <p:nvSpPr>
          <p:cNvPr id="4" name="Rectangle 3">
            <a:extLst>
              <a:ext uri="{FF2B5EF4-FFF2-40B4-BE49-F238E27FC236}">
                <a16:creationId xmlns:a16="http://schemas.microsoft.com/office/drawing/2014/main" id="{1EF129C0-F15A-47AB-BA83-4BCDC8B418E8}"/>
              </a:ext>
            </a:extLst>
          </p:cNvPr>
          <p:cNvSpPr/>
          <p:nvPr/>
        </p:nvSpPr>
        <p:spPr>
          <a:xfrm>
            <a:off x="951978" y="2254685"/>
            <a:ext cx="10401822" cy="1915974"/>
          </a:xfrm>
          <a:prstGeom prst="rect">
            <a:avLst/>
          </a:prstGeom>
        </p:spPr>
        <p:txBody>
          <a:bodyPr wrap="square">
            <a:spAutoFit/>
          </a:bodyPr>
          <a:lstStyle/>
          <a:p>
            <a:pPr>
              <a:lnSpc>
                <a:spcPct val="107000"/>
              </a:lnSpc>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Words of coverage inclusion are broadly construed in favor of coverage while words of exclusion are strictly construed against the insurance company. </a:t>
            </a:r>
            <a:r>
              <a:rPr lang="en-US" sz="2800" i="1" dirty="0"/>
              <a:t>Max True Plastering Co. v. U.S. Fid. &amp; Guar. Co.,</a:t>
            </a:r>
            <a:r>
              <a:rPr lang="en-US" sz="2800" dirty="0"/>
              <a:t> 1996 OK 28, 912 P.2d 861, 869</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7842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60515-5012-47E0-BBAD-66B1BEEA7C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2D6F1FF-16A2-4C23-8466-51216B608B0F}"/>
              </a:ext>
            </a:extLst>
          </p:cNvPr>
          <p:cNvSpPr>
            <a:spLocks noGrp="1"/>
          </p:cNvSpPr>
          <p:nvPr>
            <p:ph idx="1"/>
          </p:nvPr>
        </p:nvSpPr>
        <p:spPr/>
        <p:txBody>
          <a:bodyPr/>
          <a:lstStyle/>
          <a:p>
            <a:r>
              <a:rPr lang="en-US" dirty="0"/>
              <a:t>There was no language defining the exclusion</a:t>
            </a:r>
          </a:p>
          <a:p>
            <a:r>
              <a:rPr lang="en-US" dirty="0"/>
              <a:t>Plan argued “illegal act” and “crime” were broad terms and included driving after drinking and speeding</a:t>
            </a:r>
          </a:p>
        </p:txBody>
      </p:sp>
    </p:spTree>
    <p:extLst>
      <p:ext uri="{BB962C8B-B14F-4D97-AF65-F5344CB8AC3E}">
        <p14:creationId xmlns:p14="http://schemas.microsoft.com/office/powerpoint/2010/main" val="23647425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4066C-2F2B-48FD-A944-125CA8BFF7CE}"/>
              </a:ext>
            </a:extLst>
          </p:cNvPr>
          <p:cNvSpPr>
            <a:spLocks noGrp="1"/>
          </p:cNvSpPr>
          <p:nvPr>
            <p:ph type="title"/>
          </p:nvPr>
        </p:nvSpPr>
        <p:spPr/>
        <p:txBody>
          <a:bodyPr/>
          <a:lstStyle/>
          <a:p>
            <a:r>
              <a:rPr lang="en-US" i="1" dirty="0"/>
              <a:t>Ejusdem generis</a:t>
            </a:r>
          </a:p>
        </p:txBody>
      </p:sp>
      <p:sp>
        <p:nvSpPr>
          <p:cNvPr id="3" name="Content Placeholder 2">
            <a:extLst>
              <a:ext uri="{FF2B5EF4-FFF2-40B4-BE49-F238E27FC236}">
                <a16:creationId xmlns:a16="http://schemas.microsoft.com/office/drawing/2014/main" id="{737B6A1D-5DBE-4FD3-938E-1DCDD065829E}"/>
              </a:ext>
            </a:extLst>
          </p:cNvPr>
          <p:cNvSpPr>
            <a:spLocks noGrp="1"/>
          </p:cNvSpPr>
          <p:nvPr>
            <p:ph idx="1"/>
          </p:nvPr>
        </p:nvSpPr>
        <p:spPr/>
        <p:txBody>
          <a:bodyPr/>
          <a:lstStyle/>
          <a:p>
            <a:r>
              <a:rPr lang="en-US" dirty="0"/>
              <a:t>We argued “general terms” like “crime” and “illegal act” read in light of more descriptive terms:</a:t>
            </a:r>
          </a:p>
          <a:p>
            <a:r>
              <a:rPr lang="en-US" dirty="0"/>
              <a:t>“felonious act” </a:t>
            </a:r>
          </a:p>
          <a:p>
            <a:r>
              <a:rPr lang="en-US" dirty="0"/>
              <a:t>Aggravated assault”</a:t>
            </a:r>
          </a:p>
        </p:txBody>
      </p:sp>
    </p:spTree>
    <p:extLst>
      <p:ext uri="{BB962C8B-B14F-4D97-AF65-F5344CB8AC3E}">
        <p14:creationId xmlns:p14="http://schemas.microsoft.com/office/powerpoint/2010/main" val="1634389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8C646-90C1-4405-8740-9EAE03046E8C}"/>
              </a:ext>
            </a:extLst>
          </p:cNvPr>
          <p:cNvSpPr>
            <a:spLocks noGrp="1"/>
          </p:cNvSpPr>
          <p:nvPr>
            <p:ph type="title"/>
          </p:nvPr>
        </p:nvSpPr>
        <p:spPr/>
        <p:txBody>
          <a:bodyPr/>
          <a:lstStyle/>
          <a:p>
            <a:r>
              <a:rPr lang="en-US" b="1" dirty="0"/>
              <a:t>DECLARATIONS PAGES</a:t>
            </a:r>
          </a:p>
        </p:txBody>
      </p:sp>
      <p:sp>
        <p:nvSpPr>
          <p:cNvPr id="3" name="Content Placeholder 2">
            <a:extLst>
              <a:ext uri="{FF2B5EF4-FFF2-40B4-BE49-F238E27FC236}">
                <a16:creationId xmlns:a16="http://schemas.microsoft.com/office/drawing/2014/main" id="{E7381F71-EE2F-41BA-8BC0-618C1BE5DE8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926475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42B86-0F8F-43D2-84CD-0874A31BD646}"/>
              </a:ext>
            </a:extLst>
          </p:cNvPr>
          <p:cNvSpPr>
            <a:spLocks noGrp="1"/>
          </p:cNvSpPr>
          <p:nvPr>
            <p:ph type="title"/>
          </p:nvPr>
        </p:nvSpPr>
        <p:spPr/>
        <p:txBody>
          <a:bodyPr/>
          <a:lstStyle/>
          <a:p>
            <a:r>
              <a:rPr lang="en-US" dirty="0"/>
              <a:t>Side note:</a:t>
            </a:r>
          </a:p>
        </p:txBody>
      </p:sp>
      <p:pic>
        <p:nvPicPr>
          <p:cNvPr id="4" name="Content Placeholder 3">
            <a:extLst>
              <a:ext uri="{FF2B5EF4-FFF2-40B4-BE49-F238E27FC236}">
                <a16:creationId xmlns:a16="http://schemas.microsoft.com/office/drawing/2014/main" id="{71FEC577-BF5D-40F3-AA92-A53215A1BCCE}"/>
              </a:ext>
            </a:extLst>
          </p:cNvPr>
          <p:cNvPicPr>
            <a:picLocks noGrp="1" noChangeAspect="1"/>
          </p:cNvPicPr>
          <p:nvPr>
            <p:ph idx="1"/>
          </p:nvPr>
        </p:nvPicPr>
        <p:blipFill>
          <a:blip r:embed="rId3"/>
          <a:stretch>
            <a:fillRect/>
          </a:stretch>
        </p:blipFill>
        <p:spPr>
          <a:xfrm>
            <a:off x="1299713" y="1825625"/>
            <a:ext cx="9592574" cy="4351338"/>
          </a:xfrm>
          <a:prstGeom prst="rect">
            <a:avLst/>
          </a:prstGeom>
        </p:spPr>
      </p:pic>
    </p:spTree>
    <p:extLst>
      <p:ext uri="{BB962C8B-B14F-4D97-AF65-F5344CB8AC3E}">
        <p14:creationId xmlns:p14="http://schemas.microsoft.com/office/powerpoint/2010/main" val="2746390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18B02-BDE4-4632-AB05-BFC70039A79C}"/>
              </a:ext>
            </a:extLst>
          </p:cNvPr>
          <p:cNvSpPr>
            <a:spLocks noGrp="1"/>
          </p:cNvSpPr>
          <p:nvPr>
            <p:ph type="title"/>
          </p:nvPr>
        </p:nvSpPr>
        <p:spPr/>
        <p:txBody>
          <a:bodyPr/>
          <a:lstStyle/>
          <a:p>
            <a:r>
              <a:rPr lang="en-US" dirty="0"/>
              <a:t>Couch on Insurance on </a:t>
            </a:r>
            <a:r>
              <a:rPr lang="en-US" i="1" dirty="0"/>
              <a:t>ejusdem generis:</a:t>
            </a:r>
            <a:endParaRPr lang="en-US" dirty="0"/>
          </a:p>
        </p:txBody>
      </p:sp>
      <p:pic>
        <p:nvPicPr>
          <p:cNvPr id="4" name="Content Placeholder 3">
            <a:extLst>
              <a:ext uri="{FF2B5EF4-FFF2-40B4-BE49-F238E27FC236}">
                <a16:creationId xmlns:a16="http://schemas.microsoft.com/office/drawing/2014/main" id="{F908A3C5-F98E-4CE2-AB62-B112B945B58E}"/>
              </a:ext>
            </a:extLst>
          </p:cNvPr>
          <p:cNvPicPr>
            <a:picLocks noGrp="1" noChangeAspect="1"/>
          </p:cNvPicPr>
          <p:nvPr>
            <p:ph idx="1"/>
          </p:nvPr>
        </p:nvPicPr>
        <p:blipFill>
          <a:blip r:embed="rId3"/>
          <a:stretch>
            <a:fillRect/>
          </a:stretch>
        </p:blipFill>
        <p:spPr>
          <a:xfrm>
            <a:off x="725905" y="1690690"/>
            <a:ext cx="10515600" cy="2571447"/>
          </a:xfrm>
          <a:prstGeom prst="rect">
            <a:avLst/>
          </a:prstGeom>
        </p:spPr>
      </p:pic>
    </p:spTree>
    <p:extLst>
      <p:ext uri="{BB962C8B-B14F-4D97-AF65-F5344CB8AC3E}">
        <p14:creationId xmlns:p14="http://schemas.microsoft.com/office/powerpoint/2010/main" val="1670418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E8141-BA16-4FD7-A2CE-D5FBFB0110FC}"/>
              </a:ext>
            </a:extLst>
          </p:cNvPr>
          <p:cNvSpPr>
            <a:spLocks noGrp="1"/>
          </p:cNvSpPr>
          <p:nvPr>
            <p:ph type="title"/>
          </p:nvPr>
        </p:nvSpPr>
        <p:spPr/>
        <p:txBody>
          <a:bodyPr/>
          <a:lstStyle/>
          <a:p>
            <a:r>
              <a:rPr lang="en-US" dirty="0"/>
              <a:t>Our argument:</a:t>
            </a:r>
          </a:p>
        </p:txBody>
      </p:sp>
      <p:pic>
        <p:nvPicPr>
          <p:cNvPr id="4" name="Content Placeholder 3">
            <a:extLst>
              <a:ext uri="{FF2B5EF4-FFF2-40B4-BE49-F238E27FC236}">
                <a16:creationId xmlns:a16="http://schemas.microsoft.com/office/drawing/2014/main" id="{F103B001-ADB6-439F-BA69-436C3A177AD3}"/>
              </a:ext>
            </a:extLst>
          </p:cNvPr>
          <p:cNvPicPr>
            <a:picLocks noGrp="1" noChangeAspect="1"/>
          </p:cNvPicPr>
          <p:nvPr>
            <p:ph idx="1"/>
          </p:nvPr>
        </p:nvPicPr>
        <p:blipFill>
          <a:blip r:embed="rId3"/>
          <a:stretch>
            <a:fillRect/>
          </a:stretch>
        </p:blipFill>
        <p:spPr>
          <a:xfrm>
            <a:off x="1162118" y="1825625"/>
            <a:ext cx="9867763" cy="4351338"/>
          </a:xfrm>
          <a:prstGeom prst="rect">
            <a:avLst/>
          </a:prstGeom>
        </p:spPr>
      </p:pic>
    </p:spTree>
    <p:extLst>
      <p:ext uri="{BB962C8B-B14F-4D97-AF65-F5344CB8AC3E}">
        <p14:creationId xmlns:p14="http://schemas.microsoft.com/office/powerpoint/2010/main" val="2036928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1D011-9E4B-41E4-AD75-262F8C1979A6}"/>
              </a:ext>
            </a:extLst>
          </p:cNvPr>
          <p:cNvSpPr>
            <a:spLocks noGrp="1"/>
          </p:cNvSpPr>
          <p:nvPr>
            <p:ph type="title"/>
          </p:nvPr>
        </p:nvSpPr>
        <p:spPr/>
        <p:txBody>
          <a:bodyPr/>
          <a:lstStyle/>
          <a:p>
            <a:r>
              <a:rPr lang="en-US" dirty="0"/>
              <a:t>Our argument:</a:t>
            </a:r>
          </a:p>
        </p:txBody>
      </p:sp>
      <p:pic>
        <p:nvPicPr>
          <p:cNvPr id="4" name="Content Placeholder 3">
            <a:extLst>
              <a:ext uri="{FF2B5EF4-FFF2-40B4-BE49-F238E27FC236}">
                <a16:creationId xmlns:a16="http://schemas.microsoft.com/office/drawing/2014/main" id="{A5F18FDC-4399-48B9-9F33-68ED44CC4D5F}"/>
              </a:ext>
            </a:extLst>
          </p:cNvPr>
          <p:cNvPicPr>
            <a:picLocks noGrp="1" noChangeAspect="1"/>
          </p:cNvPicPr>
          <p:nvPr>
            <p:ph idx="1"/>
          </p:nvPr>
        </p:nvPicPr>
        <p:blipFill>
          <a:blip r:embed="rId3"/>
          <a:stretch>
            <a:fillRect/>
          </a:stretch>
        </p:blipFill>
        <p:spPr>
          <a:xfrm>
            <a:off x="838200" y="2675731"/>
            <a:ext cx="10515600" cy="2924364"/>
          </a:xfrm>
          <a:prstGeom prst="rect">
            <a:avLst/>
          </a:prstGeom>
        </p:spPr>
      </p:pic>
    </p:spTree>
    <p:extLst>
      <p:ext uri="{BB962C8B-B14F-4D97-AF65-F5344CB8AC3E}">
        <p14:creationId xmlns:p14="http://schemas.microsoft.com/office/powerpoint/2010/main" val="36352580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A2B1-4717-4C87-9758-B08ECE47013A}"/>
              </a:ext>
            </a:extLst>
          </p:cNvPr>
          <p:cNvSpPr>
            <a:spLocks noGrp="1"/>
          </p:cNvSpPr>
          <p:nvPr>
            <p:ph type="title"/>
          </p:nvPr>
        </p:nvSpPr>
        <p:spPr/>
        <p:txBody>
          <a:bodyPr/>
          <a:lstStyle/>
          <a:p>
            <a:r>
              <a:rPr lang="en-US" dirty="0"/>
              <a:t>Our argument:</a:t>
            </a:r>
          </a:p>
        </p:txBody>
      </p:sp>
      <p:pic>
        <p:nvPicPr>
          <p:cNvPr id="4" name="Content Placeholder 3">
            <a:extLst>
              <a:ext uri="{FF2B5EF4-FFF2-40B4-BE49-F238E27FC236}">
                <a16:creationId xmlns:a16="http://schemas.microsoft.com/office/drawing/2014/main" id="{95EC9E7F-D05C-4FA8-A06E-466B7006AB75}"/>
              </a:ext>
            </a:extLst>
          </p:cNvPr>
          <p:cNvPicPr>
            <a:picLocks noGrp="1" noChangeAspect="1"/>
          </p:cNvPicPr>
          <p:nvPr>
            <p:ph idx="1"/>
          </p:nvPr>
        </p:nvPicPr>
        <p:blipFill>
          <a:blip r:embed="rId3"/>
          <a:stretch>
            <a:fillRect/>
          </a:stretch>
        </p:blipFill>
        <p:spPr>
          <a:xfrm>
            <a:off x="838200" y="1986205"/>
            <a:ext cx="10515600" cy="4030177"/>
          </a:xfrm>
          <a:prstGeom prst="rect">
            <a:avLst/>
          </a:prstGeom>
        </p:spPr>
      </p:pic>
    </p:spTree>
    <p:extLst>
      <p:ext uri="{BB962C8B-B14F-4D97-AF65-F5344CB8AC3E}">
        <p14:creationId xmlns:p14="http://schemas.microsoft.com/office/powerpoint/2010/main" val="37116085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05895-624D-4763-915B-AF80CF0A377C}"/>
              </a:ext>
            </a:extLst>
          </p:cNvPr>
          <p:cNvSpPr>
            <a:spLocks noGrp="1"/>
          </p:cNvSpPr>
          <p:nvPr>
            <p:ph type="title"/>
          </p:nvPr>
        </p:nvSpPr>
        <p:spPr/>
        <p:txBody>
          <a:bodyPr/>
          <a:lstStyle/>
          <a:p>
            <a:r>
              <a:rPr lang="en-US" dirty="0"/>
              <a:t>What really makes it </a:t>
            </a:r>
            <a:r>
              <a:rPr lang="en-US" i="1" dirty="0"/>
              <a:t>ambiguous:</a:t>
            </a:r>
            <a:endParaRPr lang="en-US" dirty="0"/>
          </a:p>
        </p:txBody>
      </p:sp>
      <p:pic>
        <p:nvPicPr>
          <p:cNvPr id="4" name="Content Placeholder 3">
            <a:extLst>
              <a:ext uri="{FF2B5EF4-FFF2-40B4-BE49-F238E27FC236}">
                <a16:creationId xmlns:a16="http://schemas.microsoft.com/office/drawing/2014/main" id="{4361CDE7-2736-4D74-9C3B-02617641766E}"/>
              </a:ext>
            </a:extLst>
          </p:cNvPr>
          <p:cNvPicPr>
            <a:picLocks noGrp="1" noChangeAspect="1"/>
          </p:cNvPicPr>
          <p:nvPr>
            <p:ph idx="1"/>
          </p:nvPr>
        </p:nvPicPr>
        <p:blipFill>
          <a:blip r:embed="rId3"/>
          <a:stretch>
            <a:fillRect/>
          </a:stretch>
        </p:blipFill>
        <p:spPr>
          <a:xfrm>
            <a:off x="1801022" y="1825625"/>
            <a:ext cx="8589955" cy="4351338"/>
          </a:xfrm>
          <a:prstGeom prst="rect">
            <a:avLst/>
          </a:prstGeom>
        </p:spPr>
      </p:pic>
    </p:spTree>
    <p:extLst>
      <p:ext uri="{BB962C8B-B14F-4D97-AF65-F5344CB8AC3E}">
        <p14:creationId xmlns:p14="http://schemas.microsoft.com/office/powerpoint/2010/main" val="2180050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56555-EEBA-485F-96C1-414A83C0CC75}"/>
              </a:ext>
            </a:extLst>
          </p:cNvPr>
          <p:cNvSpPr>
            <a:spLocks noGrp="1"/>
          </p:cNvSpPr>
          <p:nvPr>
            <p:ph type="title"/>
          </p:nvPr>
        </p:nvSpPr>
        <p:spPr/>
        <p:txBody>
          <a:bodyPr/>
          <a:lstStyle/>
          <a:p>
            <a:r>
              <a:rPr lang="en-US" dirty="0"/>
              <a:t>Structural versus Factual Ambiguity (conveniently in the same exclusion)</a:t>
            </a:r>
          </a:p>
        </p:txBody>
      </p:sp>
      <p:sp>
        <p:nvSpPr>
          <p:cNvPr id="3" name="Content Placeholder 2">
            <a:extLst>
              <a:ext uri="{FF2B5EF4-FFF2-40B4-BE49-F238E27FC236}">
                <a16:creationId xmlns:a16="http://schemas.microsoft.com/office/drawing/2014/main" id="{B3CC55DC-708F-4B2C-BD97-B0E559CF647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6628880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D4779-5EF6-46E5-835A-276130FC38D6}"/>
              </a:ext>
            </a:extLst>
          </p:cNvPr>
          <p:cNvSpPr>
            <a:spLocks noGrp="1"/>
          </p:cNvSpPr>
          <p:nvPr>
            <p:ph type="title"/>
          </p:nvPr>
        </p:nvSpPr>
        <p:spPr/>
        <p:txBody>
          <a:bodyPr/>
          <a:lstStyle/>
          <a:p>
            <a:r>
              <a:rPr lang="en-US" dirty="0"/>
              <a:t>Claimed beating by licensed counselor</a:t>
            </a:r>
          </a:p>
        </p:txBody>
      </p:sp>
      <p:sp>
        <p:nvSpPr>
          <p:cNvPr id="3" name="Content Placeholder 2">
            <a:extLst>
              <a:ext uri="{FF2B5EF4-FFF2-40B4-BE49-F238E27FC236}">
                <a16:creationId xmlns:a16="http://schemas.microsoft.com/office/drawing/2014/main" id="{12C7B33A-B4B4-4488-8B15-65F364108177}"/>
              </a:ext>
            </a:extLst>
          </p:cNvPr>
          <p:cNvSpPr>
            <a:spLocks noGrp="1"/>
          </p:cNvSpPr>
          <p:nvPr>
            <p:ph idx="1"/>
          </p:nvPr>
        </p:nvSpPr>
        <p:spPr/>
        <p:txBody>
          <a:bodyPr/>
          <a:lstStyle/>
          <a:p>
            <a:pPr marL="0" indent="0">
              <a:buNone/>
            </a:pPr>
            <a:r>
              <a:rPr lang="en-US" dirty="0"/>
              <a:t>Case involved counselor who allegedly spanked some of his underage counselees</a:t>
            </a:r>
          </a:p>
          <a:p>
            <a:pPr marL="0" indent="0">
              <a:buNone/>
            </a:pPr>
            <a:endParaRPr lang="en-US" dirty="0"/>
          </a:p>
        </p:txBody>
      </p:sp>
    </p:spTree>
    <p:extLst>
      <p:ext uri="{BB962C8B-B14F-4D97-AF65-F5344CB8AC3E}">
        <p14:creationId xmlns:p14="http://schemas.microsoft.com/office/powerpoint/2010/main" val="24513244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B3936-4D39-4AA2-BB42-3DC40444837D}"/>
              </a:ext>
            </a:extLst>
          </p:cNvPr>
          <p:cNvSpPr>
            <a:spLocks noGrp="1"/>
          </p:cNvSpPr>
          <p:nvPr>
            <p:ph type="title"/>
          </p:nvPr>
        </p:nvSpPr>
        <p:spPr/>
        <p:txBody>
          <a:bodyPr/>
          <a:lstStyle/>
          <a:p>
            <a:r>
              <a:rPr lang="en-US" dirty="0"/>
              <a:t>Counseling company policy exclusion:</a:t>
            </a:r>
          </a:p>
        </p:txBody>
      </p:sp>
      <p:pic>
        <p:nvPicPr>
          <p:cNvPr id="5" name="Content Placeholder 4">
            <a:extLst>
              <a:ext uri="{FF2B5EF4-FFF2-40B4-BE49-F238E27FC236}">
                <a16:creationId xmlns:a16="http://schemas.microsoft.com/office/drawing/2014/main" id="{BFF44607-755A-4D71-AC07-BCCB9B921796}"/>
              </a:ext>
            </a:extLst>
          </p:cNvPr>
          <p:cNvPicPr>
            <a:picLocks noGrp="1" noChangeAspect="1"/>
          </p:cNvPicPr>
          <p:nvPr>
            <p:ph idx="1"/>
          </p:nvPr>
        </p:nvPicPr>
        <p:blipFill>
          <a:blip r:embed="rId3"/>
          <a:stretch>
            <a:fillRect/>
          </a:stretch>
        </p:blipFill>
        <p:spPr>
          <a:xfrm>
            <a:off x="838200" y="1690690"/>
            <a:ext cx="10515600" cy="988433"/>
          </a:xfrm>
          <a:prstGeom prst="rect">
            <a:avLst/>
          </a:prstGeom>
        </p:spPr>
      </p:pic>
    </p:spTree>
    <p:extLst>
      <p:ext uri="{BB962C8B-B14F-4D97-AF65-F5344CB8AC3E}">
        <p14:creationId xmlns:p14="http://schemas.microsoft.com/office/powerpoint/2010/main" val="23206549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DE569C1-7DB3-4967-BEC6-57B8E3266D4F}"/>
              </a:ext>
            </a:extLst>
          </p:cNvPr>
          <p:cNvPicPr>
            <a:picLocks noChangeAspect="1"/>
          </p:cNvPicPr>
          <p:nvPr/>
        </p:nvPicPr>
        <p:blipFill>
          <a:blip r:embed="rId3"/>
          <a:stretch>
            <a:fillRect/>
          </a:stretch>
        </p:blipFill>
        <p:spPr>
          <a:xfrm>
            <a:off x="304800" y="1027176"/>
            <a:ext cx="12192000" cy="1146048"/>
          </a:xfrm>
          <a:prstGeom prst="rect">
            <a:avLst/>
          </a:prstGeom>
        </p:spPr>
      </p:pic>
      <p:sp>
        <p:nvSpPr>
          <p:cNvPr id="7" name="Subtitle 6">
            <a:extLst>
              <a:ext uri="{FF2B5EF4-FFF2-40B4-BE49-F238E27FC236}">
                <a16:creationId xmlns:a16="http://schemas.microsoft.com/office/drawing/2014/main" id="{960DFA75-7744-430B-8C24-3CCE92C93F78}"/>
              </a:ext>
            </a:extLst>
          </p:cNvPr>
          <p:cNvSpPr>
            <a:spLocks noGrp="1"/>
          </p:cNvSpPr>
          <p:nvPr>
            <p:ph type="subTitle" idx="1"/>
          </p:nvPr>
        </p:nvSpPr>
        <p:spPr>
          <a:xfrm>
            <a:off x="304800" y="2363598"/>
            <a:ext cx="11887200" cy="2894202"/>
          </a:xfrm>
        </p:spPr>
        <p:txBody>
          <a:bodyPr/>
          <a:lstStyle/>
          <a:p>
            <a:pPr algn="l"/>
            <a:r>
              <a:rPr lang="en-US" sz="2800" dirty="0"/>
              <a:t>Then followed exclusions “a.-v.”, all but one of which started with </a:t>
            </a:r>
          </a:p>
          <a:p>
            <a:pPr algn="l"/>
            <a:endParaRPr lang="en-US" dirty="0"/>
          </a:p>
          <a:p>
            <a:pPr algn="l"/>
            <a:endParaRPr lang="en-US" dirty="0"/>
          </a:p>
          <a:p>
            <a:pPr algn="l"/>
            <a:r>
              <a:rPr lang="en-US" sz="3200" dirty="0"/>
              <a:t>“Arising out of . . . </a:t>
            </a:r>
          </a:p>
        </p:txBody>
      </p:sp>
    </p:spTree>
    <p:extLst>
      <p:ext uri="{BB962C8B-B14F-4D97-AF65-F5344CB8AC3E}">
        <p14:creationId xmlns:p14="http://schemas.microsoft.com/office/powerpoint/2010/main" val="2831496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0E825BBB-38D8-428F-BE15-5C9C7200EBD9}"/>
              </a:ext>
            </a:extLst>
          </p:cNvPr>
          <p:cNvGraphicFramePr>
            <a:graphicFrameLocks noChangeAspect="1"/>
          </p:cNvGraphicFramePr>
          <p:nvPr>
            <p:extLst>
              <p:ext uri="{D42A27DB-BD31-4B8C-83A1-F6EECF244321}">
                <p14:modId xmlns:p14="http://schemas.microsoft.com/office/powerpoint/2010/main" val="966063007"/>
              </p:ext>
            </p:extLst>
          </p:nvPr>
        </p:nvGraphicFramePr>
        <p:xfrm>
          <a:off x="2727158" y="138342"/>
          <a:ext cx="6372090" cy="6719658"/>
        </p:xfrm>
        <a:graphic>
          <a:graphicData uri="http://schemas.openxmlformats.org/presentationml/2006/ole">
            <mc:AlternateContent xmlns:mc="http://schemas.openxmlformats.org/markup-compatibility/2006">
              <mc:Choice xmlns:v="urn:schemas-microsoft-com:vml" Requires="v">
                <p:oleObj spid="_x0000_s1033" name="Acrobat Document" r:id="rId4" imgW="4714626" imgH="4971818" progId="Acrobat.Document.DC">
                  <p:embed/>
                </p:oleObj>
              </mc:Choice>
              <mc:Fallback>
                <p:oleObj name="Acrobat Document" r:id="rId4" imgW="4714626" imgH="4971818" progId="Acrobat.Document.DC">
                  <p:embed/>
                  <p:pic>
                    <p:nvPicPr>
                      <p:cNvPr id="0" name=""/>
                      <p:cNvPicPr/>
                      <p:nvPr/>
                    </p:nvPicPr>
                    <p:blipFill>
                      <a:blip r:embed="rId5"/>
                      <a:stretch>
                        <a:fillRect/>
                      </a:stretch>
                    </p:blipFill>
                    <p:spPr>
                      <a:xfrm>
                        <a:off x="2727158" y="138342"/>
                        <a:ext cx="6372090" cy="6719658"/>
                      </a:xfrm>
                      <a:prstGeom prst="rect">
                        <a:avLst/>
                      </a:prstGeom>
                    </p:spPr>
                  </p:pic>
                </p:oleObj>
              </mc:Fallback>
            </mc:AlternateContent>
          </a:graphicData>
        </a:graphic>
      </p:graphicFrame>
      <p:cxnSp>
        <p:nvCxnSpPr>
          <p:cNvPr id="7" name="Straight Arrow Connector 6">
            <a:extLst>
              <a:ext uri="{FF2B5EF4-FFF2-40B4-BE49-F238E27FC236}">
                <a16:creationId xmlns:a16="http://schemas.microsoft.com/office/drawing/2014/main" id="{A1AF6D49-C6F0-4290-B7E9-1852580233E4}"/>
              </a:ext>
            </a:extLst>
          </p:cNvPr>
          <p:cNvCxnSpPr/>
          <p:nvPr/>
        </p:nvCxnSpPr>
        <p:spPr>
          <a:xfrm>
            <a:off x="4248150" y="2583771"/>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23C6C4F7-7FAA-4DAB-A3A6-66EED2D09874}"/>
              </a:ext>
            </a:extLst>
          </p:cNvPr>
          <p:cNvCxnSpPr/>
          <p:nvPr/>
        </p:nvCxnSpPr>
        <p:spPr>
          <a:xfrm>
            <a:off x="6683542" y="2583771"/>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22869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72DE4-6AFC-4FDB-81E7-27C8B44F20CE}"/>
              </a:ext>
            </a:extLst>
          </p:cNvPr>
          <p:cNvSpPr>
            <a:spLocks noGrp="1"/>
          </p:cNvSpPr>
          <p:nvPr>
            <p:ph type="title"/>
          </p:nvPr>
        </p:nvSpPr>
        <p:spPr/>
        <p:txBody>
          <a:bodyPr/>
          <a:lstStyle/>
          <a:p>
            <a:r>
              <a:rPr lang="en-US" dirty="0"/>
              <a:t>Such we had, for instance:</a:t>
            </a:r>
          </a:p>
        </p:txBody>
      </p:sp>
      <p:sp>
        <p:nvSpPr>
          <p:cNvPr id="3" name="Content Placeholder 2">
            <a:extLst>
              <a:ext uri="{FF2B5EF4-FFF2-40B4-BE49-F238E27FC236}">
                <a16:creationId xmlns:a16="http://schemas.microsoft.com/office/drawing/2014/main" id="{145D924C-14EC-4DF9-9B80-2F18EA9C9092}"/>
              </a:ext>
            </a:extLst>
          </p:cNvPr>
          <p:cNvSpPr>
            <a:spLocks noGrp="1"/>
          </p:cNvSpPr>
          <p:nvPr>
            <p:ph idx="1"/>
          </p:nvPr>
        </p:nvSpPr>
        <p:spPr/>
        <p:txBody>
          <a:bodyPr>
            <a:normAutofit/>
          </a:bodyPr>
          <a:lstStyle/>
          <a:p>
            <a:r>
              <a:rPr lang="en-US" dirty="0"/>
              <a:t>This insurance does not apply to </a:t>
            </a:r>
            <a:r>
              <a:rPr lang="en-US" b="1" dirty="0"/>
              <a:t>claims </a:t>
            </a:r>
            <a:r>
              <a:rPr lang="en-US" dirty="0"/>
              <a:t>or </a:t>
            </a:r>
            <a:r>
              <a:rPr lang="en-US" b="1" dirty="0"/>
              <a:t>suits</a:t>
            </a:r>
            <a:r>
              <a:rPr lang="en-US" dirty="0"/>
              <a:t> for </a:t>
            </a:r>
            <a:r>
              <a:rPr lang="en-US" b="1" dirty="0"/>
              <a:t>damages</a:t>
            </a:r>
            <a:r>
              <a:rPr lang="en-US" dirty="0"/>
              <a:t>: </a:t>
            </a:r>
          </a:p>
          <a:p>
            <a:r>
              <a:rPr lang="en-US" dirty="0"/>
              <a:t>a. Arising out of an occupation . . . other than [that] specified in the Declarations;</a:t>
            </a:r>
          </a:p>
          <a:p>
            <a:pPr marL="0" indent="0">
              <a:buNone/>
            </a:pPr>
            <a:endParaRPr lang="en-US" dirty="0"/>
          </a:p>
          <a:p>
            <a:endParaRPr lang="en-US" dirty="0"/>
          </a:p>
        </p:txBody>
      </p:sp>
    </p:spTree>
    <p:extLst>
      <p:ext uri="{BB962C8B-B14F-4D97-AF65-F5344CB8AC3E}">
        <p14:creationId xmlns:p14="http://schemas.microsoft.com/office/powerpoint/2010/main" val="11487396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72DE4-6AFC-4FDB-81E7-27C8B44F20CE}"/>
              </a:ext>
            </a:extLst>
          </p:cNvPr>
          <p:cNvSpPr>
            <a:spLocks noGrp="1"/>
          </p:cNvSpPr>
          <p:nvPr>
            <p:ph type="title"/>
          </p:nvPr>
        </p:nvSpPr>
        <p:spPr/>
        <p:txBody>
          <a:bodyPr/>
          <a:lstStyle/>
          <a:p>
            <a:r>
              <a:rPr lang="en-US" dirty="0"/>
              <a:t>But when we got to the “pertinent” exclusion, we had this:</a:t>
            </a:r>
          </a:p>
        </p:txBody>
      </p:sp>
      <p:sp>
        <p:nvSpPr>
          <p:cNvPr id="3" name="Content Placeholder 2">
            <a:extLst>
              <a:ext uri="{FF2B5EF4-FFF2-40B4-BE49-F238E27FC236}">
                <a16:creationId xmlns:a16="http://schemas.microsoft.com/office/drawing/2014/main" id="{145D924C-14EC-4DF9-9B80-2F18EA9C9092}"/>
              </a:ext>
            </a:extLst>
          </p:cNvPr>
          <p:cNvSpPr>
            <a:spLocks noGrp="1"/>
          </p:cNvSpPr>
          <p:nvPr>
            <p:ph idx="1"/>
          </p:nvPr>
        </p:nvSpPr>
        <p:spPr/>
        <p:txBody>
          <a:bodyPr>
            <a:normAutofit fontScale="92500"/>
          </a:bodyPr>
          <a:lstStyle/>
          <a:p>
            <a:r>
              <a:rPr lang="en-US" dirty="0"/>
              <a:t>This insurance does not apply to </a:t>
            </a:r>
            <a:r>
              <a:rPr lang="en-US" b="1" dirty="0"/>
              <a:t>claims </a:t>
            </a:r>
            <a:r>
              <a:rPr lang="en-US" dirty="0"/>
              <a:t>or </a:t>
            </a:r>
            <a:r>
              <a:rPr lang="en-US" b="1" dirty="0"/>
              <a:t>suits</a:t>
            </a:r>
            <a:r>
              <a:rPr lang="en-US" dirty="0"/>
              <a:t> for </a:t>
            </a:r>
            <a:r>
              <a:rPr lang="en-US" b="1" dirty="0"/>
              <a:t>damages</a:t>
            </a:r>
            <a:r>
              <a:rPr lang="en-US" dirty="0"/>
              <a:t>: </a:t>
            </a:r>
          </a:p>
          <a:p>
            <a:pPr marL="0" indent="0">
              <a:buNone/>
            </a:pPr>
            <a:endParaRPr lang="en-US" dirty="0"/>
          </a:p>
          <a:p>
            <a:endParaRPr lang="en-US" dirty="0"/>
          </a:p>
          <a:p>
            <a:r>
              <a:rPr lang="en-US" dirty="0"/>
              <a:t>u.   Physical abuse, sexual abuse or licentious, immoral or sexual behavior whether or not intended </a:t>
            </a:r>
          </a:p>
          <a:p>
            <a:r>
              <a:rPr lang="en-US" dirty="0"/>
              <a:t>to lead to, or culminating in any sexual act, whether caused by, or at the instigation of,  or at </a:t>
            </a:r>
          </a:p>
          <a:p>
            <a:r>
              <a:rPr lang="en-US" dirty="0"/>
              <a:t>the direction of, or omission by any of you.  However, we will defend any civil suit against you </a:t>
            </a:r>
          </a:p>
          <a:p>
            <a:r>
              <a:rPr lang="en-US" dirty="0"/>
              <a:t>seeking amounts that would be covered if this exclusion did not apply.  In such case, we will only </a:t>
            </a:r>
          </a:p>
          <a:p>
            <a:r>
              <a:rPr lang="en-US" dirty="0"/>
              <a:t>pay fees, costs and expenses of such defense.  Our duty to defend will cease upon admission of </a:t>
            </a:r>
          </a:p>
          <a:p>
            <a:r>
              <a:rPr lang="en-US" dirty="0"/>
              <a:t>guilt by you, or if you are adjudicated guilty or liable.  We will have no obligation to appeal any </a:t>
            </a:r>
          </a:p>
          <a:p>
            <a:r>
              <a:rPr lang="en-US" dirty="0"/>
              <a:t>such judgment or adjudication;</a:t>
            </a:r>
          </a:p>
          <a:p>
            <a:endParaRPr lang="en-US" dirty="0"/>
          </a:p>
          <a:p>
            <a:endParaRPr lang="en-US" dirty="0"/>
          </a:p>
        </p:txBody>
      </p:sp>
    </p:spTree>
    <p:extLst>
      <p:ext uri="{BB962C8B-B14F-4D97-AF65-F5344CB8AC3E}">
        <p14:creationId xmlns:p14="http://schemas.microsoft.com/office/powerpoint/2010/main" val="40470291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72DE4-6AFC-4FDB-81E7-27C8B44F20CE}"/>
              </a:ext>
            </a:extLst>
          </p:cNvPr>
          <p:cNvSpPr>
            <a:spLocks noGrp="1"/>
          </p:cNvSpPr>
          <p:nvPr>
            <p:ph type="title"/>
          </p:nvPr>
        </p:nvSpPr>
        <p:spPr/>
        <p:txBody>
          <a:bodyPr/>
          <a:lstStyle/>
          <a:p>
            <a:r>
              <a:rPr lang="en-US" dirty="0"/>
              <a:t>Put the exclusion with the lead-in language and we had this:</a:t>
            </a:r>
          </a:p>
        </p:txBody>
      </p:sp>
      <p:sp>
        <p:nvSpPr>
          <p:cNvPr id="3" name="Content Placeholder 2">
            <a:extLst>
              <a:ext uri="{FF2B5EF4-FFF2-40B4-BE49-F238E27FC236}">
                <a16:creationId xmlns:a16="http://schemas.microsoft.com/office/drawing/2014/main" id="{145D924C-14EC-4DF9-9B80-2F18EA9C9092}"/>
              </a:ext>
            </a:extLst>
          </p:cNvPr>
          <p:cNvSpPr>
            <a:spLocks noGrp="1"/>
          </p:cNvSpPr>
          <p:nvPr>
            <p:ph idx="1"/>
          </p:nvPr>
        </p:nvSpPr>
        <p:spPr/>
        <p:txBody>
          <a:bodyPr>
            <a:normAutofit/>
          </a:bodyPr>
          <a:lstStyle/>
          <a:p>
            <a:r>
              <a:rPr lang="en-US" dirty="0"/>
              <a:t>“This insurance does not apply to </a:t>
            </a:r>
            <a:r>
              <a:rPr lang="en-US" b="1" dirty="0"/>
              <a:t>claims </a:t>
            </a:r>
            <a:r>
              <a:rPr lang="en-US" dirty="0"/>
              <a:t>or </a:t>
            </a:r>
            <a:r>
              <a:rPr lang="en-US" b="1" dirty="0"/>
              <a:t>suits</a:t>
            </a:r>
            <a:r>
              <a:rPr lang="en-US" dirty="0"/>
              <a:t> for </a:t>
            </a:r>
            <a:r>
              <a:rPr lang="en-US" b="1" dirty="0"/>
              <a:t>damages</a:t>
            </a:r>
            <a:r>
              <a:rPr lang="en-US" dirty="0"/>
              <a:t>: </a:t>
            </a:r>
          </a:p>
          <a:p>
            <a:pPr marL="0" indent="0">
              <a:buNone/>
            </a:pPr>
            <a:r>
              <a:rPr lang="en-US" dirty="0"/>
              <a:t>Physical abuse . . . .”</a:t>
            </a:r>
          </a:p>
          <a:p>
            <a:endParaRPr lang="en-US" dirty="0"/>
          </a:p>
          <a:p>
            <a:r>
              <a:rPr lang="en-US" dirty="0"/>
              <a:t>Can we agree this has no meaning?</a:t>
            </a:r>
          </a:p>
          <a:p>
            <a:endParaRPr lang="en-US" dirty="0"/>
          </a:p>
        </p:txBody>
      </p:sp>
    </p:spTree>
    <p:extLst>
      <p:ext uri="{BB962C8B-B14F-4D97-AF65-F5344CB8AC3E}">
        <p14:creationId xmlns:p14="http://schemas.microsoft.com/office/powerpoint/2010/main" val="31908724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72DE4-6AFC-4FDB-81E7-27C8B44F20CE}"/>
              </a:ext>
            </a:extLst>
          </p:cNvPr>
          <p:cNvSpPr>
            <a:spLocks noGrp="1"/>
          </p:cNvSpPr>
          <p:nvPr>
            <p:ph type="title"/>
          </p:nvPr>
        </p:nvSpPr>
        <p:spPr/>
        <p:txBody>
          <a:bodyPr>
            <a:normAutofit/>
          </a:bodyPr>
          <a:lstStyle/>
          <a:p>
            <a:r>
              <a:rPr lang="en-US" dirty="0"/>
              <a:t>“This insurance does not apply to </a:t>
            </a:r>
            <a:r>
              <a:rPr lang="en-US" b="1" dirty="0"/>
              <a:t>claims </a:t>
            </a:r>
            <a:r>
              <a:rPr lang="en-US" dirty="0"/>
              <a:t>or </a:t>
            </a:r>
            <a:r>
              <a:rPr lang="en-US" b="1" dirty="0"/>
              <a:t>suits</a:t>
            </a:r>
            <a:r>
              <a:rPr lang="en-US" dirty="0"/>
              <a:t> for </a:t>
            </a:r>
            <a:r>
              <a:rPr lang="en-US" b="1" dirty="0"/>
              <a:t>damages</a:t>
            </a:r>
            <a:r>
              <a:rPr lang="en-US" dirty="0"/>
              <a:t>: </a:t>
            </a:r>
            <a:br>
              <a:rPr lang="en-US" dirty="0"/>
            </a:br>
            <a:r>
              <a:rPr lang="en-US" dirty="0"/>
              <a:t>Physical abuse . . . .”</a:t>
            </a:r>
          </a:p>
        </p:txBody>
      </p:sp>
      <p:sp>
        <p:nvSpPr>
          <p:cNvPr id="3" name="Content Placeholder 2">
            <a:extLst>
              <a:ext uri="{FF2B5EF4-FFF2-40B4-BE49-F238E27FC236}">
                <a16:creationId xmlns:a16="http://schemas.microsoft.com/office/drawing/2014/main" id="{145D924C-14EC-4DF9-9B80-2F18EA9C9092}"/>
              </a:ext>
            </a:extLst>
          </p:cNvPr>
          <p:cNvSpPr>
            <a:spLocks noGrp="1"/>
          </p:cNvSpPr>
          <p:nvPr>
            <p:ph idx="1"/>
          </p:nvPr>
        </p:nvSpPr>
        <p:spPr/>
        <p:txBody>
          <a:bodyPr>
            <a:normAutofit/>
          </a:bodyPr>
          <a:lstStyle/>
          <a:p>
            <a:endParaRPr lang="en-US" dirty="0"/>
          </a:p>
          <a:p>
            <a:r>
              <a:rPr lang="en-US" dirty="0"/>
              <a:t>First problem: it’s incomprehensible (doesn’t that sound so much better than “incomplete sentence” </a:t>
            </a:r>
            <a:r>
              <a:rPr lang="en-US" dirty="0">
                <a:sym typeface="Wingdings" panose="05000000000000000000" pitchFamily="2" charset="2"/>
              </a:rPr>
              <a:t>)</a:t>
            </a:r>
          </a:p>
          <a:p>
            <a:endParaRPr lang="en-US" dirty="0"/>
          </a:p>
        </p:txBody>
      </p:sp>
    </p:spTree>
    <p:extLst>
      <p:ext uri="{BB962C8B-B14F-4D97-AF65-F5344CB8AC3E}">
        <p14:creationId xmlns:p14="http://schemas.microsoft.com/office/powerpoint/2010/main" val="24873761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72DE4-6AFC-4FDB-81E7-27C8B44F20CE}"/>
              </a:ext>
            </a:extLst>
          </p:cNvPr>
          <p:cNvSpPr>
            <a:spLocks noGrp="1"/>
          </p:cNvSpPr>
          <p:nvPr>
            <p:ph type="title"/>
          </p:nvPr>
        </p:nvSpPr>
        <p:spPr/>
        <p:txBody>
          <a:bodyPr>
            <a:normAutofit/>
          </a:bodyPr>
          <a:lstStyle/>
          <a:p>
            <a:r>
              <a:rPr lang="en-US" dirty="0"/>
              <a:t>“This insurance does not apply to </a:t>
            </a:r>
            <a:r>
              <a:rPr lang="en-US" b="1" dirty="0"/>
              <a:t>claims </a:t>
            </a:r>
            <a:r>
              <a:rPr lang="en-US" dirty="0"/>
              <a:t>or </a:t>
            </a:r>
            <a:r>
              <a:rPr lang="en-US" b="1" dirty="0"/>
              <a:t>suits</a:t>
            </a:r>
            <a:r>
              <a:rPr lang="en-US" dirty="0"/>
              <a:t> for </a:t>
            </a:r>
            <a:r>
              <a:rPr lang="en-US" b="1" dirty="0"/>
              <a:t>damages</a:t>
            </a:r>
            <a:r>
              <a:rPr lang="en-US" dirty="0"/>
              <a:t>: </a:t>
            </a:r>
            <a:br>
              <a:rPr lang="en-US" dirty="0"/>
            </a:br>
            <a:r>
              <a:rPr lang="en-US" dirty="0"/>
              <a:t>Physical abuse . . . .”</a:t>
            </a:r>
          </a:p>
        </p:txBody>
      </p:sp>
      <p:sp>
        <p:nvSpPr>
          <p:cNvPr id="3" name="Content Placeholder 2">
            <a:extLst>
              <a:ext uri="{FF2B5EF4-FFF2-40B4-BE49-F238E27FC236}">
                <a16:creationId xmlns:a16="http://schemas.microsoft.com/office/drawing/2014/main" id="{145D924C-14EC-4DF9-9B80-2F18EA9C9092}"/>
              </a:ext>
            </a:extLst>
          </p:cNvPr>
          <p:cNvSpPr>
            <a:spLocks noGrp="1"/>
          </p:cNvSpPr>
          <p:nvPr>
            <p:ph idx="1"/>
          </p:nvPr>
        </p:nvSpPr>
        <p:spPr/>
        <p:txBody>
          <a:bodyPr>
            <a:normAutofit/>
          </a:bodyPr>
          <a:lstStyle/>
          <a:p>
            <a:endParaRPr lang="en-US" dirty="0"/>
          </a:p>
          <a:p>
            <a:r>
              <a:rPr lang="en-US" dirty="0"/>
              <a:t>First problem: it’s incomprehensible (doesn’t that sound so much better than “incomplete sentence” </a:t>
            </a:r>
            <a:r>
              <a:rPr lang="en-US" dirty="0">
                <a:sym typeface="Wingdings" panose="05000000000000000000" pitchFamily="2" charset="2"/>
              </a:rPr>
              <a:t>)</a:t>
            </a:r>
          </a:p>
          <a:p>
            <a:r>
              <a:rPr lang="en-US" dirty="0">
                <a:sym typeface="Wingdings" panose="05000000000000000000" pitchFamily="2" charset="2"/>
              </a:rPr>
              <a:t>This is our structural ambiguity</a:t>
            </a:r>
            <a:endParaRPr lang="en-US" dirty="0"/>
          </a:p>
          <a:p>
            <a:endParaRPr lang="en-US" dirty="0"/>
          </a:p>
        </p:txBody>
      </p:sp>
    </p:spTree>
    <p:extLst>
      <p:ext uri="{BB962C8B-B14F-4D97-AF65-F5344CB8AC3E}">
        <p14:creationId xmlns:p14="http://schemas.microsoft.com/office/powerpoint/2010/main" val="5823103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72DE4-6AFC-4FDB-81E7-27C8B44F20CE}"/>
              </a:ext>
            </a:extLst>
          </p:cNvPr>
          <p:cNvSpPr>
            <a:spLocks noGrp="1"/>
          </p:cNvSpPr>
          <p:nvPr>
            <p:ph type="title"/>
          </p:nvPr>
        </p:nvSpPr>
        <p:spPr/>
        <p:txBody>
          <a:bodyPr>
            <a:normAutofit/>
          </a:bodyPr>
          <a:lstStyle/>
          <a:p>
            <a:r>
              <a:rPr lang="en-US" dirty="0"/>
              <a:t>“This insurance does not apply to </a:t>
            </a:r>
            <a:r>
              <a:rPr lang="en-US" b="1" dirty="0"/>
              <a:t>claims </a:t>
            </a:r>
            <a:r>
              <a:rPr lang="en-US" dirty="0"/>
              <a:t>or </a:t>
            </a:r>
            <a:r>
              <a:rPr lang="en-US" b="1" dirty="0"/>
              <a:t>suits</a:t>
            </a:r>
            <a:r>
              <a:rPr lang="en-US" dirty="0"/>
              <a:t> for </a:t>
            </a:r>
            <a:r>
              <a:rPr lang="en-US" b="1" dirty="0"/>
              <a:t>damages</a:t>
            </a:r>
            <a:r>
              <a:rPr lang="en-US" dirty="0"/>
              <a:t>: </a:t>
            </a:r>
            <a:br>
              <a:rPr lang="en-US" dirty="0"/>
            </a:br>
            <a:r>
              <a:rPr lang="en-US" dirty="0"/>
              <a:t>Physical abuse . . . .”</a:t>
            </a:r>
          </a:p>
        </p:txBody>
      </p:sp>
      <p:sp>
        <p:nvSpPr>
          <p:cNvPr id="3" name="Content Placeholder 2">
            <a:extLst>
              <a:ext uri="{FF2B5EF4-FFF2-40B4-BE49-F238E27FC236}">
                <a16:creationId xmlns:a16="http://schemas.microsoft.com/office/drawing/2014/main" id="{145D924C-14EC-4DF9-9B80-2F18EA9C9092}"/>
              </a:ext>
            </a:extLst>
          </p:cNvPr>
          <p:cNvSpPr>
            <a:spLocks noGrp="1"/>
          </p:cNvSpPr>
          <p:nvPr>
            <p:ph idx="1"/>
          </p:nvPr>
        </p:nvSpPr>
        <p:spPr/>
        <p:txBody>
          <a:bodyPr>
            <a:normAutofit/>
          </a:bodyPr>
          <a:lstStyle/>
          <a:p>
            <a:endParaRPr lang="en-US" dirty="0"/>
          </a:p>
          <a:p>
            <a:pPr marL="0" indent="0">
              <a:buNone/>
            </a:pPr>
            <a:endParaRPr lang="en-US" dirty="0"/>
          </a:p>
        </p:txBody>
      </p:sp>
    </p:spTree>
    <p:extLst>
      <p:ext uri="{BB962C8B-B14F-4D97-AF65-F5344CB8AC3E}">
        <p14:creationId xmlns:p14="http://schemas.microsoft.com/office/powerpoint/2010/main" val="22754328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72DE4-6AFC-4FDB-81E7-27C8B44F20CE}"/>
              </a:ext>
            </a:extLst>
          </p:cNvPr>
          <p:cNvSpPr>
            <a:spLocks noGrp="1"/>
          </p:cNvSpPr>
          <p:nvPr>
            <p:ph type="title"/>
          </p:nvPr>
        </p:nvSpPr>
        <p:spPr/>
        <p:txBody>
          <a:bodyPr>
            <a:normAutofit/>
          </a:bodyPr>
          <a:lstStyle/>
          <a:p>
            <a:r>
              <a:rPr lang="en-US" dirty="0"/>
              <a:t>“This insurance does not apply to </a:t>
            </a:r>
            <a:r>
              <a:rPr lang="en-US" b="1" dirty="0"/>
              <a:t>claims </a:t>
            </a:r>
            <a:r>
              <a:rPr lang="en-US" dirty="0"/>
              <a:t>or </a:t>
            </a:r>
            <a:r>
              <a:rPr lang="en-US" b="1" dirty="0"/>
              <a:t>suits</a:t>
            </a:r>
            <a:r>
              <a:rPr lang="en-US" dirty="0"/>
              <a:t> for </a:t>
            </a:r>
            <a:r>
              <a:rPr lang="en-US" b="1" dirty="0"/>
              <a:t>damages</a:t>
            </a:r>
            <a:r>
              <a:rPr lang="en-US" dirty="0"/>
              <a:t>: </a:t>
            </a:r>
            <a:br>
              <a:rPr lang="en-US" dirty="0"/>
            </a:br>
            <a:r>
              <a:rPr lang="en-US" dirty="0"/>
              <a:t>Physical abuse . . . .”</a:t>
            </a:r>
          </a:p>
        </p:txBody>
      </p:sp>
      <p:sp>
        <p:nvSpPr>
          <p:cNvPr id="3" name="Content Placeholder 2">
            <a:extLst>
              <a:ext uri="{FF2B5EF4-FFF2-40B4-BE49-F238E27FC236}">
                <a16:creationId xmlns:a16="http://schemas.microsoft.com/office/drawing/2014/main" id="{145D924C-14EC-4DF9-9B80-2F18EA9C9092}"/>
              </a:ext>
            </a:extLst>
          </p:cNvPr>
          <p:cNvSpPr>
            <a:spLocks noGrp="1"/>
          </p:cNvSpPr>
          <p:nvPr>
            <p:ph idx="1"/>
          </p:nvPr>
        </p:nvSpPr>
        <p:spPr/>
        <p:txBody>
          <a:bodyPr>
            <a:normAutofit/>
          </a:bodyPr>
          <a:lstStyle/>
          <a:p>
            <a:endParaRPr lang="en-US" dirty="0"/>
          </a:p>
          <a:p>
            <a:r>
              <a:rPr lang="en-US" b="1" dirty="0"/>
              <a:t>“Problem” two: it lacks the arising from language:</a:t>
            </a:r>
          </a:p>
          <a:p>
            <a:endParaRPr lang="en-US" dirty="0"/>
          </a:p>
          <a:p>
            <a:r>
              <a:rPr lang="en-US" sz="2800" dirty="0"/>
              <a:t>Courts have interpreted “arising from” very broadly to include any claim in any way tangentially related to the excluded act. E.g., </a:t>
            </a:r>
            <a:r>
              <a:rPr lang="en-US" sz="2800" i="1" dirty="0"/>
              <a:t>Federal Ins. Co. v. Tri-State Ins. Co.,</a:t>
            </a:r>
            <a:r>
              <a:rPr lang="en-US" sz="2800" dirty="0"/>
              <a:t> 157 F.3d 800 (10</a:t>
            </a:r>
            <a:r>
              <a:rPr lang="en-US" sz="2800" baseline="30000" dirty="0"/>
              <a:t>th</a:t>
            </a:r>
            <a:r>
              <a:rPr lang="en-US" sz="2800" dirty="0"/>
              <a:t> Cir. 1998). Very tough language to get around. </a:t>
            </a:r>
          </a:p>
          <a:p>
            <a:endParaRPr lang="en-US" dirty="0"/>
          </a:p>
        </p:txBody>
      </p:sp>
    </p:spTree>
    <p:extLst>
      <p:ext uri="{BB962C8B-B14F-4D97-AF65-F5344CB8AC3E}">
        <p14:creationId xmlns:p14="http://schemas.microsoft.com/office/powerpoint/2010/main" val="10175148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72DE4-6AFC-4FDB-81E7-27C8B44F20CE}"/>
              </a:ext>
            </a:extLst>
          </p:cNvPr>
          <p:cNvSpPr>
            <a:spLocks noGrp="1"/>
          </p:cNvSpPr>
          <p:nvPr>
            <p:ph type="title"/>
          </p:nvPr>
        </p:nvSpPr>
        <p:spPr/>
        <p:txBody>
          <a:bodyPr>
            <a:normAutofit/>
          </a:bodyPr>
          <a:lstStyle/>
          <a:p>
            <a:r>
              <a:rPr lang="en-US" dirty="0"/>
              <a:t>“This insurance does not apply to </a:t>
            </a:r>
            <a:r>
              <a:rPr lang="en-US" b="1" dirty="0"/>
              <a:t>claims </a:t>
            </a:r>
            <a:r>
              <a:rPr lang="en-US" dirty="0"/>
              <a:t>or </a:t>
            </a:r>
            <a:r>
              <a:rPr lang="en-US" b="1" dirty="0"/>
              <a:t>suits</a:t>
            </a:r>
            <a:r>
              <a:rPr lang="en-US" dirty="0"/>
              <a:t> for </a:t>
            </a:r>
            <a:r>
              <a:rPr lang="en-US" b="1" dirty="0"/>
              <a:t>damages</a:t>
            </a:r>
            <a:r>
              <a:rPr lang="en-US" dirty="0"/>
              <a:t>: </a:t>
            </a:r>
            <a:br>
              <a:rPr lang="en-US" dirty="0"/>
            </a:br>
            <a:r>
              <a:rPr lang="en-US" dirty="0"/>
              <a:t>Physical abuse . . . .”</a:t>
            </a:r>
          </a:p>
        </p:txBody>
      </p:sp>
      <p:sp>
        <p:nvSpPr>
          <p:cNvPr id="3" name="Content Placeholder 2">
            <a:extLst>
              <a:ext uri="{FF2B5EF4-FFF2-40B4-BE49-F238E27FC236}">
                <a16:creationId xmlns:a16="http://schemas.microsoft.com/office/drawing/2014/main" id="{145D924C-14EC-4DF9-9B80-2F18EA9C9092}"/>
              </a:ext>
            </a:extLst>
          </p:cNvPr>
          <p:cNvSpPr>
            <a:spLocks noGrp="1"/>
          </p:cNvSpPr>
          <p:nvPr>
            <p:ph idx="1"/>
          </p:nvPr>
        </p:nvSpPr>
        <p:spPr/>
        <p:txBody>
          <a:bodyPr>
            <a:normAutofit/>
          </a:bodyPr>
          <a:lstStyle/>
          <a:p>
            <a:endParaRPr lang="en-US" dirty="0"/>
          </a:p>
          <a:p>
            <a:endParaRPr lang="en-US" dirty="0"/>
          </a:p>
        </p:txBody>
      </p:sp>
    </p:spTree>
    <p:extLst>
      <p:ext uri="{BB962C8B-B14F-4D97-AF65-F5344CB8AC3E}">
        <p14:creationId xmlns:p14="http://schemas.microsoft.com/office/powerpoint/2010/main" val="10277466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72DE4-6AFC-4FDB-81E7-27C8B44F20CE}"/>
              </a:ext>
            </a:extLst>
          </p:cNvPr>
          <p:cNvSpPr>
            <a:spLocks noGrp="1"/>
          </p:cNvSpPr>
          <p:nvPr>
            <p:ph type="title"/>
          </p:nvPr>
        </p:nvSpPr>
        <p:spPr/>
        <p:txBody>
          <a:bodyPr>
            <a:normAutofit/>
          </a:bodyPr>
          <a:lstStyle/>
          <a:p>
            <a:r>
              <a:rPr lang="en-US" dirty="0"/>
              <a:t>“This insurance does not apply to </a:t>
            </a:r>
            <a:r>
              <a:rPr lang="en-US" b="1" dirty="0"/>
              <a:t>claims </a:t>
            </a:r>
            <a:r>
              <a:rPr lang="en-US" dirty="0"/>
              <a:t>or </a:t>
            </a:r>
            <a:r>
              <a:rPr lang="en-US" b="1" dirty="0"/>
              <a:t>suits</a:t>
            </a:r>
            <a:r>
              <a:rPr lang="en-US" dirty="0"/>
              <a:t> for </a:t>
            </a:r>
            <a:r>
              <a:rPr lang="en-US" b="1" dirty="0"/>
              <a:t>damages</a:t>
            </a:r>
            <a:r>
              <a:rPr lang="en-US" dirty="0"/>
              <a:t>: </a:t>
            </a:r>
            <a:br>
              <a:rPr lang="en-US" dirty="0"/>
            </a:br>
            <a:r>
              <a:rPr lang="en-US" dirty="0"/>
              <a:t>Physical abuse . . . .”</a:t>
            </a:r>
          </a:p>
        </p:txBody>
      </p:sp>
      <p:sp>
        <p:nvSpPr>
          <p:cNvPr id="3" name="Content Placeholder 2">
            <a:extLst>
              <a:ext uri="{FF2B5EF4-FFF2-40B4-BE49-F238E27FC236}">
                <a16:creationId xmlns:a16="http://schemas.microsoft.com/office/drawing/2014/main" id="{145D924C-14EC-4DF9-9B80-2F18EA9C9092}"/>
              </a:ext>
            </a:extLst>
          </p:cNvPr>
          <p:cNvSpPr>
            <a:spLocks noGrp="1"/>
          </p:cNvSpPr>
          <p:nvPr>
            <p:ph idx="1"/>
          </p:nvPr>
        </p:nvSpPr>
        <p:spPr/>
        <p:txBody>
          <a:bodyPr>
            <a:normAutofit/>
          </a:bodyPr>
          <a:lstStyle/>
          <a:p>
            <a:endParaRPr lang="en-US" dirty="0"/>
          </a:p>
          <a:p>
            <a:r>
              <a:rPr lang="en-US" dirty="0"/>
              <a:t>Factual ambiguity</a:t>
            </a:r>
          </a:p>
        </p:txBody>
      </p:sp>
    </p:spTree>
    <p:extLst>
      <p:ext uri="{BB962C8B-B14F-4D97-AF65-F5344CB8AC3E}">
        <p14:creationId xmlns:p14="http://schemas.microsoft.com/office/powerpoint/2010/main" val="24110833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72DE4-6AFC-4FDB-81E7-27C8B44F20CE}"/>
              </a:ext>
            </a:extLst>
          </p:cNvPr>
          <p:cNvSpPr>
            <a:spLocks noGrp="1"/>
          </p:cNvSpPr>
          <p:nvPr>
            <p:ph type="title"/>
          </p:nvPr>
        </p:nvSpPr>
        <p:spPr/>
        <p:txBody>
          <a:bodyPr>
            <a:normAutofit/>
          </a:bodyPr>
          <a:lstStyle/>
          <a:p>
            <a:r>
              <a:rPr lang="en-US" dirty="0"/>
              <a:t>“This insurance does not apply to </a:t>
            </a:r>
            <a:r>
              <a:rPr lang="en-US" b="1" dirty="0"/>
              <a:t>claims </a:t>
            </a:r>
            <a:r>
              <a:rPr lang="en-US" dirty="0"/>
              <a:t>or </a:t>
            </a:r>
            <a:r>
              <a:rPr lang="en-US" b="1" dirty="0"/>
              <a:t>suits</a:t>
            </a:r>
            <a:r>
              <a:rPr lang="en-US" dirty="0"/>
              <a:t> for </a:t>
            </a:r>
            <a:r>
              <a:rPr lang="en-US" b="1" dirty="0"/>
              <a:t>damages</a:t>
            </a:r>
            <a:r>
              <a:rPr lang="en-US" dirty="0"/>
              <a:t>: </a:t>
            </a:r>
            <a:br>
              <a:rPr lang="en-US" dirty="0"/>
            </a:br>
            <a:r>
              <a:rPr lang="en-US" dirty="0"/>
              <a:t>Physical abuse . . . .”</a:t>
            </a:r>
          </a:p>
        </p:txBody>
      </p:sp>
      <p:sp>
        <p:nvSpPr>
          <p:cNvPr id="3" name="Content Placeholder 2">
            <a:extLst>
              <a:ext uri="{FF2B5EF4-FFF2-40B4-BE49-F238E27FC236}">
                <a16:creationId xmlns:a16="http://schemas.microsoft.com/office/drawing/2014/main" id="{145D924C-14EC-4DF9-9B80-2F18EA9C9092}"/>
              </a:ext>
            </a:extLst>
          </p:cNvPr>
          <p:cNvSpPr>
            <a:spLocks noGrp="1"/>
          </p:cNvSpPr>
          <p:nvPr>
            <p:ph idx="1"/>
          </p:nvPr>
        </p:nvSpPr>
        <p:spPr/>
        <p:txBody>
          <a:bodyPr>
            <a:normAutofit/>
          </a:bodyPr>
          <a:lstStyle/>
          <a:p>
            <a:endParaRPr lang="en-US" dirty="0"/>
          </a:p>
          <a:p>
            <a:r>
              <a:rPr lang="en-US" dirty="0"/>
              <a:t>structurally ambiguous</a:t>
            </a:r>
          </a:p>
          <a:p>
            <a:r>
              <a:rPr lang="en-US" dirty="0"/>
              <a:t>factually ambiguous</a:t>
            </a:r>
          </a:p>
        </p:txBody>
      </p:sp>
    </p:spTree>
    <p:extLst>
      <p:ext uri="{BB962C8B-B14F-4D97-AF65-F5344CB8AC3E}">
        <p14:creationId xmlns:p14="http://schemas.microsoft.com/office/powerpoint/2010/main" val="2906663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C28404A5-B44F-439F-9033-76FAAD30F1DF}"/>
              </a:ext>
            </a:extLst>
          </p:cNvPr>
          <p:cNvGraphicFramePr>
            <a:graphicFrameLocks noChangeAspect="1"/>
          </p:cNvGraphicFramePr>
          <p:nvPr>
            <p:extLst>
              <p:ext uri="{D42A27DB-BD31-4B8C-83A1-F6EECF244321}">
                <p14:modId xmlns:p14="http://schemas.microsoft.com/office/powerpoint/2010/main" val="2188370213"/>
              </p:ext>
            </p:extLst>
          </p:nvPr>
        </p:nvGraphicFramePr>
        <p:xfrm>
          <a:off x="1556085" y="56705"/>
          <a:ext cx="8646694" cy="6725207"/>
        </p:xfrm>
        <a:graphic>
          <a:graphicData uri="http://schemas.openxmlformats.org/presentationml/2006/ole">
            <mc:AlternateContent xmlns:mc="http://schemas.openxmlformats.org/markup-compatibility/2006">
              <mc:Choice xmlns:v="urn:schemas-microsoft-com:vml" Requires="v">
                <p:oleObj spid="_x0000_s2057" name="Acrobat Document" r:id="rId4" imgW="3857484" imgH="3000259" progId="Acrobat.Document.DC">
                  <p:embed/>
                </p:oleObj>
              </mc:Choice>
              <mc:Fallback>
                <p:oleObj name="Acrobat Document" r:id="rId4" imgW="3857484" imgH="3000259" progId="Acrobat.Document.DC">
                  <p:embed/>
                  <p:pic>
                    <p:nvPicPr>
                      <p:cNvPr id="0" name=""/>
                      <p:cNvPicPr/>
                      <p:nvPr/>
                    </p:nvPicPr>
                    <p:blipFill>
                      <a:blip r:embed="rId5"/>
                      <a:stretch>
                        <a:fillRect/>
                      </a:stretch>
                    </p:blipFill>
                    <p:spPr>
                      <a:xfrm>
                        <a:off x="1556085" y="56705"/>
                        <a:ext cx="8646694" cy="6725207"/>
                      </a:xfrm>
                      <a:prstGeom prst="rect">
                        <a:avLst/>
                      </a:prstGeom>
                    </p:spPr>
                  </p:pic>
                </p:oleObj>
              </mc:Fallback>
            </mc:AlternateContent>
          </a:graphicData>
        </a:graphic>
      </p:graphicFrame>
      <p:sp>
        <p:nvSpPr>
          <p:cNvPr id="5" name="Arrow: Right 4">
            <a:extLst>
              <a:ext uri="{FF2B5EF4-FFF2-40B4-BE49-F238E27FC236}">
                <a16:creationId xmlns:a16="http://schemas.microsoft.com/office/drawing/2014/main" id="{BD98A20F-832C-4DF5-B184-64CE9AA284B4}"/>
              </a:ext>
            </a:extLst>
          </p:cNvPr>
          <p:cNvSpPr/>
          <p:nvPr/>
        </p:nvSpPr>
        <p:spPr>
          <a:xfrm>
            <a:off x="385010" y="571099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46103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E55F3-B2F7-4B29-8344-EB7C15250819}"/>
              </a:ext>
            </a:extLst>
          </p:cNvPr>
          <p:cNvSpPr>
            <a:spLocks noGrp="1"/>
          </p:cNvSpPr>
          <p:nvPr>
            <p:ph type="title"/>
          </p:nvPr>
        </p:nvSpPr>
        <p:spPr/>
        <p:txBody>
          <a:bodyPr/>
          <a:lstStyle/>
          <a:p>
            <a:r>
              <a:rPr lang="en-US" dirty="0"/>
              <a:t>Ambiguity in the Application Process</a:t>
            </a:r>
          </a:p>
        </p:txBody>
      </p:sp>
      <p:sp>
        <p:nvSpPr>
          <p:cNvPr id="3" name="Content Placeholder 2">
            <a:extLst>
              <a:ext uri="{FF2B5EF4-FFF2-40B4-BE49-F238E27FC236}">
                <a16:creationId xmlns:a16="http://schemas.microsoft.com/office/drawing/2014/main" id="{CA086BF7-4CD3-4FB4-B87F-01AA430719CF}"/>
              </a:ext>
            </a:extLst>
          </p:cNvPr>
          <p:cNvSpPr>
            <a:spLocks noGrp="1"/>
          </p:cNvSpPr>
          <p:nvPr>
            <p:ph idx="1"/>
          </p:nvPr>
        </p:nvSpPr>
        <p:spPr/>
        <p:txBody>
          <a:bodyPr/>
          <a:lstStyle/>
          <a:p>
            <a:endParaRPr lang="en-US" dirty="0"/>
          </a:p>
          <a:p>
            <a:endParaRPr lang="en-US" dirty="0"/>
          </a:p>
        </p:txBody>
      </p:sp>
    </p:spTree>
    <p:extLst>
      <p:ext uri="{BB962C8B-B14F-4D97-AF65-F5344CB8AC3E}">
        <p14:creationId xmlns:p14="http://schemas.microsoft.com/office/powerpoint/2010/main" val="10973974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E55F3-B2F7-4B29-8344-EB7C15250819}"/>
              </a:ext>
            </a:extLst>
          </p:cNvPr>
          <p:cNvSpPr>
            <a:spLocks noGrp="1"/>
          </p:cNvSpPr>
          <p:nvPr>
            <p:ph type="title"/>
          </p:nvPr>
        </p:nvSpPr>
        <p:spPr/>
        <p:txBody>
          <a:bodyPr/>
          <a:lstStyle/>
          <a:p>
            <a:r>
              <a:rPr lang="en-US" dirty="0"/>
              <a:t>Ambiguity in the Application Process</a:t>
            </a:r>
          </a:p>
        </p:txBody>
      </p:sp>
      <p:sp>
        <p:nvSpPr>
          <p:cNvPr id="3" name="Content Placeholder 2">
            <a:extLst>
              <a:ext uri="{FF2B5EF4-FFF2-40B4-BE49-F238E27FC236}">
                <a16:creationId xmlns:a16="http://schemas.microsoft.com/office/drawing/2014/main" id="{CA086BF7-4CD3-4FB4-B87F-01AA430719CF}"/>
              </a:ext>
            </a:extLst>
          </p:cNvPr>
          <p:cNvSpPr>
            <a:spLocks noGrp="1"/>
          </p:cNvSpPr>
          <p:nvPr>
            <p:ph idx="1"/>
          </p:nvPr>
        </p:nvSpPr>
        <p:spPr/>
        <p:txBody>
          <a:bodyPr/>
          <a:lstStyle/>
          <a:p>
            <a:r>
              <a:rPr lang="en-US" dirty="0"/>
              <a:t>This case involved a life insurance policy purchased by the insured online while in the hospital. </a:t>
            </a:r>
          </a:p>
          <a:p>
            <a:endParaRPr lang="en-US" dirty="0"/>
          </a:p>
          <a:p>
            <a:endParaRPr lang="en-US" dirty="0"/>
          </a:p>
        </p:txBody>
      </p:sp>
    </p:spTree>
    <p:extLst>
      <p:ext uri="{BB962C8B-B14F-4D97-AF65-F5344CB8AC3E}">
        <p14:creationId xmlns:p14="http://schemas.microsoft.com/office/powerpoint/2010/main" val="26057150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27EA3-79ED-4472-9BFF-147F5624153D}"/>
              </a:ext>
            </a:extLst>
          </p:cNvPr>
          <p:cNvSpPr>
            <a:spLocks noGrp="1"/>
          </p:cNvSpPr>
          <p:nvPr>
            <p:ph type="title"/>
          </p:nvPr>
        </p:nvSpPr>
        <p:spPr/>
        <p:txBody>
          <a:bodyPr/>
          <a:lstStyle/>
          <a:p>
            <a:r>
              <a:rPr lang="en-US" dirty="0"/>
              <a:t>Facts:</a:t>
            </a:r>
          </a:p>
        </p:txBody>
      </p:sp>
      <p:sp>
        <p:nvSpPr>
          <p:cNvPr id="3" name="Content Placeholder 2">
            <a:extLst>
              <a:ext uri="{FF2B5EF4-FFF2-40B4-BE49-F238E27FC236}">
                <a16:creationId xmlns:a16="http://schemas.microsoft.com/office/drawing/2014/main" id="{5C3D580F-86D6-44FC-8597-BFB7DAE00773}"/>
              </a:ext>
            </a:extLst>
          </p:cNvPr>
          <p:cNvSpPr>
            <a:spLocks noGrp="1"/>
          </p:cNvSpPr>
          <p:nvPr>
            <p:ph idx="1"/>
          </p:nvPr>
        </p:nvSpPr>
        <p:spPr/>
        <p:txBody>
          <a:bodyPr/>
          <a:lstStyle/>
          <a:p>
            <a:r>
              <a:rPr lang="en-US" dirty="0"/>
              <a:t>Applicant was in hospital at time of application undergoing testing for flank pain</a:t>
            </a:r>
          </a:p>
          <a:p>
            <a:r>
              <a:rPr lang="en-US" dirty="0"/>
              <a:t>Physicians strongly suspected cancer but had not made firm diagnosis</a:t>
            </a:r>
          </a:p>
          <a:p>
            <a:r>
              <a:rPr lang="en-US" dirty="0"/>
              <a:t>Policy was issued</a:t>
            </a:r>
          </a:p>
          <a:p>
            <a:r>
              <a:rPr lang="en-US" dirty="0"/>
              <a:t>Diagnosis confirmed</a:t>
            </a:r>
          </a:p>
          <a:p>
            <a:r>
              <a:rPr lang="en-US" dirty="0"/>
              <a:t>Insured died from the cancer less than two years after policy issue</a:t>
            </a:r>
          </a:p>
        </p:txBody>
      </p:sp>
    </p:spTree>
    <p:extLst>
      <p:ext uri="{BB962C8B-B14F-4D97-AF65-F5344CB8AC3E}">
        <p14:creationId xmlns:p14="http://schemas.microsoft.com/office/powerpoint/2010/main" val="11038549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63D3C-CCD8-4AFD-8DA2-2154242CFE14}"/>
              </a:ext>
            </a:extLst>
          </p:cNvPr>
          <p:cNvSpPr>
            <a:spLocks noGrp="1"/>
          </p:cNvSpPr>
          <p:nvPr>
            <p:ph type="title"/>
          </p:nvPr>
        </p:nvSpPr>
        <p:spPr/>
        <p:txBody>
          <a:bodyPr>
            <a:normAutofit/>
          </a:bodyPr>
          <a:lstStyle/>
          <a:p>
            <a:r>
              <a:rPr lang="en-US" dirty="0"/>
              <a:t>36 O.S. Section 4004 (life insurance only)</a:t>
            </a:r>
          </a:p>
        </p:txBody>
      </p:sp>
      <p:sp>
        <p:nvSpPr>
          <p:cNvPr id="3" name="Content Placeholder 2">
            <a:extLst>
              <a:ext uri="{FF2B5EF4-FFF2-40B4-BE49-F238E27FC236}">
                <a16:creationId xmlns:a16="http://schemas.microsoft.com/office/drawing/2014/main" id="{0B8052AF-2D8C-4B28-A748-F58B6719863D}"/>
              </a:ext>
            </a:extLst>
          </p:cNvPr>
          <p:cNvSpPr>
            <a:spLocks noGrp="1"/>
          </p:cNvSpPr>
          <p:nvPr>
            <p:ph idx="1"/>
          </p:nvPr>
        </p:nvSpPr>
        <p:spPr/>
        <p:txBody>
          <a:bodyPr/>
          <a:lstStyle/>
          <a:p>
            <a:r>
              <a:rPr lang="en-US" dirty="0"/>
              <a:t>There shall be a provision that the policy (exclusive of provisions relating to disability benefits or to additional benefits in the event of death by accident or accidental means) shall be incontestable, except for nonpayment of premiums, after it has been in force during the lifetime of the insured for a period of two (2) years from its date of issue.</a:t>
            </a:r>
          </a:p>
          <a:p>
            <a:r>
              <a:rPr lang="en-US" dirty="0"/>
              <a:t>So, by statute, life insurance company must rescind for misrepresentation in application within 2 years of policy issue</a:t>
            </a:r>
          </a:p>
        </p:txBody>
      </p:sp>
    </p:spTree>
    <p:extLst>
      <p:ext uri="{BB962C8B-B14F-4D97-AF65-F5344CB8AC3E}">
        <p14:creationId xmlns:p14="http://schemas.microsoft.com/office/powerpoint/2010/main" val="69882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B4BB1-00B6-4F68-B318-A6290544F6B9}"/>
              </a:ext>
            </a:extLst>
          </p:cNvPr>
          <p:cNvSpPr>
            <a:spLocks noGrp="1"/>
          </p:cNvSpPr>
          <p:nvPr>
            <p:ph type="title"/>
          </p:nvPr>
        </p:nvSpPr>
        <p:spPr/>
        <p:txBody>
          <a:bodyPr/>
          <a:lstStyle/>
          <a:p>
            <a:r>
              <a:rPr lang="en-US" dirty="0"/>
              <a:t>And statements in application are deemed “representations” not “warranties”:</a:t>
            </a:r>
          </a:p>
        </p:txBody>
      </p:sp>
      <p:sp>
        <p:nvSpPr>
          <p:cNvPr id="3" name="Content Placeholder 2">
            <a:extLst>
              <a:ext uri="{FF2B5EF4-FFF2-40B4-BE49-F238E27FC236}">
                <a16:creationId xmlns:a16="http://schemas.microsoft.com/office/drawing/2014/main" id="{AF20B4F0-5B32-43A5-BBAC-9A355C8D9064}"/>
              </a:ext>
            </a:extLst>
          </p:cNvPr>
          <p:cNvSpPr>
            <a:spLocks noGrp="1"/>
          </p:cNvSpPr>
          <p:nvPr>
            <p:ph idx="1"/>
          </p:nvPr>
        </p:nvSpPr>
        <p:spPr/>
        <p:txBody>
          <a:bodyPr/>
          <a:lstStyle/>
          <a:p>
            <a:r>
              <a:rPr lang="en-US" dirty="0"/>
              <a:t>This becomes important as it renders an interesting interpretation of the misrepresentation statute.</a:t>
            </a:r>
          </a:p>
        </p:txBody>
      </p:sp>
    </p:spTree>
    <p:extLst>
      <p:ext uri="{BB962C8B-B14F-4D97-AF65-F5344CB8AC3E}">
        <p14:creationId xmlns:p14="http://schemas.microsoft.com/office/powerpoint/2010/main" val="9908333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6BD51-FCEA-405C-964B-E91899B54CDE}"/>
              </a:ext>
            </a:extLst>
          </p:cNvPr>
          <p:cNvSpPr>
            <a:spLocks noGrp="1"/>
          </p:cNvSpPr>
          <p:nvPr>
            <p:ph type="title"/>
          </p:nvPr>
        </p:nvSpPr>
        <p:spPr/>
        <p:txBody>
          <a:bodyPr/>
          <a:lstStyle/>
          <a:p>
            <a:r>
              <a:rPr lang="en-US" dirty="0"/>
              <a:t>36 O.S. Section 3609:</a:t>
            </a:r>
          </a:p>
        </p:txBody>
      </p:sp>
      <p:sp>
        <p:nvSpPr>
          <p:cNvPr id="3" name="Content Placeholder 2">
            <a:extLst>
              <a:ext uri="{FF2B5EF4-FFF2-40B4-BE49-F238E27FC236}">
                <a16:creationId xmlns:a16="http://schemas.microsoft.com/office/drawing/2014/main" id="{33913EA2-BCD6-40C0-B960-E3CBF7C36B78}"/>
              </a:ext>
            </a:extLst>
          </p:cNvPr>
          <p:cNvSpPr>
            <a:spLocks noGrp="1"/>
          </p:cNvSpPr>
          <p:nvPr>
            <p:ph idx="1"/>
          </p:nvPr>
        </p:nvSpPr>
        <p:spPr/>
        <p:txBody>
          <a:bodyPr/>
          <a:lstStyle/>
          <a:p>
            <a:r>
              <a:rPr lang="en-US" dirty="0"/>
              <a:t>A. All statements and descriptions in any application for an insurance policy or in negotiations therefor, by or in behalf of the insured, shall be deemed to be representations and not warranties. </a:t>
            </a:r>
          </a:p>
          <a:p>
            <a:r>
              <a:rPr lang="en-US" b="1" dirty="0"/>
              <a:t>Misrepresentations, omissions, concealment of facts, and incorrect statements </a:t>
            </a:r>
            <a:r>
              <a:rPr lang="en-US" dirty="0"/>
              <a:t>shall not prevent a recovery under the policy unless:</a:t>
            </a:r>
          </a:p>
          <a:p>
            <a:r>
              <a:rPr lang="en-US" dirty="0"/>
              <a:t>1. Fraudulent; </a:t>
            </a:r>
          </a:p>
          <a:p>
            <a:r>
              <a:rPr lang="en-US" b="1" dirty="0"/>
              <a:t>or</a:t>
            </a:r>
            <a:r>
              <a:rPr lang="en-US" dirty="0"/>
              <a:t> 2. Material either to the acceptance of the risk, or to the hazard assumed by the insurer; </a:t>
            </a:r>
          </a:p>
          <a:p>
            <a:r>
              <a:rPr lang="en-US" b="1" dirty="0"/>
              <a:t>or </a:t>
            </a:r>
            <a:r>
              <a:rPr lang="en-US" dirty="0"/>
              <a:t>3. The insurer in good faith would either not have issued the policy, or would not have issued a policy in as large an amount, or would not have provided coverage with respect to the hazard resulting in the loss, if the true facts had been made known to the insurer as required either by the application for the policy or otherwise</a:t>
            </a:r>
          </a:p>
        </p:txBody>
      </p:sp>
    </p:spTree>
    <p:extLst>
      <p:ext uri="{BB962C8B-B14F-4D97-AF65-F5344CB8AC3E}">
        <p14:creationId xmlns:p14="http://schemas.microsoft.com/office/powerpoint/2010/main" val="41299963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6BD51-FCEA-405C-964B-E91899B54CDE}"/>
              </a:ext>
            </a:extLst>
          </p:cNvPr>
          <p:cNvSpPr>
            <a:spLocks noGrp="1"/>
          </p:cNvSpPr>
          <p:nvPr>
            <p:ph type="title"/>
          </p:nvPr>
        </p:nvSpPr>
        <p:spPr/>
        <p:txBody>
          <a:bodyPr/>
          <a:lstStyle/>
          <a:p>
            <a:r>
              <a:rPr lang="en-US" dirty="0"/>
              <a:t>CASELAW ON 36 O.S. Section 3609 READS OR IN CONJUNCTIVE:</a:t>
            </a:r>
          </a:p>
        </p:txBody>
      </p:sp>
      <p:sp>
        <p:nvSpPr>
          <p:cNvPr id="3" name="Content Placeholder 2">
            <a:extLst>
              <a:ext uri="{FF2B5EF4-FFF2-40B4-BE49-F238E27FC236}">
                <a16:creationId xmlns:a16="http://schemas.microsoft.com/office/drawing/2014/main" id="{33913EA2-BCD6-40C0-B960-E3CBF7C36B78}"/>
              </a:ext>
            </a:extLst>
          </p:cNvPr>
          <p:cNvSpPr>
            <a:spLocks noGrp="1"/>
          </p:cNvSpPr>
          <p:nvPr>
            <p:ph idx="1"/>
          </p:nvPr>
        </p:nvSpPr>
        <p:spPr/>
        <p:txBody>
          <a:bodyPr/>
          <a:lstStyle/>
          <a:p>
            <a:r>
              <a:rPr lang="en-US" dirty="0"/>
              <a:t>Misrepresentations, omissions, concealment of facts, and incorrect statements shall not prevent a recovery under the policy unless:</a:t>
            </a:r>
          </a:p>
          <a:p>
            <a:r>
              <a:rPr lang="en-US" dirty="0"/>
              <a:t>1. Fraudulent; </a:t>
            </a:r>
          </a:p>
          <a:p>
            <a:r>
              <a:rPr lang="en-US" b="1" dirty="0"/>
              <a:t>AND</a:t>
            </a:r>
            <a:r>
              <a:rPr lang="en-US" dirty="0"/>
              <a:t> 2. Material either to the acceptance of the risk, or to the hazard assumed by the insurer; </a:t>
            </a:r>
          </a:p>
          <a:p>
            <a:r>
              <a:rPr lang="en-US" b="1" dirty="0"/>
              <a:t>AND </a:t>
            </a:r>
            <a:r>
              <a:rPr lang="en-US" dirty="0"/>
              <a:t>3. The insurer in good faith would either not have issued the policy, or would not have issued a policy in as large an amount, or would not have provided coverage with respect to the hazard resulting in the loss, if the true facts had been made known to the insurer as required either by the application for the policy or otherwise</a:t>
            </a:r>
          </a:p>
        </p:txBody>
      </p:sp>
    </p:spTree>
    <p:extLst>
      <p:ext uri="{BB962C8B-B14F-4D97-AF65-F5344CB8AC3E}">
        <p14:creationId xmlns:p14="http://schemas.microsoft.com/office/powerpoint/2010/main" val="39674022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AD14C-2565-4852-A42C-4A852F7672DE}"/>
              </a:ext>
            </a:extLst>
          </p:cNvPr>
          <p:cNvSpPr>
            <a:spLocks noGrp="1"/>
          </p:cNvSpPr>
          <p:nvPr>
            <p:ph type="title"/>
          </p:nvPr>
        </p:nvSpPr>
        <p:spPr/>
        <p:txBody>
          <a:bodyPr/>
          <a:lstStyle/>
          <a:p>
            <a:r>
              <a:rPr lang="en-US" dirty="0"/>
              <a:t>e.g., </a:t>
            </a:r>
            <a:r>
              <a:rPr lang="en-US" dirty="0" err="1"/>
              <a:t>Claborn</a:t>
            </a:r>
            <a:r>
              <a:rPr lang="en-US" dirty="0"/>
              <a:t> v. Washington National Ins. Co., 910 P.2d 1046, 1996 OK 8</a:t>
            </a:r>
          </a:p>
        </p:txBody>
      </p:sp>
      <p:sp>
        <p:nvSpPr>
          <p:cNvPr id="3" name="Content Placeholder 2">
            <a:extLst>
              <a:ext uri="{FF2B5EF4-FFF2-40B4-BE49-F238E27FC236}">
                <a16:creationId xmlns:a16="http://schemas.microsoft.com/office/drawing/2014/main" id="{4CCB1C95-61E6-46C8-A00A-ECB6F80F4A24}"/>
              </a:ext>
            </a:extLst>
          </p:cNvPr>
          <p:cNvSpPr>
            <a:spLocks noGrp="1"/>
          </p:cNvSpPr>
          <p:nvPr>
            <p:ph idx="1"/>
          </p:nvPr>
        </p:nvSpPr>
        <p:spPr/>
        <p:txBody>
          <a:bodyPr/>
          <a:lstStyle/>
          <a:p>
            <a:r>
              <a:rPr lang="en-US" dirty="0"/>
              <a:t> in order for an insurer to escape liability under this section for misrepresentation in the application process</a:t>
            </a:r>
            <a:r>
              <a:rPr lang="en-US" b="1" dirty="0"/>
              <a:t>, the insurer bears the burden of proof to show not only that the statements were untrue</a:t>
            </a:r>
            <a:r>
              <a:rPr lang="en-US" dirty="0"/>
              <a:t>, </a:t>
            </a:r>
          </a:p>
          <a:p>
            <a:r>
              <a:rPr lang="en-US" b="1" dirty="0"/>
              <a:t>but also that the misrepresentations were either fraudulent</a:t>
            </a:r>
            <a:r>
              <a:rPr lang="en-US" dirty="0"/>
              <a:t>, material to the risks or hazards assumed by the insurer, </a:t>
            </a:r>
          </a:p>
          <a:p>
            <a:r>
              <a:rPr lang="en-US" b="1" dirty="0"/>
              <a:t>and</a:t>
            </a:r>
            <a:r>
              <a:rPr lang="en-US" dirty="0"/>
              <a:t>, in good faith, the insurer would not have issued the policy, or covered the hazard if the true facts had been known in the application. Failure to disclose a latent condition of which the person making application has no knowledge or reason to know does not constitute a defense to an action on the policy.  </a:t>
            </a:r>
            <a:r>
              <a:rPr lang="en-US" dirty="0" err="1"/>
              <a:t>Claborn</a:t>
            </a:r>
            <a:r>
              <a:rPr lang="en-US" dirty="0"/>
              <a:t> v. Washington National Ins. Co., 910 P.2d 1046, 1996 OK 8 (Okla., 1996)</a:t>
            </a:r>
          </a:p>
        </p:txBody>
      </p:sp>
    </p:spTree>
    <p:extLst>
      <p:ext uri="{BB962C8B-B14F-4D97-AF65-F5344CB8AC3E}">
        <p14:creationId xmlns:p14="http://schemas.microsoft.com/office/powerpoint/2010/main" val="18592424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AD14C-2565-4852-A42C-4A852F7672DE}"/>
              </a:ext>
            </a:extLst>
          </p:cNvPr>
          <p:cNvSpPr>
            <a:spLocks noGrp="1"/>
          </p:cNvSpPr>
          <p:nvPr>
            <p:ph type="title"/>
          </p:nvPr>
        </p:nvSpPr>
        <p:spPr/>
        <p:txBody>
          <a:bodyPr>
            <a:normAutofit/>
          </a:bodyPr>
          <a:lstStyle/>
          <a:p>
            <a:r>
              <a:rPr lang="en-US" dirty="0"/>
              <a:t>Hays v. Jackson National Life Ins. Co., 105 F.3d 583 (10th Cir., 1997):</a:t>
            </a:r>
          </a:p>
        </p:txBody>
      </p:sp>
      <p:sp>
        <p:nvSpPr>
          <p:cNvPr id="3" name="Content Placeholder 2">
            <a:extLst>
              <a:ext uri="{FF2B5EF4-FFF2-40B4-BE49-F238E27FC236}">
                <a16:creationId xmlns:a16="http://schemas.microsoft.com/office/drawing/2014/main" id="{4CCB1C95-61E6-46C8-A00A-ECB6F80F4A24}"/>
              </a:ext>
            </a:extLst>
          </p:cNvPr>
          <p:cNvSpPr>
            <a:spLocks noGrp="1"/>
          </p:cNvSpPr>
          <p:nvPr>
            <p:ph idx="1"/>
          </p:nvPr>
        </p:nvSpPr>
        <p:spPr/>
        <p:txBody>
          <a:bodyPr>
            <a:normAutofit fontScale="92500" lnSpcReduction="20000"/>
          </a:bodyPr>
          <a:lstStyle/>
          <a:p>
            <a:r>
              <a:rPr lang="en-US" dirty="0"/>
              <a:t> This interpretation is expressly set out in 10</a:t>
            </a:r>
            <a:r>
              <a:rPr lang="en-US" baseline="30000" dirty="0"/>
              <a:t>th</a:t>
            </a:r>
            <a:r>
              <a:rPr lang="en-US" dirty="0"/>
              <a:t> Circuit cases noted Oklahoma Court interprets this way. </a:t>
            </a:r>
          </a:p>
          <a:p>
            <a:r>
              <a:rPr lang="en-US" dirty="0"/>
              <a:t>  </a:t>
            </a:r>
            <a:r>
              <a:rPr lang="en-US" b="1" dirty="0"/>
              <a:t>We find the dispositive … whether section 3609 requires Jackson National to prove that Mr. Hays provided his application answers with an intent to deceive</a:t>
            </a:r>
            <a:r>
              <a:rPr lang="en-US" dirty="0"/>
              <a:t>. </a:t>
            </a:r>
          </a:p>
          <a:p>
            <a:r>
              <a:rPr lang="en-US" dirty="0"/>
              <a:t>We begin with the language of the statute. As the district court noted, there is a disjunction between subparagraphs (A)(1) and (A)(2)--the statute refers to misrepresentations and omissions that are fraudulent or material. </a:t>
            </a:r>
            <a:r>
              <a:rPr lang="en-US" b="1" dirty="0"/>
              <a:t>This might suggest that the insured's state of mind is irrelevant, so long as the misrepresented or omitted information is material </a:t>
            </a:r>
            <a:r>
              <a:rPr lang="en-US" dirty="0"/>
              <a:t>to the insurer's decision. Subparagraphs (A)(1) and (A)(2), </a:t>
            </a:r>
          </a:p>
          <a:p>
            <a:r>
              <a:rPr lang="en-US" dirty="0"/>
              <a:t>However . . . In Massachusetts Mutual Life Insurance Co. v. Allen, 416 P.2d 935 (Okla.1965), the insurer sought to cancel a life insurance policy based on the fact that the insured did not disclose on the application that he had had a lymph node removed for diagnostic tests. The insured defended by arguing that he had not considered the biopsy serious</a:t>
            </a:r>
          </a:p>
          <a:p>
            <a:r>
              <a:rPr lang="en-US" dirty="0"/>
              <a:t>In affirming a verdict for the insured, the court quoted the following definition of "misrepresentation“: A misrepresentation in insurance is a </a:t>
            </a:r>
            <a:r>
              <a:rPr lang="en-US" b="1" dirty="0"/>
              <a:t>statement as a fact of something which is untrue</a:t>
            </a:r>
            <a:r>
              <a:rPr lang="en-US" dirty="0"/>
              <a:t>, </a:t>
            </a:r>
            <a:r>
              <a:rPr lang="en-US" b="1" i="1" dirty="0"/>
              <a:t>and which </a:t>
            </a:r>
            <a:r>
              <a:rPr lang="en-US" dirty="0"/>
              <a:t>the </a:t>
            </a:r>
            <a:r>
              <a:rPr lang="en-US" b="1" dirty="0"/>
              <a:t>insured states with the knowledge that it is untrue </a:t>
            </a:r>
            <a:r>
              <a:rPr lang="en-US" b="1" i="1" dirty="0"/>
              <a:t>and with an intent to deceive</a:t>
            </a:r>
            <a:r>
              <a:rPr lang="en-US" dirty="0"/>
              <a:t>, or which he states positively as true without knowing it to be true, and which has a tendency to mislead, where such fact in either case is material to the risk. Hays v. Jackson National Life Ins. Co., 105 F.3d 583 (10th Cir., 1997)</a:t>
            </a:r>
          </a:p>
        </p:txBody>
      </p:sp>
    </p:spTree>
    <p:extLst>
      <p:ext uri="{BB962C8B-B14F-4D97-AF65-F5344CB8AC3E}">
        <p14:creationId xmlns:p14="http://schemas.microsoft.com/office/powerpoint/2010/main" val="39296741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7E586-387E-4BFC-A022-BEE155ABCCB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57F3BB1-700F-4015-B767-E57691226838}"/>
              </a:ext>
            </a:extLst>
          </p:cNvPr>
          <p:cNvSpPr>
            <a:spLocks noGrp="1"/>
          </p:cNvSpPr>
          <p:nvPr>
            <p:ph idx="1"/>
          </p:nvPr>
        </p:nvSpPr>
        <p:spPr/>
        <p:txBody>
          <a:bodyPr/>
          <a:lstStyle/>
          <a:p>
            <a:r>
              <a:rPr lang="en-US" dirty="0"/>
              <a:t>A. All statements and descriptions in any application for an insurance policy or in negotiations therefor, by or in behalf of the insured, shall be deemed to be representations and not warranties</a:t>
            </a:r>
          </a:p>
          <a:p>
            <a:endParaRPr lang="en-US" dirty="0"/>
          </a:p>
        </p:txBody>
      </p:sp>
    </p:spTree>
    <p:extLst>
      <p:ext uri="{BB962C8B-B14F-4D97-AF65-F5344CB8AC3E}">
        <p14:creationId xmlns:p14="http://schemas.microsoft.com/office/powerpoint/2010/main" val="906040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882D5-94EF-4661-B4EE-5CDF1F0EBB71}"/>
              </a:ext>
            </a:extLst>
          </p:cNvPr>
          <p:cNvSpPr>
            <a:spLocks noGrp="1"/>
          </p:cNvSpPr>
          <p:nvPr>
            <p:ph type="title"/>
          </p:nvPr>
        </p:nvSpPr>
        <p:spPr/>
        <p:txBody>
          <a:bodyPr/>
          <a:lstStyle/>
          <a:p>
            <a:r>
              <a:rPr lang="en-US" dirty="0"/>
              <a:t>Third-party rights under insurance contract</a:t>
            </a:r>
          </a:p>
        </p:txBody>
      </p:sp>
      <p:sp>
        <p:nvSpPr>
          <p:cNvPr id="5" name="Content Placeholder 4">
            <a:extLst>
              <a:ext uri="{FF2B5EF4-FFF2-40B4-BE49-F238E27FC236}">
                <a16:creationId xmlns:a16="http://schemas.microsoft.com/office/drawing/2014/main" id="{EE1A6151-2E02-4985-834D-9C9CBD3BAFA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86982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3451E-562F-428B-B856-30321433E7E3}"/>
              </a:ext>
            </a:extLst>
          </p:cNvPr>
          <p:cNvSpPr>
            <a:spLocks noGrp="1"/>
          </p:cNvSpPr>
          <p:nvPr>
            <p:ph type="title"/>
          </p:nvPr>
        </p:nvSpPr>
        <p:spPr/>
        <p:txBody>
          <a:bodyPr/>
          <a:lstStyle/>
          <a:p>
            <a:r>
              <a:rPr lang="en-US" dirty="0"/>
              <a:t>15 O.S. Section 235</a:t>
            </a:r>
          </a:p>
        </p:txBody>
      </p:sp>
      <p:sp>
        <p:nvSpPr>
          <p:cNvPr id="3" name="Content Placeholder 2">
            <a:extLst>
              <a:ext uri="{FF2B5EF4-FFF2-40B4-BE49-F238E27FC236}">
                <a16:creationId xmlns:a16="http://schemas.microsoft.com/office/drawing/2014/main" id="{7872452E-CF16-43E6-AD9F-5355F09D5669}"/>
              </a:ext>
            </a:extLst>
          </p:cNvPr>
          <p:cNvSpPr>
            <a:spLocks noGrp="1"/>
          </p:cNvSpPr>
          <p:nvPr>
            <p:ph idx="1"/>
          </p:nvPr>
        </p:nvSpPr>
        <p:spPr/>
        <p:txBody>
          <a:bodyPr/>
          <a:lstStyle/>
          <a:p>
            <a:r>
              <a:rPr lang="en-US" dirty="0"/>
              <a:t>Rescission, when not effected by consent, can be accomplished only by the use, on the part of the party rescinding, of reasonable diligence to comply with the following rules:</a:t>
            </a:r>
          </a:p>
          <a:p>
            <a:r>
              <a:rPr lang="en-US" dirty="0"/>
              <a:t>1. </a:t>
            </a:r>
            <a:r>
              <a:rPr lang="en-US" b="1" dirty="0"/>
              <a:t>He must rescind promptly</a:t>
            </a:r>
            <a:r>
              <a:rPr lang="en-US" dirty="0"/>
              <a:t>, upon discovering the facts which entitle him to rescind, if he is free from duress, menace, undue influence, or disability, and is aware of his right to rescind; and,</a:t>
            </a:r>
          </a:p>
          <a:p>
            <a:r>
              <a:rPr lang="en-US" dirty="0"/>
              <a:t>2. </a:t>
            </a:r>
            <a:r>
              <a:rPr lang="en-US" b="1" dirty="0"/>
              <a:t>He must restore to the other party everything of value which he has received </a:t>
            </a:r>
            <a:r>
              <a:rPr lang="en-US" dirty="0"/>
              <a:t>from him under the contract; or must offer to restore the same, upon condition that such party shall do likewise, unless the latter is unable, or positively refuses to do so.</a:t>
            </a:r>
          </a:p>
          <a:p>
            <a:endParaRPr lang="en-US" dirty="0"/>
          </a:p>
        </p:txBody>
      </p:sp>
    </p:spTree>
    <p:extLst>
      <p:ext uri="{BB962C8B-B14F-4D97-AF65-F5344CB8AC3E}">
        <p14:creationId xmlns:p14="http://schemas.microsoft.com/office/powerpoint/2010/main" val="91010509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470A7-D4AF-4721-B46A-607025C6CE5C}"/>
              </a:ext>
            </a:extLst>
          </p:cNvPr>
          <p:cNvSpPr>
            <a:spLocks noGrp="1"/>
          </p:cNvSpPr>
          <p:nvPr>
            <p:ph type="title"/>
          </p:nvPr>
        </p:nvSpPr>
        <p:spPr/>
        <p:txBody>
          <a:bodyPr/>
          <a:lstStyle/>
          <a:p>
            <a:r>
              <a:rPr lang="en-US" dirty="0"/>
              <a:t>High Evidentiary Standard:</a:t>
            </a:r>
          </a:p>
        </p:txBody>
      </p:sp>
      <p:sp>
        <p:nvSpPr>
          <p:cNvPr id="3" name="Content Placeholder 2">
            <a:extLst>
              <a:ext uri="{FF2B5EF4-FFF2-40B4-BE49-F238E27FC236}">
                <a16:creationId xmlns:a16="http://schemas.microsoft.com/office/drawing/2014/main" id="{C0B976B6-BB0F-445B-9AAC-02E44265C694}"/>
              </a:ext>
            </a:extLst>
          </p:cNvPr>
          <p:cNvSpPr>
            <a:spLocks noGrp="1"/>
          </p:cNvSpPr>
          <p:nvPr>
            <p:ph idx="1"/>
          </p:nvPr>
        </p:nvSpPr>
        <p:spPr/>
        <p:txBody>
          <a:bodyPr/>
          <a:lstStyle/>
          <a:p>
            <a:r>
              <a:rPr lang="en-US" dirty="0"/>
              <a:t>This court has construed this section in a long line of cases, and uniformly held that where an insurance company defends in suit on a policy on the ground that the insured made false statements in an application, the company must not only prove the falsity of the statements, but that they were made in bad faith and with the intent to deceive.  N.Y. Life Ins. Co. v. Strong, 1937 OK 93, 65 P.2d 194, 179 Okla. 280 (Okla., 1937)</a:t>
            </a:r>
          </a:p>
          <a:p>
            <a:r>
              <a:rPr lang="en-US" dirty="0"/>
              <a:t>Fraud is never presumed and the representations made by [applicant] carry a badge of good faith until overcome by the sheer weight of evidence to the contrary. Farmers &amp; Bankers Life Ins. Co. v. Lemon, 228 P.2d 634, 204 Okla. 218 (Okla., 1951)</a:t>
            </a:r>
          </a:p>
        </p:txBody>
      </p:sp>
    </p:spTree>
    <p:extLst>
      <p:ext uri="{BB962C8B-B14F-4D97-AF65-F5344CB8AC3E}">
        <p14:creationId xmlns:p14="http://schemas.microsoft.com/office/powerpoint/2010/main" val="20514197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F13EC-ABFD-4C92-95B0-197018716CFF}"/>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AE5A87F4-1F36-46CC-879E-7AFE121A1277}"/>
              </a:ext>
            </a:extLst>
          </p:cNvPr>
          <p:cNvPicPr>
            <a:picLocks noGrp="1" noChangeAspect="1"/>
          </p:cNvPicPr>
          <p:nvPr>
            <p:ph idx="1"/>
          </p:nvPr>
        </p:nvPicPr>
        <p:blipFill>
          <a:blip r:embed="rId3"/>
          <a:stretch>
            <a:fillRect/>
          </a:stretch>
        </p:blipFill>
        <p:spPr>
          <a:xfrm>
            <a:off x="838200" y="2869820"/>
            <a:ext cx="10515600" cy="2262948"/>
          </a:xfrm>
          <a:prstGeom prst="rect">
            <a:avLst/>
          </a:prstGeom>
        </p:spPr>
      </p:pic>
    </p:spTree>
    <p:extLst>
      <p:ext uri="{BB962C8B-B14F-4D97-AF65-F5344CB8AC3E}">
        <p14:creationId xmlns:p14="http://schemas.microsoft.com/office/powerpoint/2010/main" val="1152291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CF28F-4142-4B26-8266-AF5D5545105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EBCC327-5B22-41FB-94C4-E449EF2A4238}"/>
              </a:ext>
            </a:extLst>
          </p:cNvPr>
          <p:cNvSpPr>
            <a:spLocks noGrp="1"/>
          </p:cNvSpPr>
          <p:nvPr>
            <p:ph idx="1"/>
          </p:nvPr>
        </p:nvSpPr>
        <p:spPr/>
        <p:txBody>
          <a:bodyPr/>
          <a:lstStyle/>
          <a:p>
            <a:r>
              <a:rPr lang="en-US" dirty="0"/>
              <a:t>In the past 7 years have you been:</a:t>
            </a:r>
          </a:p>
          <a:p>
            <a:r>
              <a:rPr lang="en-US" b="1" dirty="0"/>
              <a:t>Diagnosed</a:t>
            </a:r>
          </a:p>
          <a:p>
            <a:r>
              <a:rPr lang="en-US" b="1" dirty="0"/>
              <a:t>Treated</a:t>
            </a:r>
          </a:p>
          <a:p>
            <a:r>
              <a:rPr lang="en-US" b="1" dirty="0"/>
              <a:t>Tested positive for</a:t>
            </a:r>
          </a:p>
          <a:p>
            <a:r>
              <a:rPr lang="en-US" b="1" dirty="0"/>
              <a:t>Or been given medical advice by a member of the medical profession for:</a:t>
            </a:r>
          </a:p>
          <a:p>
            <a:pPr marL="0" indent="0">
              <a:buNone/>
            </a:pPr>
            <a:endParaRPr lang="en-US" b="1" dirty="0"/>
          </a:p>
          <a:p>
            <a:r>
              <a:rPr lang="en-US" b="1" dirty="0"/>
              <a:t>Cancer</a:t>
            </a:r>
          </a:p>
        </p:txBody>
      </p:sp>
    </p:spTree>
    <p:extLst>
      <p:ext uri="{BB962C8B-B14F-4D97-AF65-F5344CB8AC3E}">
        <p14:creationId xmlns:p14="http://schemas.microsoft.com/office/powerpoint/2010/main" val="30042360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F3AEA-4DF3-462A-AC30-BE2980D7906D}"/>
              </a:ext>
            </a:extLst>
          </p:cNvPr>
          <p:cNvSpPr>
            <a:spLocks noGrp="1"/>
          </p:cNvSpPr>
          <p:nvPr>
            <p:ph type="title"/>
          </p:nvPr>
        </p:nvSpPr>
        <p:spPr/>
        <p:txBody>
          <a:bodyPr/>
          <a:lstStyle/>
          <a:p>
            <a:r>
              <a:rPr lang="en-US" dirty="0"/>
              <a:t>Structural ambiguity</a:t>
            </a:r>
          </a:p>
        </p:txBody>
      </p:sp>
      <p:sp>
        <p:nvSpPr>
          <p:cNvPr id="3" name="Content Placeholder 2">
            <a:extLst>
              <a:ext uri="{FF2B5EF4-FFF2-40B4-BE49-F238E27FC236}">
                <a16:creationId xmlns:a16="http://schemas.microsoft.com/office/drawing/2014/main" id="{AFADF652-16DA-4FBF-8C3A-1B93F35C5341}"/>
              </a:ext>
            </a:extLst>
          </p:cNvPr>
          <p:cNvSpPr>
            <a:spLocks noGrp="1"/>
          </p:cNvSpPr>
          <p:nvPr>
            <p:ph idx="1"/>
          </p:nvPr>
        </p:nvSpPr>
        <p:spPr/>
        <p:txBody>
          <a:bodyPr/>
          <a:lstStyle/>
          <a:p>
            <a:r>
              <a:rPr lang="en-US" dirty="0"/>
              <a:t>Have you been diagnosed cancer</a:t>
            </a:r>
          </a:p>
          <a:p>
            <a:r>
              <a:rPr lang="en-US" dirty="0"/>
              <a:t>Treated cancer</a:t>
            </a:r>
          </a:p>
        </p:txBody>
      </p:sp>
    </p:spTree>
    <p:extLst>
      <p:ext uri="{BB962C8B-B14F-4D97-AF65-F5344CB8AC3E}">
        <p14:creationId xmlns:p14="http://schemas.microsoft.com/office/powerpoint/2010/main" val="40099690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D3DF4-7424-4F84-881D-752D75E4BA8F}"/>
              </a:ext>
            </a:extLst>
          </p:cNvPr>
          <p:cNvSpPr>
            <a:spLocks noGrp="1"/>
          </p:cNvSpPr>
          <p:nvPr>
            <p:ph type="title"/>
          </p:nvPr>
        </p:nvSpPr>
        <p:spPr/>
        <p:txBody>
          <a:bodyPr/>
          <a:lstStyle/>
          <a:p>
            <a:r>
              <a:rPr lang="en-US" dirty="0"/>
              <a:t>Factual ambiguity</a:t>
            </a:r>
          </a:p>
        </p:txBody>
      </p:sp>
      <p:sp>
        <p:nvSpPr>
          <p:cNvPr id="3" name="Content Placeholder 2">
            <a:extLst>
              <a:ext uri="{FF2B5EF4-FFF2-40B4-BE49-F238E27FC236}">
                <a16:creationId xmlns:a16="http://schemas.microsoft.com/office/drawing/2014/main" id="{DE9B4C1D-75B9-449A-AFF1-E857A0F2B435}"/>
              </a:ext>
            </a:extLst>
          </p:cNvPr>
          <p:cNvSpPr>
            <a:spLocks noGrp="1"/>
          </p:cNvSpPr>
          <p:nvPr>
            <p:ph idx="1"/>
          </p:nvPr>
        </p:nvSpPr>
        <p:spPr/>
        <p:txBody>
          <a:bodyPr/>
          <a:lstStyle/>
          <a:p>
            <a:r>
              <a:rPr lang="en-US" dirty="0"/>
              <a:t>Tested positive </a:t>
            </a:r>
            <a:r>
              <a:rPr lang="en-US" b="1" dirty="0"/>
              <a:t>for </a:t>
            </a:r>
            <a:r>
              <a:rPr lang="en-US" dirty="0"/>
              <a:t>cancer</a:t>
            </a:r>
          </a:p>
          <a:p>
            <a:r>
              <a:rPr lang="en-US" dirty="0"/>
              <a:t>Been given medical advice . . .  </a:t>
            </a:r>
            <a:r>
              <a:rPr lang="en-US" b="1" dirty="0"/>
              <a:t>for </a:t>
            </a:r>
            <a:r>
              <a:rPr lang="en-US" dirty="0"/>
              <a:t>cancer</a:t>
            </a:r>
          </a:p>
        </p:txBody>
      </p:sp>
    </p:spTree>
    <p:extLst>
      <p:ext uri="{BB962C8B-B14F-4D97-AF65-F5344CB8AC3E}">
        <p14:creationId xmlns:p14="http://schemas.microsoft.com/office/powerpoint/2010/main" val="23096819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1DB4D-2199-4C30-9D3F-C508D51E977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D871BAC-3D6A-4C1A-A359-D3F45AA4801A}"/>
              </a:ext>
            </a:extLst>
          </p:cNvPr>
          <p:cNvSpPr>
            <a:spLocks noGrp="1"/>
          </p:cNvSpPr>
          <p:nvPr>
            <p:ph idx="1"/>
          </p:nvPr>
        </p:nvSpPr>
        <p:spPr/>
        <p:txBody>
          <a:bodyPr/>
          <a:lstStyle/>
          <a:p>
            <a:r>
              <a:rPr lang="en-US" dirty="0"/>
              <a:t>Our applicant was in the hospital for testing and had been told </a:t>
            </a:r>
            <a:r>
              <a:rPr lang="en-US" b="1" dirty="0"/>
              <a:t>cancer was </a:t>
            </a:r>
            <a:r>
              <a:rPr lang="en-US" b="1" i="1" dirty="0"/>
              <a:t>a possibility</a:t>
            </a:r>
          </a:p>
          <a:p>
            <a:endParaRPr lang="en-US" b="1" i="1" dirty="0"/>
          </a:p>
          <a:p>
            <a:r>
              <a:rPr lang="en-US" i="1" dirty="0"/>
              <a:t>And there was no real “</a:t>
            </a:r>
            <a:r>
              <a:rPr lang="en-US" b="1" i="1" dirty="0"/>
              <a:t>treatment” given </a:t>
            </a:r>
            <a:r>
              <a:rPr lang="en-US" i="1" dirty="0"/>
              <a:t>other than aspirin</a:t>
            </a:r>
          </a:p>
          <a:p>
            <a:endParaRPr lang="en-US" i="1" dirty="0"/>
          </a:p>
          <a:p>
            <a:endParaRPr lang="en-US" i="1" dirty="0"/>
          </a:p>
        </p:txBody>
      </p:sp>
    </p:spTree>
    <p:extLst>
      <p:ext uri="{BB962C8B-B14F-4D97-AF65-F5344CB8AC3E}">
        <p14:creationId xmlns:p14="http://schemas.microsoft.com/office/powerpoint/2010/main" val="36902821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D3DF4-7424-4F84-881D-752D75E4BA8F}"/>
              </a:ext>
            </a:extLst>
          </p:cNvPr>
          <p:cNvSpPr>
            <a:spLocks noGrp="1"/>
          </p:cNvSpPr>
          <p:nvPr>
            <p:ph type="title"/>
          </p:nvPr>
        </p:nvSpPr>
        <p:spPr/>
        <p:txBody>
          <a:bodyPr/>
          <a:lstStyle/>
          <a:p>
            <a:r>
              <a:rPr lang="en-US" dirty="0"/>
              <a:t>Factual ambiguity</a:t>
            </a:r>
          </a:p>
        </p:txBody>
      </p:sp>
      <p:sp>
        <p:nvSpPr>
          <p:cNvPr id="3" name="Content Placeholder 2">
            <a:extLst>
              <a:ext uri="{FF2B5EF4-FFF2-40B4-BE49-F238E27FC236}">
                <a16:creationId xmlns:a16="http://schemas.microsoft.com/office/drawing/2014/main" id="{DE9B4C1D-75B9-449A-AFF1-E857A0F2B435}"/>
              </a:ext>
            </a:extLst>
          </p:cNvPr>
          <p:cNvSpPr>
            <a:spLocks noGrp="1"/>
          </p:cNvSpPr>
          <p:nvPr>
            <p:ph idx="1"/>
          </p:nvPr>
        </p:nvSpPr>
        <p:spPr/>
        <p:txBody>
          <a:bodyPr/>
          <a:lstStyle/>
          <a:p>
            <a:r>
              <a:rPr lang="en-US" dirty="0"/>
              <a:t>Is that:</a:t>
            </a:r>
          </a:p>
          <a:p>
            <a:endParaRPr lang="en-US" dirty="0"/>
          </a:p>
          <a:p>
            <a:r>
              <a:rPr lang="en-US" dirty="0"/>
              <a:t>Tested positive </a:t>
            </a:r>
            <a:r>
              <a:rPr lang="en-US" b="1" dirty="0"/>
              <a:t>for </a:t>
            </a:r>
            <a:r>
              <a:rPr lang="en-US" dirty="0"/>
              <a:t>cancer</a:t>
            </a:r>
          </a:p>
          <a:p>
            <a:r>
              <a:rPr lang="en-US" dirty="0"/>
              <a:t>or</a:t>
            </a:r>
          </a:p>
          <a:p>
            <a:r>
              <a:rPr lang="en-US" dirty="0"/>
              <a:t>Been given medical advice . . .  </a:t>
            </a:r>
            <a:r>
              <a:rPr lang="en-US" b="1" dirty="0"/>
              <a:t>for </a:t>
            </a:r>
            <a:r>
              <a:rPr lang="en-US" dirty="0"/>
              <a:t>cancer</a:t>
            </a:r>
          </a:p>
        </p:txBody>
      </p:sp>
    </p:spTree>
    <p:extLst>
      <p:ext uri="{BB962C8B-B14F-4D97-AF65-F5344CB8AC3E}">
        <p14:creationId xmlns:p14="http://schemas.microsoft.com/office/powerpoint/2010/main" val="42011968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1DB4D-2199-4C30-9D3F-C508D51E977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D871BAC-3D6A-4C1A-A359-D3F45AA4801A}"/>
              </a:ext>
            </a:extLst>
          </p:cNvPr>
          <p:cNvSpPr>
            <a:spLocks noGrp="1"/>
          </p:cNvSpPr>
          <p:nvPr>
            <p:ph idx="1"/>
          </p:nvPr>
        </p:nvSpPr>
        <p:spPr/>
        <p:txBody>
          <a:bodyPr/>
          <a:lstStyle/>
          <a:p>
            <a:r>
              <a:rPr lang="en-US" dirty="0"/>
              <a:t>Our applicant was in the hospital for testing and had been told </a:t>
            </a:r>
            <a:r>
              <a:rPr lang="en-US" b="1" dirty="0"/>
              <a:t>cancer was </a:t>
            </a:r>
            <a:r>
              <a:rPr lang="en-US" b="1" i="1" dirty="0"/>
              <a:t>a possibility</a:t>
            </a:r>
          </a:p>
          <a:p>
            <a:endParaRPr lang="en-US" b="1" i="1" dirty="0"/>
          </a:p>
          <a:p>
            <a:r>
              <a:rPr lang="en-US" i="1" dirty="0"/>
              <a:t>And there was no real “treatment” other than aspirin</a:t>
            </a:r>
          </a:p>
          <a:p>
            <a:r>
              <a:rPr lang="en-US" i="1" dirty="0"/>
              <a:t>Unless “testing” is considered treatment</a:t>
            </a:r>
          </a:p>
          <a:p>
            <a:endParaRPr lang="en-US" i="1" dirty="0"/>
          </a:p>
          <a:p>
            <a:r>
              <a:rPr lang="en-US" dirty="0"/>
              <a:t>This goes to the “intent to deceive” requirement</a:t>
            </a:r>
          </a:p>
          <a:p>
            <a:r>
              <a:rPr lang="en-US" i="1" dirty="0"/>
              <a:t>survivor contended insured did not tell people she had cancer, but that that was suspected</a:t>
            </a:r>
          </a:p>
          <a:p>
            <a:r>
              <a:rPr lang="en-US" i="1" dirty="0"/>
              <a:t>Given the nearly insurmountable burden on the insurance company to prove intent to deceive, I felt good about the case</a:t>
            </a:r>
          </a:p>
          <a:p>
            <a:endParaRPr lang="en-US" dirty="0"/>
          </a:p>
        </p:txBody>
      </p:sp>
    </p:spTree>
    <p:extLst>
      <p:ext uri="{BB962C8B-B14F-4D97-AF65-F5344CB8AC3E}">
        <p14:creationId xmlns:p14="http://schemas.microsoft.com/office/powerpoint/2010/main" val="321122992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424B056E-735A-4D99-9E7C-B5A39E81B997}"/>
              </a:ext>
            </a:extLst>
          </p:cNvPr>
          <p:cNvPicPr>
            <a:picLocks noGrp="1" noChangeAspect="1"/>
          </p:cNvPicPr>
          <p:nvPr>
            <p:ph idx="1"/>
          </p:nvPr>
        </p:nvPicPr>
        <p:blipFill>
          <a:blip r:embed="rId3"/>
          <a:stretch>
            <a:fillRect/>
          </a:stretch>
        </p:blipFill>
        <p:spPr>
          <a:xfrm>
            <a:off x="3951595" y="207963"/>
            <a:ext cx="4288809" cy="5969000"/>
          </a:xfrm>
          <a:prstGeom prst="rect">
            <a:avLst/>
          </a:prstGeom>
        </p:spPr>
      </p:pic>
    </p:spTree>
    <p:extLst>
      <p:ext uri="{BB962C8B-B14F-4D97-AF65-F5344CB8AC3E}">
        <p14:creationId xmlns:p14="http://schemas.microsoft.com/office/powerpoint/2010/main" val="3422757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882D5-94EF-4661-B4EE-5CDF1F0EBB71}"/>
              </a:ext>
            </a:extLst>
          </p:cNvPr>
          <p:cNvSpPr>
            <a:spLocks noGrp="1"/>
          </p:cNvSpPr>
          <p:nvPr>
            <p:ph type="title"/>
          </p:nvPr>
        </p:nvSpPr>
        <p:spPr/>
        <p:txBody>
          <a:bodyPr>
            <a:normAutofit fontScale="90000"/>
          </a:bodyPr>
          <a:lstStyle/>
          <a:p>
            <a:r>
              <a:rPr lang="en-US" dirty="0"/>
              <a:t>Third-party rights under insurance contract</a:t>
            </a:r>
            <a:br>
              <a:rPr lang="en-US" dirty="0"/>
            </a:br>
            <a:r>
              <a:rPr lang="en-US" sz="2700" i="1" dirty="0"/>
              <a:t>Zahn v. General Ins. Co. of America,</a:t>
            </a:r>
            <a:r>
              <a:rPr lang="en-US" sz="2700" dirty="0"/>
              <a:t> 1980 OK 79, 611 P.2d 645</a:t>
            </a:r>
            <a:br>
              <a:rPr lang="en-US" sz="3600" dirty="0"/>
            </a:br>
            <a:endParaRPr lang="en-US" dirty="0"/>
          </a:p>
        </p:txBody>
      </p:sp>
      <p:pic>
        <p:nvPicPr>
          <p:cNvPr id="4" name="Content Placeholder 3">
            <a:extLst>
              <a:ext uri="{FF2B5EF4-FFF2-40B4-BE49-F238E27FC236}">
                <a16:creationId xmlns:a16="http://schemas.microsoft.com/office/drawing/2014/main" id="{9C3BEEDD-EC17-4E0E-929A-D5BE4746F0BA}"/>
              </a:ext>
            </a:extLst>
          </p:cNvPr>
          <p:cNvPicPr>
            <a:picLocks noGrp="1" noChangeAspect="1"/>
          </p:cNvPicPr>
          <p:nvPr>
            <p:ph idx="1"/>
          </p:nvPr>
        </p:nvPicPr>
        <p:blipFill>
          <a:blip r:embed="rId3"/>
          <a:stretch>
            <a:fillRect/>
          </a:stretch>
        </p:blipFill>
        <p:spPr>
          <a:xfrm>
            <a:off x="2026488" y="1825625"/>
            <a:ext cx="8139024" cy="4351338"/>
          </a:xfrm>
          <a:prstGeom prst="rect">
            <a:avLst/>
          </a:prstGeom>
        </p:spPr>
      </p:pic>
    </p:spTree>
    <p:extLst>
      <p:ext uri="{BB962C8B-B14F-4D97-AF65-F5344CB8AC3E}">
        <p14:creationId xmlns:p14="http://schemas.microsoft.com/office/powerpoint/2010/main" val="177324943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a:extLst>
              <a:ext uri="{FF2B5EF4-FFF2-40B4-BE49-F238E27FC236}">
                <a16:creationId xmlns:a16="http://schemas.microsoft.com/office/drawing/2014/main" id="{9D964108-C950-4EAA-9C6F-E7759B11400B}"/>
              </a:ext>
            </a:extLst>
          </p:cNvPr>
          <p:cNvPicPr>
            <a:picLocks noGrp="1" noChangeAspect="1"/>
          </p:cNvPicPr>
          <p:nvPr>
            <p:ph idx="1"/>
          </p:nvPr>
        </p:nvPicPr>
        <p:blipFill>
          <a:blip r:embed="rId2"/>
          <a:stretch>
            <a:fillRect/>
          </a:stretch>
        </p:blipFill>
        <p:spPr>
          <a:xfrm>
            <a:off x="3951201" y="207963"/>
            <a:ext cx="4289598" cy="5969000"/>
          </a:xfrm>
          <a:prstGeom prst="rect">
            <a:avLst/>
          </a:prstGeom>
        </p:spPr>
      </p:pic>
    </p:spTree>
    <p:extLst>
      <p:ext uri="{BB962C8B-B14F-4D97-AF65-F5344CB8AC3E}">
        <p14:creationId xmlns:p14="http://schemas.microsoft.com/office/powerpoint/2010/main" val="10968975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a:extLst>
              <a:ext uri="{FF2B5EF4-FFF2-40B4-BE49-F238E27FC236}">
                <a16:creationId xmlns:a16="http://schemas.microsoft.com/office/drawing/2014/main" id="{9D60200E-CD25-48C0-9A29-2247022603AF}"/>
              </a:ext>
            </a:extLst>
          </p:cNvPr>
          <p:cNvPicPr>
            <a:picLocks noGrp="1" noChangeAspect="1"/>
          </p:cNvPicPr>
          <p:nvPr>
            <p:ph idx="1"/>
          </p:nvPr>
        </p:nvPicPr>
        <p:blipFill>
          <a:blip r:embed="rId2"/>
          <a:stretch>
            <a:fillRect/>
          </a:stretch>
        </p:blipFill>
        <p:spPr>
          <a:xfrm>
            <a:off x="3873900" y="207963"/>
            <a:ext cx="4444200" cy="5969000"/>
          </a:xfrm>
          <a:prstGeom prst="rect">
            <a:avLst/>
          </a:prstGeom>
        </p:spPr>
      </p:pic>
    </p:spTree>
    <p:extLst>
      <p:ext uri="{BB962C8B-B14F-4D97-AF65-F5344CB8AC3E}">
        <p14:creationId xmlns:p14="http://schemas.microsoft.com/office/powerpoint/2010/main" val="26763163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a:extLst>
              <a:ext uri="{FF2B5EF4-FFF2-40B4-BE49-F238E27FC236}">
                <a16:creationId xmlns:a16="http://schemas.microsoft.com/office/drawing/2014/main" id="{4EC45310-8CBF-4FB3-B8C2-A08FE303951E}"/>
              </a:ext>
            </a:extLst>
          </p:cNvPr>
          <p:cNvPicPr>
            <a:picLocks noGrp="1" noChangeAspect="1"/>
          </p:cNvPicPr>
          <p:nvPr>
            <p:ph idx="1"/>
          </p:nvPr>
        </p:nvPicPr>
        <p:blipFill>
          <a:blip r:embed="rId2"/>
          <a:stretch>
            <a:fillRect/>
          </a:stretch>
        </p:blipFill>
        <p:spPr>
          <a:xfrm>
            <a:off x="3123496" y="916114"/>
            <a:ext cx="5945008" cy="4552698"/>
          </a:xfrm>
          <a:prstGeom prst="rect">
            <a:avLst/>
          </a:prstGeom>
        </p:spPr>
      </p:pic>
    </p:spTree>
    <p:extLst>
      <p:ext uri="{BB962C8B-B14F-4D97-AF65-F5344CB8AC3E}">
        <p14:creationId xmlns:p14="http://schemas.microsoft.com/office/powerpoint/2010/main" val="175911364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DEA52-09A0-4AE4-A89C-9C8FA97A5C15}"/>
              </a:ext>
            </a:extLst>
          </p:cNvPr>
          <p:cNvSpPr>
            <a:spLocks noGrp="1"/>
          </p:cNvSpPr>
          <p:nvPr>
            <p:ph type="title"/>
          </p:nvPr>
        </p:nvSpPr>
        <p:spPr/>
        <p:txBody>
          <a:bodyPr/>
          <a:lstStyle/>
          <a:p>
            <a:r>
              <a:rPr lang="en-US" dirty="0"/>
              <a:t>Mixed result</a:t>
            </a:r>
          </a:p>
        </p:txBody>
      </p:sp>
      <p:sp>
        <p:nvSpPr>
          <p:cNvPr id="3" name="Content Placeholder 2">
            <a:extLst>
              <a:ext uri="{FF2B5EF4-FFF2-40B4-BE49-F238E27FC236}">
                <a16:creationId xmlns:a16="http://schemas.microsoft.com/office/drawing/2014/main" id="{63E1058D-F7BC-468D-B12B-71B16CFF7F9D}"/>
              </a:ext>
            </a:extLst>
          </p:cNvPr>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27316748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6B8F6-6F6F-434A-A027-25D8084DDF9D}"/>
              </a:ext>
            </a:extLst>
          </p:cNvPr>
          <p:cNvSpPr>
            <a:spLocks noGrp="1"/>
          </p:cNvSpPr>
          <p:nvPr>
            <p:ph type="title"/>
          </p:nvPr>
        </p:nvSpPr>
        <p:spPr/>
        <p:txBody>
          <a:bodyPr/>
          <a:lstStyle/>
          <a:p>
            <a:r>
              <a:rPr lang="en-US" dirty="0"/>
              <a:t>PERMISSIBLE EXCLUSIONS TO AUTO LIABILITY COVERAGE</a:t>
            </a:r>
          </a:p>
        </p:txBody>
      </p:sp>
      <p:sp>
        <p:nvSpPr>
          <p:cNvPr id="3" name="Content Placeholder 2">
            <a:extLst>
              <a:ext uri="{FF2B5EF4-FFF2-40B4-BE49-F238E27FC236}">
                <a16:creationId xmlns:a16="http://schemas.microsoft.com/office/drawing/2014/main" id="{D71FC071-D09A-415F-B5E3-8FEB4DF464DC}"/>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41418978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6B8F6-6F6F-434A-A027-25D8084DDF9D}"/>
              </a:ext>
            </a:extLst>
          </p:cNvPr>
          <p:cNvSpPr>
            <a:spLocks noGrp="1"/>
          </p:cNvSpPr>
          <p:nvPr>
            <p:ph type="title"/>
          </p:nvPr>
        </p:nvSpPr>
        <p:spPr/>
        <p:txBody>
          <a:bodyPr/>
          <a:lstStyle/>
          <a:p>
            <a:r>
              <a:rPr lang="en-US" dirty="0"/>
              <a:t>PERMISSIBLE EXCLUSIONS TO AUTO LIABILITY COVERAGE</a:t>
            </a:r>
          </a:p>
        </p:txBody>
      </p:sp>
      <p:sp>
        <p:nvSpPr>
          <p:cNvPr id="3" name="Content Placeholder 2">
            <a:extLst>
              <a:ext uri="{FF2B5EF4-FFF2-40B4-BE49-F238E27FC236}">
                <a16:creationId xmlns:a16="http://schemas.microsoft.com/office/drawing/2014/main" id="{D71FC071-D09A-415F-B5E3-8FEB4DF464DC}"/>
              </a:ext>
            </a:extLst>
          </p:cNvPr>
          <p:cNvSpPr>
            <a:spLocks noGrp="1"/>
          </p:cNvSpPr>
          <p:nvPr>
            <p:ph idx="1"/>
          </p:nvPr>
        </p:nvSpPr>
        <p:spPr/>
        <p:txBody>
          <a:bodyPr/>
          <a:lstStyle/>
          <a:p>
            <a:r>
              <a:rPr lang="en-US" sz="3600" b="1" dirty="0"/>
              <a:t>Named Driver Exclusion </a:t>
            </a:r>
            <a:r>
              <a:rPr lang="en-US" sz="3600" i="1" dirty="0"/>
              <a:t>Pierce v. Oklahoma Property &amp; Casualty Ins.</a:t>
            </a:r>
            <a:r>
              <a:rPr lang="en-US" sz="3600" dirty="0"/>
              <a:t> </a:t>
            </a:r>
            <a:r>
              <a:rPr lang="en-US" sz="3600" i="1" dirty="0"/>
              <a:t>Co</a:t>
            </a:r>
            <a:r>
              <a:rPr lang="en-US" sz="3600" dirty="0"/>
              <a:t>., 1995 OK 78, 901 P.2d 819</a:t>
            </a:r>
            <a:endParaRPr lang="en-US" dirty="0"/>
          </a:p>
        </p:txBody>
      </p:sp>
    </p:spTree>
    <p:extLst>
      <p:ext uri="{BB962C8B-B14F-4D97-AF65-F5344CB8AC3E}">
        <p14:creationId xmlns:p14="http://schemas.microsoft.com/office/powerpoint/2010/main" val="395118936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6B8F6-6F6F-434A-A027-25D8084DDF9D}"/>
              </a:ext>
            </a:extLst>
          </p:cNvPr>
          <p:cNvSpPr>
            <a:spLocks noGrp="1"/>
          </p:cNvSpPr>
          <p:nvPr>
            <p:ph type="title"/>
          </p:nvPr>
        </p:nvSpPr>
        <p:spPr/>
        <p:txBody>
          <a:bodyPr/>
          <a:lstStyle/>
          <a:p>
            <a:r>
              <a:rPr lang="en-US" dirty="0"/>
              <a:t>PERMISSIBLE EXCLUSIONS TO AUTO LIABILITY COVERAGE</a:t>
            </a:r>
          </a:p>
        </p:txBody>
      </p:sp>
      <p:sp>
        <p:nvSpPr>
          <p:cNvPr id="3" name="Content Placeholder 2">
            <a:extLst>
              <a:ext uri="{FF2B5EF4-FFF2-40B4-BE49-F238E27FC236}">
                <a16:creationId xmlns:a16="http://schemas.microsoft.com/office/drawing/2014/main" id="{D71FC071-D09A-415F-B5E3-8FEB4DF464DC}"/>
              </a:ext>
            </a:extLst>
          </p:cNvPr>
          <p:cNvSpPr>
            <a:spLocks noGrp="1"/>
          </p:cNvSpPr>
          <p:nvPr>
            <p:ph idx="1"/>
          </p:nvPr>
        </p:nvSpPr>
        <p:spPr/>
        <p:txBody>
          <a:bodyPr>
            <a:normAutofit/>
          </a:bodyPr>
          <a:lstStyle/>
          <a:p>
            <a:r>
              <a:rPr lang="en-US" sz="3600" b="1" dirty="0"/>
              <a:t>Drop-Down “Exclusion” </a:t>
            </a:r>
            <a:r>
              <a:rPr lang="en-US" sz="3600" i="1" dirty="0"/>
              <a:t>Hartline v. Hartline,</a:t>
            </a:r>
            <a:r>
              <a:rPr lang="en-US" sz="3600" dirty="0"/>
              <a:t> 2001 OK 15, 39 P.3d 765</a:t>
            </a:r>
          </a:p>
        </p:txBody>
      </p:sp>
    </p:spTree>
    <p:extLst>
      <p:ext uri="{BB962C8B-B14F-4D97-AF65-F5344CB8AC3E}">
        <p14:creationId xmlns:p14="http://schemas.microsoft.com/office/powerpoint/2010/main" val="36299224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6B8F6-6F6F-434A-A027-25D8084DDF9D}"/>
              </a:ext>
            </a:extLst>
          </p:cNvPr>
          <p:cNvSpPr>
            <a:spLocks noGrp="1"/>
          </p:cNvSpPr>
          <p:nvPr>
            <p:ph type="title"/>
          </p:nvPr>
        </p:nvSpPr>
        <p:spPr/>
        <p:txBody>
          <a:bodyPr/>
          <a:lstStyle/>
          <a:p>
            <a:r>
              <a:rPr lang="en-US" dirty="0"/>
              <a:t>PERMISSIBLE EXCLUSIONS TO AUTO LIABILITY COVERAGE</a:t>
            </a:r>
          </a:p>
        </p:txBody>
      </p:sp>
      <p:sp>
        <p:nvSpPr>
          <p:cNvPr id="3" name="Content Placeholder 2">
            <a:extLst>
              <a:ext uri="{FF2B5EF4-FFF2-40B4-BE49-F238E27FC236}">
                <a16:creationId xmlns:a16="http://schemas.microsoft.com/office/drawing/2014/main" id="{D71FC071-D09A-415F-B5E3-8FEB4DF464DC}"/>
              </a:ext>
            </a:extLst>
          </p:cNvPr>
          <p:cNvSpPr>
            <a:spLocks noGrp="1"/>
          </p:cNvSpPr>
          <p:nvPr>
            <p:ph idx="1"/>
          </p:nvPr>
        </p:nvSpPr>
        <p:spPr/>
        <p:txBody>
          <a:bodyPr>
            <a:normAutofit/>
          </a:bodyPr>
          <a:lstStyle/>
          <a:p>
            <a:r>
              <a:rPr lang="en-US" sz="3600" b="1" dirty="0"/>
              <a:t>Punitive Damages Exclusion </a:t>
            </a:r>
            <a:r>
              <a:rPr lang="en-US" sz="3600" i="1" dirty="0"/>
              <a:t>Dayton Hudson Corp. v. American Mut. Liability Ins. Co.,</a:t>
            </a:r>
            <a:r>
              <a:rPr lang="en-US" sz="3600" dirty="0"/>
              <a:t> 1980 OK 193, 621 P.2d 1155</a:t>
            </a:r>
          </a:p>
        </p:txBody>
      </p:sp>
    </p:spTree>
    <p:extLst>
      <p:ext uri="{BB962C8B-B14F-4D97-AF65-F5344CB8AC3E}">
        <p14:creationId xmlns:p14="http://schemas.microsoft.com/office/powerpoint/2010/main" val="61842227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6B8F6-6F6F-434A-A027-25D8084DDF9D}"/>
              </a:ext>
            </a:extLst>
          </p:cNvPr>
          <p:cNvSpPr>
            <a:spLocks noGrp="1"/>
          </p:cNvSpPr>
          <p:nvPr>
            <p:ph type="title"/>
          </p:nvPr>
        </p:nvSpPr>
        <p:spPr/>
        <p:txBody>
          <a:bodyPr/>
          <a:lstStyle/>
          <a:p>
            <a:r>
              <a:rPr lang="en-US" dirty="0"/>
              <a:t>PERMISSIBLE EXCLUSIONS TO AUTO LIABILITY COVERAGE</a:t>
            </a:r>
          </a:p>
        </p:txBody>
      </p:sp>
      <p:sp>
        <p:nvSpPr>
          <p:cNvPr id="3" name="Content Placeholder 2">
            <a:extLst>
              <a:ext uri="{FF2B5EF4-FFF2-40B4-BE49-F238E27FC236}">
                <a16:creationId xmlns:a16="http://schemas.microsoft.com/office/drawing/2014/main" id="{D71FC071-D09A-415F-B5E3-8FEB4DF464DC}"/>
              </a:ext>
            </a:extLst>
          </p:cNvPr>
          <p:cNvSpPr>
            <a:spLocks noGrp="1"/>
          </p:cNvSpPr>
          <p:nvPr>
            <p:ph idx="1"/>
          </p:nvPr>
        </p:nvSpPr>
        <p:spPr/>
        <p:txBody>
          <a:bodyPr>
            <a:normAutofit/>
          </a:bodyPr>
          <a:lstStyle/>
          <a:p>
            <a:r>
              <a:rPr lang="en-US" sz="3600" b="1" dirty="0"/>
              <a:t>Criminal Acts Exclusion—</a:t>
            </a:r>
            <a:r>
              <a:rPr lang="en-US" sz="3600" dirty="0"/>
              <a:t>Illegal up to minimum limits, except for liability for damages caused by someone who has stolen the car</a:t>
            </a:r>
          </a:p>
        </p:txBody>
      </p:sp>
    </p:spTree>
    <p:extLst>
      <p:ext uri="{BB962C8B-B14F-4D97-AF65-F5344CB8AC3E}">
        <p14:creationId xmlns:p14="http://schemas.microsoft.com/office/powerpoint/2010/main" val="331802680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6B8F6-6F6F-434A-A027-25D8084DDF9D}"/>
              </a:ext>
            </a:extLst>
          </p:cNvPr>
          <p:cNvSpPr>
            <a:spLocks noGrp="1"/>
          </p:cNvSpPr>
          <p:nvPr>
            <p:ph type="title"/>
          </p:nvPr>
        </p:nvSpPr>
        <p:spPr/>
        <p:txBody>
          <a:bodyPr/>
          <a:lstStyle/>
          <a:p>
            <a:r>
              <a:rPr lang="en-US" dirty="0"/>
              <a:t>PERMISSIBLE EXCLUSIONS TO AUTO LIABILITY COVERAGE</a:t>
            </a:r>
          </a:p>
        </p:txBody>
      </p:sp>
      <p:sp>
        <p:nvSpPr>
          <p:cNvPr id="3" name="Content Placeholder 2">
            <a:extLst>
              <a:ext uri="{FF2B5EF4-FFF2-40B4-BE49-F238E27FC236}">
                <a16:creationId xmlns:a16="http://schemas.microsoft.com/office/drawing/2014/main" id="{D71FC071-D09A-415F-B5E3-8FEB4DF464DC}"/>
              </a:ext>
            </a:extLst>
          </p:cNvPr>
          <p:cNvSpPr>
            <a:spLocks noGrp="1"/>
          </p:cNvSpPr>
          <p:nvPr>
            <p:ph idx="1"/>
          </p:nvPr>
        </p:nvSpPr>
        <p:spPr/>
        <p:txBody>
          <a:bodyPr>
            <a:normAutofit/>
          </a:bodyPr>
          <a:lstStyle/>
          <a:p>
            <a:r>
              <a:rPr lang="en-US" sz="3600" b="1" dirty="0"/>
              <a:t>Other Insurance Clauses—</a:t>
            </a:r>
            <a:r>
              <a:rPr lang="en-US" sz="3600" dirty="0"/>
              <a:t>Legal under some circumstances. </a:t>
            </a:r>
          </a:p>
        </p:txBody>
      </p:sp>
    </p:spTree>
    <p:extLst>
      <p:ext uri="{BB962C8B-B14F-4D97-AF65-F5344CB8AC3E}">
        <p14:creationId xmlns:p14="http://schemas.microsoft.com/office/powerpoint/2010/main" val="3957512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B8DF3-56FB-48E4-AF13-38CEDFD749B5}"/>
              </a:ext>
            </a:extLst>
          </p:cNvPr>
          <p:cNvSpPr>
            <a:spLocks noGrp="1"/>
          </p:cNvSpPr>
          <p:nvPr>
            <p:ph type="title"/>
          </p:nvPr>
        </p:nvSpPr>
        <p:spPr/>
        <p:txBody>
          <a:bodyPr/>
          <a:lstStyle/>
          <a:p>
            <a:endParaRPr lang="en-US" dirty="0"/>
          </a:p>
        </p:txBody>
      </p:sp>
      <p:pic>
        <p:nvPicPr>
          <p:cNvPr id="5" name="Content Placeholder 4">
            <a:extLst>
              <a:ext uri="{FF2B5EF4-FFF2-40B4-BE49-F238E27FC236}">
                <a16:creationId xmlns:a16="http://schemas.microsoft.com/office/drawing/2014/main" id="{59728B79-C0B7-4514-9F98-DEFDEC56E73F}"/>
              </a:ext>
            </a:extLst>
          </p:cNvPr>
          <p:cNvPicPr>
            <a:picLocks noGrp="1" noChangeAspect="1"/>
          </p:cNvPicPr>
          <p:nvPr>
            <p:ph idx="1"/>
          </p:nvPr>
        </p:nvPicPr>
        <p:blipFill>
          <a:blip r:embed="rId3"/>
          <a:stretch>
            <a:fillRect/>
          </a:stretch>
        </p:blipFill>
        <p:spPr>
          <a:xfrm>
            <a:off x="912623" y="1825625"/>
            <a:ext cx="10366753" cy="4351338"/>
          </a:xfrm>
          <a:prstGeom prst="rect">
            <a:avLst/>
          </a:prstGeom>
        </p:spPr>
      </p:pic>
    </p:spTree>
    <p:extLst>
      <p:ext uri="{BB962C8B-B14F-4D97-AF65-F5344CB8AC3E}">
        <p14:creationId xmlns:p14="http://schemas.microsoft.com/office/powerpoint/2010/main" val="63023913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6B8F6-6F6F-434A-A027-25D8084DDF9D}"/>
              </a:ext>
            </a:extLst>
          </p:cNvPr>
          <p:cNvSpPr>
            <a:spLocks noGrp="1"/>
          </p:cNvSpPr>
          <p:nvPr>
            <p:ph type="title"/>
          </p:nvPr>
        </p:nvSpPr>
        <p:spPr/>
        <p:txBody>
          <a:bodyPr/>
          <a:lstStyle/>
          <a:p>
            <a:r>
              <a:rPr lang="en-US" dirty="0"/>
              <a:t>PERMISSIBLE EXCLUSIONS TO AUTO LIABILITY COVERAGE</a:t>
            </a:r>
          </a:p>
        </p:txBody>
      </p:sp>
      <p:sp>
        <p:nvSpPr>
          <p:cNvPr id="3" name="Content Placeholder 2">
            <a:extLst>
              <a:ext uri="{FF2B5EF4-FFF2-40B4-BE49-F238E27FC236}">
                <a16:creationId xmlns:a16="http://schemas.microsoft.com/office/drawing/2014/main" id="{D71FC071-D09A-415F-B5E3-8FEB4DF464DC}"/>
              </a:ext>
            </a:extLst>
          </p:cNvPr>
          <p:cNvSpPr>
            <a:spLocks noGrp="1"/>
          </p:cNvSpPr>
          <p:nvPr>
            <p:ph idx="1"/>
          </p:nvPr>
        </p:nvSpPr>
        <p:spPr/>
        <p:txBody>
          <a:bodyPr>
            <a:normAutofit/>
          </a:bodyPr>
          <a:lstStyle/>
          <a:p>
            <a:r>
              <a:rPr lang="en-US" b="1" dirty="0"/>
              <a:t>Other Insurance Clauses—</a:t>
            </a:r>
            <a:r>
              <a:rPr lang="en-US" dirty="0"/>
              <a:t>Legal under some circumstances. </a:t>
            </a:r>
          </a:p>
          <a:p>
            <a:r>
              <a:rPr lang="en-US" sz="3600" dirty="0"/>
              <a:t>Beware, if the policy has (and it likely will) a “Limits of Liability Clause,” restricting total coverage to the “limits provided by the policy with the highest limits,” that will be enforced. </a:t>
            </a:r>
            <a:r>
              <a:rPr lang="en-US" sz="3600" i="1" dirty="0"/>
              <a:t>Gordon v. Gordon,</a:t>
            </a:r>
            <a:r>
              <a:rPr lang="en-US" sz="3600" dirty="0"/>
              <a:t> 2005 OK 5, 41 P.3d 391. That is because our compulsory insurance laws mandate only one legal limit of coverage. </a:t>
            </a:r>
          </a:p>
        </p:txBody>
      </p:sp>
    </p:spTree>
    <p:extLst>
      <p:ext uri="{BB962C8B-B14F-4D97-AF65-F5344CB8AC3E}">
        <p14:creationId xmlns:p14="http://schemas.microsoft.com/office/powerpoint/2010/main" val="327142378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6B8F6-6F6F-434A-A027-25D8084DDF9D}"/>
              </a:ext>
            </a:extLst>
          </p:cNvPr>
          <p:cNvSpPr>
            <a:spLocks noGrp="1"/>
          </p:cNvSpPr>
          <p:nvPr>
            <p:ph type="title"/>
          </p:nvPr>
        </p:nvSpPr>
        <p:spPr/>
        <p:txBody>
          <a:bodyPr/>
          <a:lstStyle/>
          <a:p>
            <a:r>
              <a:rPr lang="en-US" dirty="0"/>
              <a:t>PERMISSIBLE EXCLUSIONS TO AUTO LIABILITY COVERAGE</a:t>
            </a:r>
          </a:p>
        </p:txBody>
      </p:sp>
      <p:sp>
        <p:nvSpPr>
          <p:cNvPr id="3" name="Content Placeholder 2">
            <a:extLst>
              <a:ext uri="{FF2B5EF4-FFF2-40B4-BE49-F238E27FC236}">
                <a16:creationId xmlns:a16="http://schemas.microsoft.com/office/drawing/2014/main" id="{D71FC071-D09A-415F-B5E3-8FEB4DF464DC}"/>
              </a:ext>
            </a:extLst>
          </p:cNvPr>
          <p:cNvSpPr>
            <a:spLocks noGrp="1"/>
          </p:cNvSpPr>
          <p:nvPr>
            <p:ph idx="1"/>
          </p:nvPr>
        </p:nvSpPr>
        <p:spPr/>
        <p:txBody>
          <a:bodyPr>
            <a:normAutofit fontScale="92500" lnSpcReduction="10000"/>
          </a:bodyPr>
          <a:lstStyle/>
          <a:p>
            <a:r>
              <a:rPr lang="en-US" b="1" dirty="0"/>
              <a:t>Other Insurance Clauses—</a:t>
            </a:r>
            <a:r>
              <a:rPr lang="en-US" dirty="0"/>
              <a:t>Legal under some circumstances. Say an employee who causes injury while on the clock is insured under his own auto policy, as well as under the employer’s commercial auto policy, as an “additional insured,” under the omnibus coverage provision. The coverage on the auto will usually be primary, with the coverage on the “non-owned” policy being excess. </a:t>
            </a:r>
          </a:p>
          <a:p>
            <a:r>
              <a:rPr lang="en-US" dirty="0"/>
              <a:t>Beware, if the policy has (and it likely will) a “Limits of Liability Clause,” restricting total coverage to the “limits provided by the policy with the highest limits,” that will be enforced. </a:t>
            </a:r>
            <a:r>
              <a:rPr lang="en-US" i="1" dirty="0"/>
              <a:t>Gordon v. Gordon,</a:t>
            </a:r>
            <a:r>
              <a:rPr lang="en-US" dirty="0"/>
              <a:t> 2005 OK 5, 41 P.3d 391. That is because our compulsory insurance laws mandate only one legal limit of coverage.</a:t>
            </a:r>
          </a:p>
          <a:p>
            <a:r>
              <a:rPr lang="en-US" sz="3600" dirty="0"/>
              <a:t>But, if the policies have no “Limits of Liability Clause, but both have “other insurance clauses” making each “excess,” the provisions cancel each other out and both have pro rata primary coverage up to the cumulative limit.</a:t>
            </a:r>
            <a:r>
              <a:rPr lang="en-US" sz="3600" i="1" dirty="0"/>
              <a:t> Equity Mut. Ins. Co., v. Spring Valley Wholesale Nursery, Inc., </a:t>
            </a:r>
            <a:r>
              <a:rPr lang="en-US" sz="3600" dirty="0"/>
              <a:t>1987 OK 121, 747 P.2d 947. </a:t>
            </a:r>
          </a:p>
        </p:txBody>
      </p:sp>
    </p:spTree>
    <p:extLst>
      <p:ext uri="{BB962C8B-B14F-4D97-AF65-F5344CB8AC3E}">
        <p14:creationId xmlns:p14="http://schemas.microsoft.com/office/powerpoint/2010/main" val="328235112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a:extLst>
              <a:ext uri="{FF2B5EF4-FFF2-40B4-BE49-F238E27FC236}">
                <a16:creationId xmlns:a16="http://schemas.microsoft.com/office/drawing/2014/main" id="{4083A5C4-203A-4F26-8FBC-5313D8F91983}"/>
              </a:ext>
            </a:extLst>
          </p:cNvPr>
          <p:cNvSpPr>
            <a:spLocks noGrp="1" noChangeArrowheads="1"/>
          </p:cNvSpPr>
          <p:nvPr>
            <p:ph type="ctrTitle"/>
          </p:nvPr>
        </p:nvSpPr>
        <p:spPr>
          <a:xfrm>
            <a:off x="2963467" y="1350171"/>
            <a:ext cx="5967413" cy="1350169"/>
          </a:xfrm>
        </p:spPr>
        <p:txBody>
          <a:bodyPr>
            <a:normAutofit fontScale="90000"/>
          </a:bodyPr>
          <a:lstStyle/>
          <a:p>
            <a:r>
              <a:rPr lang="en-US" altLang="en-US" sz="2700" dirty="0"/>
              <a:t>National Business Institute (NBI)</a:t>
            </a:r>
            <a:br>
              <a:rPr lang="en-US" altLang="en-US" sz="2700" dirty="0"/>
            </a:br>
            <a:br>
              <a:rPr lang="en-US" altLang="en-US" sz="2700" dirty="0"/>
            </a:br>
            <a:r>
              <a:rPr lang="en-US" dirty="0"/>
              <a:t>Auto Injury Litigation: The Ultimate Guide </a:t>
            </a:r>
            <a:endParaRPr lang="en-US" altLang="en-US" sz="1950" dirty="0"/>
          </a:p>
        </p:txBody>
      </p:sp>
      <p:sp>
        <p:nvSpPr>
          <p:cNvPr id="2051" name="Rectangle 7">
            <a:extLst>
              <a:ext uri="{FF2B5EF4-FFF2-40B4-BE49-F238E27FC236}">
                <a16:creationId xmlns:a16="http://schemas.microsoft.com/office/drawing/2014/main" id="{A86CCD57-0014-45FD-9E79-A4027595BCEF}"/>
              </a:ext>
            </a:extLst>
          </p:cNvPr>
          <p:cNvSpPr>
            <a:spLocks noGrp="1" noChangeArrowheads="1"/>
          </p:cNvSpPr>
          <p:nvPr>
            <p:ph type="subTitle" idx="1"/>
          </p:nvPr>
        </p:nvSpPr>
        <p:spPr>
          <a:xfrm>
            <a:off x="2963468" y="2888458"/>
            <a:ext cx="6373415" cy="2736056"/>
          </a:xfrm>
        </p:spPr>
        <p:txBody>
          <a:bodyPr>
            <a:normAutofit/>
          </a:bodyPr>
          <a:lstStyle/>
          <a:p>
            <a:r>
              <a:rPr lang="en-US" altLang="en-US" dirty="0">
                <a:solidFill>
                  <a:schemeClr val="tx1"/>
                </a:solidFill>
              </a:rPr>
              <a:t>Section II</a:t>
            </a:r>
            <a:r>
              <a:rPr lang="en-US" altLang="en-US" dirty="0"/>
              <a:t>. In-Depth Coverage Analysis</a:t>
            </a:r>
          </a:p>
          <a:p>
            <a:pPr eaLnBrk="1" hangingPunct="1"/>
            <a:r>
              <a:rPr lang="en-US" altLang="en-US" dirty="0"/>
              <a:t>Paul Kouri</a:t>
            </a:r>
          </a:p>
          <a:p>
            <a:pPr eaLnBrk="1" hangingPunct="1"/>
            <a:endParaRPr lang="en-US" altLang="en-US" dirty="0"/>
          </a:p>
          <a:p>
            <a:pPr eaLnBrk="1" hangingPunct="1"/>
            <a:r>
              <a:rPr lang="en-US" altLang="en-US" sz="1500" dirty="0"/>
              <a:t>May 2, 2019</a:t>
            </a:r>
          </a:p>
          <a:p>
            <a:pPr eaLnBrk="1" hangingPunct="1"/>
            <a:r>
              <a:rPr lang="en-US" altLang="en-US" sz="1500" dirty="0"/>
              <a:t>Oklahoma City, Oklahoma</a:t>
            </a:r>
          </a:p>
          <a:p>
            <a:pPr eaLnBrk="1" hangingPunct="1"/>
            <a:endParaRPr lang="en-US" altLang="en-US" sz="1500" dirty="0"/>
          </a:p>
        </p:txBody>
      </p:sp>
      <p:sp>
        <p:nvSpPr>
          <p:cNvPr id="2052" name="Rectangle 6">
            <a:extLst>
              <a:ext uri="{FF2B5EF4-FFF2-40B4-BE49-F238E27FC236}">
                <a16:creationId xmlns:a16="http://schemas.microsoft.com/office/drawing/2014/main" id="{DF0259C2-B358-452B-A9DA-4EFA9CA8222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1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18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15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1500">
                <a:solidFill>
                  <a:schemeClr val="tx1"/>
                </a:solidFill>
                <a:latin typeface="Calibri" panose="020F0502020204030204" pitchFamily="34" charset="0"/>
              </a:defRPr>
            </a:lvl5pPr>
            <a:lvl6pPr marL="1885950" indent="-17145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6pPr>
            <a:lvl7pPr marL="2228850" indent="-17145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7pPr>
            <a:lvl8pPr marL="2571750" indent="-17145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8pPr>
            <a:lvl9pPr marL="2914650" indent="-17145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 typeface="Arial" panose="020B0604020202020204" pitchFamily="34" charset="0"/>
              <a:buNone/>
              <a:tabLst/>
              <a:defRPr/>
            </a:pPr>
            <a:fld id="{C6E47A10-602D-481E-9E6B-B730C09B8B32}" type="slidenum">
              <a:rPr kumimoji="0" lang="en-US" altLang="en-US" sz="900" b="0" i="0" u="none" strike="noStrike" kern="1200" cap="none" spc="0" normalizeH="0" baseline="0" noProof="0">
                <a:ln>
                  <a:noFill/>
                </a:ln>
                <a:solidFill>
                  <a:srgbClr val="898989"/>
                </a:solidFill>
                <a:effectLst/>
                <a:uLnTx/>
                <a:uFillTx/>
                <a:latin typeface="Tahoma" panose="020B060403050404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 typeface="Arial" panose="020B0604020202020204" pitchFamily="34" charset="0"/>
                <a:buNone/>
                <a:tabLst/>
                <a:defRPr/>
              </a:pPr>
              <a:t>72</a:t>
            </a:fld>
            <a:endParaRPr kumimoji="0" lang="en-US" altLang="en-US" sz="900" b="0" i="0" u="none" strike="noStrike" kern="1200" cap="none" spc="0" normalizeH="0" baseline="0" noProof="0">
              <a:ln>
                <a:noFill/>
              </a:ln>
              <a:solidFill>
                <a:srgbClr val="898989"/>
              </a:solidFill>
              <a:effectLst/>
              <a:uLnTx/>
              <a:uFillTx/>
              <a:latin typeface="Tahoma" panose="020B0604030504040204" pitchFamily="34" charset="0"/>
              <a:ea typeface="+mn-ea"/>
              <a:cs typeface="+mn-cs"/>
            </a:endParaRPr>
          </a:p>
        </p:txBody>
      </p:sp>
    </p:spTree>
    <p:extLst>
      <p:ext uri="{BB962C8B-B14F-4D97-AF65-F5344CB8AC3E}">
        <p14:creationId xmlns:p14="http://schemas.microsoft.com/office/powerpoint/2010/main" val="247173110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D409B-8CED-4AA6-B452-0C019EF82FE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84829EC-1A40-4DEA-8702-704FD16075A4}"/>
              </a:ext>
            </a:extLst>
          </p:cNvPr>
          <p:cNvSpPr>
            <a:spLocks noGrp="1"/>
          </p:cNvSpPr>
          <p:nvPr>
            <p:ph idx="1"/>
          </p:nvPr>
        </p:nvSpPr>
        <p:spPr/>
        <p:txBody>
          <a:bodyPr/>
          <a:lstStyle/>
          <a:p>
            <a:r>
              <a:rPr lang="en-US" dirty="0"/>
              <a:t>In Federal Court this vested right may be enforced by third-party in declaratory judgment action. See, e.g., </a:t>
            </a:r>
            <a:r>
              <a:rPr lang="en-US" i="1" dirty="0"/>
              <a:t>United Services Auto. </a:t>
            </a:r>
            <a:r>
              <a:rPr lang="en-US" i="1" dirty="0" err="1"/>
              <a:t>Ass'n</a:t>
            </a:r>
            <a:r>
              <a:rPr lang="en-US" i="1" dirty="0"/>
              <a:t> v. Royal-Globe Ins. Co</a:t>
            </a:r>
            <a:r>
              <a:rPr lang="en-US" dirty="0"/>
              <a:t>., 511 F.2d 1094 (10th Cir., 1975)(not really right to enforce contract, but “seeking a declaration of the relative rights” of the parties</a:t>
            </a:r>
          </a:p>
          <a:p>
            <a:r>
              <a:rPr lang="en-US" dirty="0"/>
              <a:t>No so in Oklahoma Court. </a:t>
            </a:r>
            <a:r>
              <a:rPr lang="en-US" i="1" dirty="0"/>
              <a:t>Knight ex rel. Ellis v. Miller</a:t>
            </a:r>
            <a:r>
              <a:rPr lang="en-US" dirty="0"/>
              <a:t>, 195 P.3d 372, 2008 OK 81</a:t>
            </a:r>
          </a:p>
        </p:txBody>
      </p:sp>
    </p:spTree>
    <p:extLst>
      <p:ext uri="{BB962C8B-B14F-4D97-AF65-F5344CB8AC3E}">
        <p14:creationId xmlns:p14="http://schemas.microsoft.com/office/powerpoint/2010/main" val="231708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4DF18-0F39-408E-8642-AB056C9D220F}"/>
              </a:ext>
            </a:extLst>
          </p:cNvPr>
          <p:cNvSpPr>
            <a:spLocks noGrp="1"/>
          </p:cNvSpPr>
          <p:nvPr>
            <p:ph type="title"/>
          </p:nvPr>
        </p:nvSpPr>
        <p:spPr/>
        <p:txBody>
          <a:bodyPr/>
          <a:lstStyle/>
          <a:p>
            <a:r>
              <a:rPr lang="en-US" dirty="0"/>
              <a:t>Ambiguity</a:t>
            </a:r>
          </a:p>
        </p:txBody>
      </p:sp>
      <p:sp>
        <p:nvSpPr>
          <p:cNvPr id="3" name="Content Placeholder 2">
            <a:extLst>
              <a:ext uri="{FF2B5EF4-FFF2-40B4-BE49-F238E27FC236}">
                <a16:creationId xmlns:a16="http://schemas.microsoft.com/office/drawing/2014/main" id="{DDF89386-F38E-4908-ADE4-375BBC9EC2F2}"/>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5478432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13180</TotalTime>
  <Words>5737</Words>
  <Application>Microsoft Office PowerPoint</Application>
  <PresentationFormat>Widescreen</PresentationFormat>
  <Paragraphs>419</Paragraphs>
  <Slides>72</Slides>
  <Notes>68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72</vt:i4>
      </vt:variant>
    </vt:vector>
  </HeadingPairs>
  <TitlesOfParts>
    <vt:vector size="80" baseType="lpstr">
      <vt:lpstr>Arial</vt:lpstr>
      <vt:lpstr>Calibri</vt:lpstr>
      <vt:lpstr>Calibri Light</vt:lpstr>
      <vt:lpstr>Tahoma</vt:lpstr>
      <vt:lpstr>Times New Roman</vt:lpstr>
      <vt:lpstr>Wingdings</vt:lpstr>
      <vt:lpstr>1_Office Theme</vt:lpstr>
      <vt:lpstr>Acrobat Document</vt:lpstr>
      <vt:lpstr>National Business Institute (NBI)  Auto Injury Litigation: The Ultimate Guide </vt:lpstr>
      <vt:lpstr>DECLARATIONS PAGES</vt:lpstr>
      <vt:lpstr>PowerPoint Presentation</vt:lpstr>
      <vt:lpstr>PowerPoint Presentation</vt:lpstr>
      <vt:lpstr>Third-party rights under insurance contract</vt:lpstr>
      <vt:lpstr>Third-party rights under insurance contract Zahn v. General Ins. Co. of America, 1980 OK 79, 611 P.2d 645 </vt:lpstr>
      <vt:lpstr>PowerPoint Presentation</vt:lpstr>
      <vt:lpstr>PowerPoint Presentation</vt:lpstr>
      <vt:lpstr>Ambiguity</vt:lpstr>
      <vt:lpstr>Ambiguity</vt:lpstr>
      <vt:lpstr>Ambiguity</vt:lpstr>
      <vt:lpstr>Ambiguity</vt:lpstr>
      <vt:lpstr>Let’s look at some ambiguity</vt:lpstr>
      <vt:lpstr>Manchester v. OMAG</vt:lpstr>
      <vt:lpstr>Manchester v. OMAG</vt:lpstr>
      <vt:lpstr>PowerPoint Presentation</vt:lpstr>
      <vt:lpstr>Rules of Policy Construction </vt:lpstr>
      <vt:lpstr>PowerPoint Presentation</vt:lpstr>
      <vt:lpstr>Ejusdem generis</vt:lpstr>
      <vt:lpstr>Side note:</vt:lpstr>
      <vt:lpstr>Couch on Insurance on ejusdem generis:</vt:lpstr>
      <vt:lpstr>Our argument:</vt:lpstr>
      <vt:lpstr>Our argument:</vt:lpstr>
      <vt:lpstr>Our argument:</vt:lpstr>
      <vt:lpstr>What really makes it ambiguous:</vt:lpstr>
      <vt:lpstr>Structural versus Factual Ambiguity (conveniently in the same exclusion)</vt:lpstr>
      <vt:lpstr>Claimed beating by licensed counselor</vt:lpstr>
      <vt:lpstr>Counseling company policy exclusion:</vt:lpstr>
      <vt:lpstr>PowerPoint Presentation</vt:lpstr>
      <vt:lpstr>Such we had, for instance:</vt:lpstr>
      <vt:lpstr>But when we got to the “pertinent” exclusion, we had this:</vt:lpstr>
      <vt:lpstr>Put the exclusion with the lead-in language and we had this:</vt:lpstr>
      <vt:lpstr>“This insurance does not apply to claims or suits for damages:  Physical abuse . . . .”</vt:lpstr>
      <vt:lpstr>“This insurance does not apply to claims or suits for damages:  Physical abuse . . . .”</vt:lpstr>
      <vt:lpstr>“This insurance does not apply to claims or suits for damages:  Physical abuse . . . .”</vt:lpstr>
      <vt:lpstr>“This insurance does not apply to claims or suits for damages:  Physical abuse . . . .”</vt:lpstr>
      <vt:lpstr>“This insurance does not apply to claims or suits for damages:  Physical abuse . . . .”</vt:lpstr>
      <vt:lpstr>“This insurance does not apply to claims or suits for damages:  Physical abuse . . . .”</vt:lpstr>
      <vt:lpstr>“This insurance does not apply to claims or suits for damages:  Physical abuse . . . .”</vt:lpstr>
      <vt:lpstr>Ambiguity in the Application Process</vt:lpstr>
      <vt:lpstr>Ambiguity in the Application Process</vt:lpstr>
      <vt:lpstr>Facts:</vt:lpstr>
      <vt:lpstr>36 O.S. Section 4004 (life insurance only)</vt:lpstr>
      <vt:lpstr>And statements in application are deemed “representations” not “warranties”:</vt:lpstr>
      <vt:lpstr>36 O.S. Section 3609:</vt:lpstr>
      <vt:lpstr>CASELAW ON 36 O.S. Section 3609 READS OR IN CONJUNCTIVE:</vt:lpstr>
      <vt:lpstr>e.g., Claborn v. Washington National Ins. Co., 910 P.2d 1046, 1996 OK 8</vt:lpstr>
      <vt:lpstr>Hays v. Jackson National Life Ins. Co., 105 F.3d 583 (10th Cir., 1997):</vt:lpstr>
      <vt:lpstr>PowerPoint Presentation</vt:lpstr>
      <vt:lpstr>15 O.S. Section 235</vt:lpstr>
      <vt:lpstr>High Evidentiary Standard:</vt:lpstr>
      <vt:lpstr>PowerPoint Presentation</vt:lpstr>
      <vt:lpstr>PowerPoint Presentation</vt:lpstr>
      <vt:lpstr>Structural ambiguity</vt:lpstr>
      <vt:lpstr>Factual ambiguity</vt:lpstr>
      <vt:lpstr>PowerPoint Presentation</vt:lpstr>
      <vt:lpstr>Factual ambiguity</vt:lpstr>
      <vt:lpstr>PowerPoint Presentation</vt:lpstr>
      <vt:lpstr>PowerPoint Presentation</vt:lpstr>
      <vt:lpstr>PowerPoint Presentation</vt:lpstr>
      <vt:lpstr>PowerPoint Presentation</vt:lpstr>
      <vt:lpstr>PowerPoint Presentation</vt:lpstr>
      <vt:lpstr>Mixed result</vt:lpstr>
      <vt:lpstr>PERMISSIBLE EXCLUSIONS TO AUTO LIABILITY COVERAGE</vt:lpstr>
      <vt:lpstr>PERMISSIBLE EXCLUSIONS TO AUTO LIABILITY COVERAGE</vt:lpstr>
      <vt:lpstr>PERMISSIBLE EXCLUSIONS TO AUTO LIABILITY COVERAGE</vt:lpstr>
      <vt:lpstr>PERMISSIBLE EXCLUSIONS TO AUTO LIABILITY COVERAGE</vt:lpstr>
      <vt:lpstr>PERMISSIBLE EXCLUSIONS TO AUTO LIABILITY COVERAGE</vt:lpstr>
      <vt:lpstr>PERMISSIBLE EXCLUSIONS TO AUTO LIABILITY COVERAGE</vt:lpstr>
      <vt:lpstr>PERMISSIBLE EXCLUSIONS TO AUTO LIABILITY COVERAGE</vt:lpstr>
      <vt:lpstr>PERMISSIBLE EXCLUSIONS TO AUTO LIABILITY COVERAGE</vt:lpstr>
      <vt:lpstr>National Business Institute (NBI)  Auto Injury Litigation: The Ultimate Guide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Business Institute (NBI)  Auto Injury Litigation: The Ultimate Guide</dc:title>
  <dc:creator>Paul Kouri</dc:creator>
  <cp:lastModifiedBy>Paul Kouri</cp:lastModifiedBy>
  <cp:revision>31</cp:revision>
  <dcterms:created xsi:type="dcterms:W3CDTF">2019-04-08T22:54:12Z</dcterms:created>
  <dcterms:modified xsi:type="dcterms:W3CDTF">2019-04-24T00:09:40Z</dcterms:modified>
</cp:coreProperties>
</file>