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8" r:id="rId2"/>
  </p:sldMasterIdLst>
  <p:notesMasterIdLst>
    <p:notesMasterId r:id="rId148"/>
  </p:notesMasterIdLst>
  <p:handoutMasterIdLst>
    <p:handoutMasterId r:id="rId149"/>
  </p:handoutMasterIdLst>
  <p:sldIdLst>
    <p:sldId id="258" r:id="rId3"/>
    <p:sldId id="257" r:id="rId4"/>
    <p:sldId id="259" r:id="rId5"/>
    <p:sldId id="260" r:id="rId6"/>
    <p:sldId id="270" r:id="rId7"/>
    <p:sldId id="271" r:id="rId8"/>
    <p:sldId id="273" r:id="rId9"/>
    <p:sldId id="274" r:id="rId10"/>
    <p:sldId id="275" r:id="rId11"/>
    <p:sldId id="277" r:id="rId12"/>
    <p:sldId id="278" r:id="rId13"/>
    <p:sldId id="279" r:id="rId14"/>
    <p:sldId id="280" r:id="rId15"/>
    <p:sldId id="286" r:id="rId16"/>
    <p:sldId id="291" r:id="rId17"/>
    <p:sldId id="292" r:id="rId18"/>
    <p:sldId id="294" r:id="rId19"/>
    <p:sldId id="295" r:id="rId20"/>
    <p:sldId id="297" r:id="rId21"/>
    <p:sldId id="299" r:id="rId22"/>
    <p:sldId id="309" r:id="rId23"/>
    <p:sldId id="310" r:id="rId24"/>
    <p:sldId id="311" r:id="rId25"/>
    <p:sldId id="430" r:id="rId26"/>
    <p:sldId id="432" r:id="rId27"/>
    <p:sldId id="433" r:id="rId28"/>
    <p:sldId id="434" r:id="rId29"/>
    <p:sldId id="435" r:id="rId30"/>
    <p:sldId id="437" r:id="rId31"/>
    <p:sldId id="438"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441" r:id="rId50"/>
    <p:sldId id="442" r:id="rId51"/>
    <p:sldId id="443" r:id="rId52"/>
    <p:sldId id="444" r:id="rId53"/>
    <p:sldId id="445" r:id="rId54"/>
    <p:sldId id="447" r:id="rId55"/>
    <p:sldId id="448" r:id="rId56"/>
    <p:sldId id="449" r:id="rId57"/>
    <p:sldId id="450" r:id="rId58"/>
    <p:sldId id="451" r:id="rId59"/>
    <p:sldId id="452"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3" r:id="rId88"/>
    <p:sldId id="315" r:id="rId89"/>
    <p:sldId id="316" r:id="rId90"/>
    <p:sldId id="317" r:id="rId91"/>
    <p:sldId id="318" r:id="rId92"/>
    <p:sldId id="319" r:id="rId93"/>
    <p:sldId id="320" r:id="rId94"/>
    <p:sldId id="321" r:id="rId95"/>
    <p:sldId id="322" r:id="rId96"/>
    <p:sldId id="323" r:id="rId97"/>
    <p:sldId id="324" r:id="rId98"/>
    <p:sldId id="325" r:id="rId99"/>
    <p:sldId id="326" r:id="rId100"/>
    <p:sldId id="327" r:id="rId101"/>
    <p:sldId id="328" r:id="rId102"/>
    <p:sldId id="329" r:id="rId103"/>
    <p:sldId id="330" r:id="rId104"/>
    <p:sldId id="331" r:id="rId105"/>
    <p:sldId id="332" r:id="rId106"/>
    <p:sldId id="333" r:id="rId107"/>
    <p:sldId id="334" r:id="rId108"/>
    <p:sldId id="335" r:id="rId109"/>
    <p:sldId id="336" r:id="rId110"/>
    <p:sldId id="337" r:id="rId111"/>
    <p:sldId id="338" r:id="rId112"/>
    <p:sldId id="339" r:id="rId113"/>
    <p:sldId id="340" r:id="rId114"/>
    <p:sldId id="341" r:id="rId115"/>
    <p:sldId id="342" r:id="rId116"/>
    <p:sldId id="343" r:id="rId117"/>
    <p:sldId id="368"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3" r:id="rId140"/>
    <p:sldId id="424" r:id="rId141"/>
    <p:sldId id="425" r:id="rId142"/>
    <p:sldId id="426" r:id="rId143"/>
    <p:sldId id="427" r:id="rId144"/>
    <p:sldId id="428" r:id="rId145"/>
    <p:sldId id="429" r:id="rId146"/>
    <p:sldId id="453" r:id="rId1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D85F5-B18D-473A-A2B4-A22DB99C131B}" v="1309" dt="2019-04-29T19:43:41.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60585" autoAdjust="0"/>
  </p:normalViewPr>
  <p:slideViewPr>
    <p:cSldViewPr>
      <p:cViewPr varScale="1">
        <p:scale>
          <a:sx n="69" d="100"/>
          <a:sy n="69" d="100"/>
        </p:scale>
        <p:origin x="23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microsoft.com/office/2015/10/relationships/revisionInfo" Target="revisionInfo.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7ADF0B6-0CC0-498F-9E13-D34A55E12CB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a:extLst>
              <a:ext uri="{FF2B5EF4-FFF2-40B4-BE49-F238E27FC236}">
                <a16:creationId xmlns:a16="http://schemas.microsoft.com/office/drawing/2014/main" id="{EF2FBDA0-FFD1-46AC-B35E-F8F5E8692FDD}"/>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a:extLst>
              <a:ext uri="{FF2B5EF4-FFF2-40B4-BE49-F238E27FC236}">
                <a16:creationId xmlns:a16="http://schemas.microsoft.com/office/drawing/2014/main" id="{5A17E185-15FD-4BD9-860C-F564C494865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3" name="Rectangle 5">
            <a:extLst>
              <a:ext uri="{FF2B5EF4-FFF2-40B4-BE49-F238E27FC236}">
                <a16:creationId xmlns:a16="http://schemas.microsoft.com/office/drawing/2014/main" id="{5DE90700-0AD5-43EF-8E96-22A98E2E015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7398297F-DF42-4F94-AFEC-8EE3C96DFF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9A6E040-4E39-4109-B3F9-CAD5F96DAAD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a:extLst>
              <a:ext uri="{FF2B5EF4-FFF2-40B4-BE49-F238E27FC236}">
                <a16:creationId xmlns:a16="http://schemas.microsoft.com/office/drawing/2014/main" id="{8F40B109-D92B-49AE-ADE0-925610F09F5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C56573BB-D260-48DF-B20D-61ED09655E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467489D2-BC51-4E07-8381-6B2BB5520FE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3AD0DAB2-D534-4128-A2F4-E60C832BAE8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7" name="Rectangle 7">
            <a:extLst>
              <a:ext uri="{FF2B5EF4-FFF2-40B4-BE49-F238E27FC236}">
                <a16:creationId xmlns:a16="http://schemas.microsoft.com/office/drawing/2014/main" id="{24C446E0-9C0D-4DDB-B9BD-22B0407EE0F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70E791CF-0D93-4562-BCB7-A7424D8601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7111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F32A11A-1B1D-4307-B0AC-94AAD2F5FE88}"/>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E4E28DDA-BCA6-4BD1-9E13-441B0AD01B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UM pays the damages that the injured motorist could otherwise collect from an uninsured tortfeasor</a:t>
            </a:r>
          </a:p>
          <a:p>
            <a:r>
              <a:rPr lang="en-US" altLang="en-US" dirty="0">
                <a:latin typeface="Arial" panose="020B0604020202020204" pitchFamily="34" charset="0"/>
              </a:rPr>
              <a:t>Or hit and run driver</a:t>
            </a:r>
          </a:p>
          <a:p>
            <a:r>
              <a:rPr lang="en-US" altLang="en-US" dirty="0">
                <a:latin typeface="Arial" panose="020B0604020202020204" pitchFamily="34" charset="0"/>
              </a:rPr>
              <a:t>These damages include all available for bodily injury, sickness, disease, or death</a:t>
            </a:r>
          </a:p>
        </p:txBody>
      </p:sp>
      <p:sp>
        <p:nvSpPr>
          <p:cNvPr id="46084" name="Slide Number Placeholder 3">
            <a:extLst>
              <a:ext uri="{FF2B5EF4-FFF2-40B4-BE49-F238E27FC236}">
                <a16:creationId xmlns:a16="http://schemas.microsoft.com/office/drawing/2014/main" id="{4C7EFDFF-F9C7-4D68-99AE-4B8DBA0D53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D14A5E0-7F4A-4F41-A882-12AFE0A267EE}" type="slidenum">
              <a:rPr lang="en-US" altLang="en-US" smtClean="0">
                <a:solidFill>
                  <a:srgbClr val="000000"/>
                </a:solidFill>
                <a:latin typeface="Times New Roman" panose="02020603050405020304" pitchFamily="18" charset="0"/>
              </a:rPr>
              <a:pPr/>
              <a:t>10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1B267D87-B3EF-4D3F-82C7-17FB53B2F00B}"/>
              </a:ext>
            </a:extLst>
          </p:cNvPr>
          <p:cNvSpPr>
            <a:spLocks noGrp="1" noRot="1" noChangeAspect="1" noTextEdit="1"/>
          </p:cNvSpPr>
          <p:nvPr>
            <p:ph type="sldImg"/>
          </p:nvPr>
        </p:nvSpPr>
        <p:spPr>
          <a:ln/>
        </p:spPr>
      </p:sp>
      <p:sp>
        <p:nvSpPr>
          <p:cNvPr id="150531" name="Notes Placeholder 2">
            <a:extLst>
              <a:ext uri="{FF2B5EF4-FFF2-40B4-BE49-F238E27FC236}">
                <a16:creationId xmlns:a16="http://schemas.microsoft.com/office/drawing/2014/main" id="{88130055-07B9-4025-8F7E-43B9F561D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0532" name="Slide Number Placeholder 3">
            <a:extLst>
              <a:ext uri="{FF2B5EF4-FFF2-40B4-BE49-F238E27FC236}">
                <a16:creationId xmlns:a16="http://schemas.microsoft.com/office/drawing/2014/main" id="{596476DF-BBE7-4738-9DBF-4B9D706732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E3B20E-5B20-456D-ACAE-A29BBD75C4D1}" type="slidenum">
              <a:rPr lang="en-US" altLang="en-US" smtClean="0">
                <a:solidFill>
                  <a:srgbClr val="000000"/>
                </a:solidFill>
                <a:latin typeface="Times New Roman" panose="02020603050405020304" pitchFamily="18" charset="0"/>
              </a:rPr>
              <a:pPr/>
              <a:t>100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93FE0114-24BA-4898-A9F8-143C05BB1A27}"/>
              </a:ext>
            </a:extLst>
          </p:cNvPr>
          <p:cNvSpPr>
            <a:spLocks noGrp="1" noRot="1" noChangeAspect="1" noTextEdit="1"/>
          </p:cNvSpPr>
          <p:nvPr>
            <p:ph type="sldImg"/>
          </p:nvPr>
        </p:nvSpPr>
        <p:spPr>
          <a:ln/>
        </p:spPr>
      </p:sp>
      <p:sp>
        <p:nvSpPr>
          <p:cNvPr id="152579" name="Notes Placeholder 2">
            <a:extLst>
              <a:ext uri="{FF2B5EF4-FFF2-40B4-BE49-F238E27FC236}">
                <a16:creationId xmlns:a16="http://schemas.microsoft.com/office/drawing/2014/main" id="{D9FBAD59-B7D5-4CF2-A2BB-16E9F699A9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Court of Civil Appeals has misinterpreted this to mean there is no UM when the owned or available car IS insured, but just not for UM</a:t>
            </a:r>
          </a:p>
          <a:p>
            <a:r>
              <a:rPr lang="en-US" altLang="en-US" dirty="0">
                <a:latin typeface="Arial" panose="020B0604020202020204" pitchFamily="34" charset="0"/>
              </a:rPr>
              <a:t>Clearly contrary to the statutory language</a:t>
            </a:r>
          </a:p>
          <a:p>
            <a:endParaRPr lang="en-US" altLang="en-US" dirty="0">
              <a:latin typeface="Arial" panose="020B0604020202020204" pitchFamily="34" charset="0"/>
            </a:endParaRPr>
          </a:p>
        </p:txBody>
      </p:sp>
      <p:sp>
        <p:nvSpPr>
          <p:cNvPr id="152580" name="Slide Number Placeholder 3">
            <a:extLst>
              <a:ext uri="{FF2B5EF4-FFF2-40B4-BE49-F238E27FC236}">
                <a16:creationId xmlns:a16="http://schemas.microsoft.com/office/drawing/2014/main" id="{8660D4D6-559D-4541-8ADB-8DDFB7A62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8B60AC-EFB1-4D24-99F1-B064AF1E3400}" type="slidenum">
              <a:rPr lang="en-US" altLang="en-US" smtClean="0">
                <a:solidFill>
                  <a:srgbClr val="000000"/>
                </a:solidFill>
                <a:latin typeface="Times New Roman" panose="02020603050405020304" pitchFamily="18" charset="0"/>
              </a:rPr>
              <a:pPr/>
              <a:t>101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E04329D5-41B1-4FD6-954A-1847491DBB71}"/>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B099824A-4EA4-4DDB-9E0F-36D8D733A1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Sort of corrected by Morris v. America First, where we asked Court to overrule Connor</a:t>
            </a:r>
          </a:p>
          <a:p>
            <a:r>
              <a:rPr lang="en-US" altLang="en-US" dirty="0">
                <a:latin typeface="Arial" panose="020B0604020202020204" pitchFamily="34" charset="0"/>
              </a:rPr>
              <a:t>Did not, but limited to the situation where the resident relative otherwise has no UM</a:t>
            </a:r>
          </a:p>
          <a:p>
            <a:r>
              <a:rPr lang="en-US" altLang="en-US" dirty="0">
                <a:latin typeface="Arial" panose="020B0604020202020204" pitchFamily="34" charset="0"/>
              </a:rPr>
              <a:t>See and explain slide</a:t>
            </a:r>
          </a:p>
          <a:p>
            <a:r>
              <a:rPr lang="en-US" altLang="en-US" dirty="0">
                <a:latin typeface="Arial" panose="020B0604020202020204" pitchFamily="34" charset="0"/>
              </a:rPr>
              <a:t> </a:t>
            </a:r>
          </a:p>
          <a:p>
            <a:endParaRPr lang="en-US" altLang="en-US" dirty="0">
              <a:latin typeface="Arial" panose="020B0604020202020204" pitchFamily="34" charset="0"/>
            </a:endParaRPr>
          </a:p>
        </p:txBody>
      </p:sp>
      <p:sp>
        <p:nvSpPr>
          <p:cNvPr id="154628" name="Slide Number Placeholder 3">
            <a:extLst>
              <a:ext uri="{FF2B5EF4-FFF2-40B4-BE49-F238E27FC236}">
                <a16:creationId xmlns:a16="http://schemas.microsoft.com/office/drawing/2014/main" id="{40CC6E69-6AA6-4D4D-A242-51EC4171E4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827034-77BE-4BCA-82CE-D3ABF7F0FD41}" type="slidenum">
              <a:rPr lang="en-US" altLang="en-US" smtClean="0">
                <a:solidFill>
                  <a:srgbClr val="000000"/>
                </a:solidFill>
                <a:latin typeface="Times New Roman" panose="02020603050405020304" pitchFamily="18" charset="0"/>
              </a:rPr>
              <a:pPr/>
              <a:t>102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AAC2C278-E3BC-4780-B831-6E5C1644AB0E}"/>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F9ADE3F2-1DC8-4E8A-A87A-478EB14739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wording of statute applies this rule to even named insured</a:t>
            </a:r>
          </a:p>
          <a:p>
            <a:endParaRPr lang="en-US" altLang="en-US" dirty="0">
              <a:latin typeface="Arial" panose="020B0604020202020204" pitchFamily="34" charset="0"/>
            </a:endParaRPr>
          </a:p>
          <a:p>
            <a:r>
              <a:rPr lang="en-US" altLang="en-US" dirty="0">
                <a:latin typeface="Arial" panose="020B0604020202020204" pitchFamily="34" charset="0"/>
              </a:rPr>
              <a:t>I don’t get it</a:t>
            </a:r>
          </a:p>
          <a:p>
            <a:endParaRPr lang="en-US" altLang="en-US" dirty="0">
              <a:latin typeface="Arial" panose="020B0604020202020204" pitchFamily="34" charset="0"/>
            </a:endParaRPr>
          </a:p>
        </p:txBody>
      </p:sp>
      <p:sp>
        <p:nvSpPr>
          <p:cNvPr id="156676" name="Slide Number Placeholder 3">
            <a:extLst>
              <a:ext uri="{FF2B5EF4-FFF2-40B4-BE49-F238E27FC236}">
                <a16:creationId xmlns:a16="http://schemas.microsoft.com/office/drawing/2014/main" id="{9B7F5A9B-E52A-4DDE-9F4F-C3691B5AE6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888904-2E17-4A8A-98D2-EF7B6B801C5E}" type="slidenum">
              <a:rPr lang="en-US" altLang="en-US" smtClean="0">
                <a:solidFill>
                  <a:srgbClr val="000000"/>
                </a:solidFill>
                <a:latin typeface="Times New Roman" panose="02020603050405020304" pitchFamily="18" charset="0"/>
              </a:rPr>
              <a:pPr/>
              <a:t>103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65A0CD34-EE3D-4BF7-AADA-2A28C28B8DA0}"/>
              </a:ext>
            </a:extLst>
          </p:cNvPr>
          <p:cNvSpPr>
            <a:spLocks noGrp="1" noRot="1" noChangeAspect="1" noTextEdit="1"/>
          </p:cNvSpPr>
          <p:nvPr>
            <p:ph type="sldImg"/>
          </p:nvPr>
        </p:nvSpPr>
        <p:spPr>
          <a:ln/>
        </p:spPr>
      </p:sp>
      <p:sp>
        <p:nvSpPr>
          <p:cNvPr id="158723" name="Notes Placeholder 2">
            <a:extLst>
              <a:ext uri="{FF2B5EF4-FFF2-40B4-BE49-F238E27FC236}">
                <a16:creationId xmlns:a16="http://schemas.microsoft.com/office/drawing/2014/main" id="{22EE0A24-DF26-4A4F-831F-02611429B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Now let’s talk about Class II or occupancy coverage</a:t>
            </a:r>
          </a:p>
          <a:p>
            <a:r>
              <a:rPr lang="en-US" altLang="en-US" dirty="0">
                <a:latin typeface="Arial" panose="020B0604020202020204" pitchFamily="34" charset="0"/>
              </a:rPr>
              <a:t>Can get creative with what is an occupant</a:t>
            </a:r>
          </a:p>
          <a:p>
            <a:endParaRPr lang="en-US" altLang="en-US" dirty="0">
              <a:latin typeface="Arial" panose="020B0604020202020204" pitchFamily="34" charset="0"/>
            </a:endParaRPr>
          </a:p>
        </p:txBody>
      </p:sp>
      <p:sp>
        <p:nvSpPr>
          <p:cNvPr id="158724" name="Slide Number Placeholder 3">
            <a:extLst>
              <a:ext uri="{FF2B5EF4-FFF2-40B4-BE49-F238E27FC236}">
                <a16:creationId xmlns:a16="http://schemas.microsoft.com/office/drawing/2014/main" id="{C6A76C6E-BD9D-4C94-9B78-48C7C7A194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75C4046-662A-4856-AB46-5838AC0C94A2}" type="slidenum">
              <a:rPr lang="en-US" altLang="en-US" smtClean="0">
                <a:solidFill>
                  <a:srgbClr val="000000"/>
                </a:solidFill>
                <a:latin typeface="Times New Roman" panose="02020603050405020304" pitchFamily="18" charset="0"/>
              </a:rPr>
              <a:pPr/>
              <a:t>104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4CB2550B-4A8F-4CAF-A7BF-29403DEA7A74}"/>
              </a:ext>
            </a:extLst>
          </p:cNvPr>
          <p:cNvSpPr>
            <a:spLocks noGrp="1" noRot="1" noChangeAspect="1" noTextEdit="1"/>
          </p:cNvSpPr>
          <p:nvPr>
            <p:ph type="sldImg"/>
          </p:nvPr>
        </p:nvSpPr>
        <p:spPr>
          <a:ln/>
        </p:spPr>
      </p:sp>
      <p:sp>
        <p:nvSpPr>
          <p:cNvPr id="160771" name="Notes Placeholder 2">
            <a:extLst>
              <a:ext uri="{FF2B5EF4-FFF2-40B4-BE49-F238E27FC236}">
                <a16:creationId xmlns:a16="http://schemas.microsoft.com/office/drawing/2014/main" id="{69F502E8-CB0F-43A4-816D-E0D129B38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May be an occupant of insured car when: pumping gas, changing tire,</a:t>
            </a:r>
          </a:p>
          <a:p>
            <a:r>
              <a:rPr lang="en-US" altLang="en-US" dirty="0">
                <a:latin typeface="Arial" panose="020B0604020202020204" pitchFamily="34" charset="0"/>
              </a:rPr>
              <a:t>Walking over to assist another motorist</a:t>
            </a:r>
          </a:p>
          <a:p>
            <a:r>
              <a:rPr lang="en-US" altLang="en-US" dirty="0">
                <a:latin typeface="Arial" panose="020B0604020202020204" pitchFamily="34" charset="0"/>
              </a:rPr>
              <a:t>In one</a:t>
            </a:r>
          </a:p>
        </p:txBody>
      </p:sp>
      <p:sp>
        <p:nvSpPr>
          <p:cNvPr id="160772" name="Slide Number Placeholder 3">
            <a:extLst>
              <a:ext uri="{FF2B5EF4-FFF2-40B4-BE49-F238E27FC236}">
                <a16:creationId xmlns:a16="http://schemas.microsoft.com/office/drawing/2014/main" id="{231B67E4-21F1-487A-974E-5494F1578B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1476536-734B-49A2-8F5F-9F3DCA8469EA}" type="slidenum">
              <a:rPr lang="en-US" altLang="en-US" smtClean="0">
                <a:solidFill>
                  <a:srgbClr val="000000"/>
                </a:solidFill>
                <a:latin typeface="Times New Roman" panose="02020603050405020304" pitchFamily="18" charset="0"/>
              </a:rPr>
              <a:pPr/>
              <a:t>105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8D40E314-2C48-457E-BBF9-6AF8179EB2A1}"/>
              </a:ext>
            </a:extLst>
          </p:cNvPr>
          <p:cNvSpPr>
            <a:spLocks noGrp="1" noRot="1" noChangeAspect="1" noTextEdit="1"/>
          </p:cNvSpPr>
          <p:nvPr>
            <p:ph type="sldImg"/>
          </p:nvPr>
        </p:nvSpPr>
        <p:spPr>
          <a:ln/>
        </p:spPr>
      </p:sp>
      <p:sp>
        <p:nvSpPr>
          <p:cNvPr id="162819" name="Notes Placeholder 2">
            <a:extLst>
              <a:ext uri="{FF2B5EF4-FFF2-40B4-BE49-F238E27FC236}">
                <a16:creationId xmlns:a16="http://schemas.microsoft.com/office/drawing/2014/main" id="{6B2CB56B-8E43-4331-987C-6566747642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a:t>
            </a:r>
          </a:p>
        </p:txBody>
      </p:sp>
      <p:sp>
        <p:nvSpPr>
          <p:cNvPr id="162820" name="Slide Number Placeholder 3">
            <a:extLst>
              <a:ext uri="{FF2B5EF4-FFF2-40B4-BE49-F238E27FC236}">
                <a16:creationId xmlns:a16="http://schemas.microsoft.com/office/drawing/2014/main" id="{3B2985FC-3A41-4A56-93E3-86C2C10178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569161-92FE-44A7-A9E2-A852AB5BA117}" type="slidenum">
              <a:rPr lang="en-US" altLang="en-US" smtClean="0">
                <a:solidFill>
                  <a:srgbClr val="000000"/>
                </a:solidFill>
                <a:latin typeface="Times New Roman" panose="02020603050405020304" pitchFamily="18" charset="0"/>
              </a:rPr>
              <a:pPr/>
              <a:t>106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B9548DD8-FF63-4A8A-B1CE-E3CB000C9764}"/>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66089117-4DF3-4FCD-856A-837035F9A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a:t>
            </a:r>
          </a:p>
        </p:txBody>
      </p:sp>
      <p:sp>
        <p:nvSpPr>
          <p:cNvPr id="164868" name="Slide Number Placeholder 3">
            <a:extLst>
              <a:ext uri="{FF2B5EF4-FFF2-40B4-BE49-F238E27FC236}">
                <a16:creationId xmlns:a16="http://schemas.microsoft.com/office/drawing/2014/main" id="{FC752B09-0F93-4ED8-A740-F97C52CB3B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BDDA67-C101-4BBD-A2D8-E44439646AE9}" type="slidenum">
              <a:rPr lang="en-US" altLang="en-US" smtClean="0">
                <a:solidFill>
                  <a:srgbClr val="000000"/>
                </a:solidFill>
                <a:latin typeface="Times New Roman" panose="02020603050405020304" pitchFamily="18" charset="0"/>
              </a:rPr>
              <a:pPr/>
              <a:t>107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92DE74EC-51D6-40D7-A56E-6DC650C04FC2}"/>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889FA468-46F8-4686-8EFF-1D9AFA75C1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Question is what is “in, on, getting in, getting on?</a:t>
            </a:r>
          </a:p>
        </p:txBody>
      </p:sp>
      <p:sp>
        <p:nvSpPr>
          <p:cNvPr id="166916" name="Slide Number Placeholder 3">
            <a:extLst>
              <a:ext uri="{FF2B5EF4-FFF2-40B4-BE49-F238E27FC236}">
                <a16:creationId xmlns:a16="http://schemas.microsoft.com/office/drawing/2014/main" id="{03BE162A-34E7-4A96-A5B8-29161D42D3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72EAF34-F0BA-4058-9FBC-39B706C19B00}" type="slidenum">
              <a:rPr lang="en-US" altLang="en-US" smtClean="0">
                <a:solidFill>
                  <a:srgbClr val="000000"/>
                </a:solidFill>
                <a:latin typeface="Times New Roman" panose="02020603050405020304" pitchFamily="18" charset="0"/>
              </a:rPr>
              <a:pPr/>
              <a:t>108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80BB9BF0-C148-460D-8471-7B7EFC55D245}"/>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444EE96F-4C51-43C6-861A-A123E454D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 statutorily defined, so matter of policy language and interpretation</a:t>
            </a:r>
          </a:p>
        </p:txBody>
      </p:sp>
      <p:sp>
        <p:nvSpPr>
          <p:cNvPr id="168964" name="Slide Number Placeholder 3">
            <a:extLst>
              <a:ext uri="{FF2B5EF4-FFF2-40B4-BE49-F238E27FC236}">
                <a16:creationId xmlns:a16="http://schemas.microsoft.com/office/drawing/2014/main" id="{D7175C28-2241-40D6-9B63-E2EDCB5FAE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1076013-5738-4355-A4E4-B5F11879AFF2}" type="slidenum">
              <a:rPr lang="en-US" altLang="en-US" smtClean="0">
                <a:solidFill>
                  <a:srgbClr val="000000"/>
                </a:solidFill>
                <a:latin typeface="Times New Roman" panose="02020603050405020304" pitchFamily="18" charset="0"/>
              </a:rPr>
              <a:pPr/>
              <a:t>109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402905F-D427-46BA-BD11-BDC77000AFD3}"/>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FCEE5F17-87FA-4FD8-A698-12732ACDDC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 that includes past and future medicals</a:t>
            </a:r>
          </a:p>
          <a:p>
            <a:r>
              <a:rPr lang="en-US" altLang="en-US">
                <a:latin typeface="Arial" panose="020B0604020202020204" pitchFamily="34" charset="0"/>
              </a:rPr>
              <a:t>Lost wages and income</a:t>
            </a:r>
          </a:p>
          <a:p>
            <a:r>
              <a:rPr lang="en-US" altLang="en-US">
                <a:latin typeface="Arial" panose="020B0604020202020204" pitchFamily="34" charset="0"/>
              </a:rPr>
              <a:t>Pain and suffering</a:t>
            </a:r>
          </a:p>
          <a:p>
            <a:r>
              <a:rPr lang="en-US" altLang="en-US">
                <a:latin typeface="Arial" panose="020B0604020202020204" pitchFamily="34" charset="0"/>
              </a:rPr>
              <a:t>So you see, it does much more than just pay medical bills</a:t>
            </a:r>
          </a:p>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E8D691B1-D527-495B-A551-ED2C2CBF3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7445C91-DD58-4653-A175-9454896B0499}" type="slidenum">
              <a:rPr lang="en-US" altLang="en-US" smtClean="0">
                <a:solidFill>
                  <a:srgbClr val="000000"/>
                </a:solidFill>
                <a:latin typeface="Times New Roman" panose="02020603050405020304" pitchFamily="18" charset="0"/>
              </a:rPr>
              <a:pPr/>
              <a:t>11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051FE94C-04EE-4FE2-ADE8-DF2652CF292C}"/>
              </a:ext>
            </a:extLst>
          </p:cNvPr>
          <p:cNvSpPr>
            <a:spLocks noGrp="1" noRot="1" noChangeAspect="1" noTextEdit="1"/>
          </p:cNvSpPr>
          <p:nvPr>
            <p:ph type="sldImg"/>
          </p:nvPr>
        </p:nvSpPr>
        <p:spPr>
          <a:ln/>
        </p:spPr>
      </p:sp>
      <p:sp>
        <p:nvSpPr>
          <p:cNvPr id="171011" name="Notes Placeholder 2">
            <a:extLst>
              <a:ext uri="{FF2B5EF4-FFF2-40B4-BE49-F238E27FC236}">
                <a16:creationId xmlns:a16="http://schemas.microsoft.com/office/drawing/2014/main" id="{36FF0B53-7824-4A34-897C-D32088B439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a:t>
            </a:r>
          </a:p>
        </p:txBody>
      </p:sp>
      <p:sp>
        <p:nvSpPr>
          <p:cNvPr id="171012" name="Slide Number Placeholder 3">
            <a:extLst>
              <a:ext uri="{FF2B5EF4-FFF2-40B4-BE49-F238E27FC236}">
                <a16:creationId xmlns:a16="http://schemas.microsoft.com/office/drawing/2014/main" id="{7D2ACD2F-69B2-4798-9907-120C3AFE62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ADAAB19-FDDD-42A4-8D6D-BEB70F03C58C}" type="slidenum">
              <a:rPr lang="en-US" altLang="en-US" smtClean="0">
                <a:solidFill>
                  <a:srgbClr val="000000"/>
                </a:solidFill>
                <a:latin typeface="Times New Roman" panose="02020603050405020304" pitchFamily="18" charset="0"/>
              </a:rPr>
              <a:pPr/>
              <a:t>110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8AA0E522-2DA5-4C7F-89A6-FCF87F88258B}"/>
              </a:ext>
            </a:extLst>
          </p:cNvPr>
          <p:cNvSpPr>
            <a:spLocks noGrp="1" noRot="1" noChangeAspect="1" noTextEdit="1"/>
          </p:cNvSpPr>
          <p:nvPr>
            <p:ph type="sldImg"/>
          </p:nvPr>
        </p:nvSpPr>
        <p:spPr>
          <a:ln/>
        </p:spPr>
      </p:sp>
      <p:sp>
        <p:nvSpPr>
          <p:cNvPr id="173059" name="Notes Placeholder 2">
            <a:extLst>
              <a:ext uri="{FF2B5EF4-FFF2-40B4-BE49-F238E27FC236}">
                <a16:creationId xmlns:a16="http://schemas.microsoft.com/office/drawing/2014/main" id="{9EEBE4CA-123F-4BDF-9560-E65E665CC3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a:t>
            </a:r>
          </a:p>
        </p:txBody>
      </p:sp>
      <p:sp>
        <p:nvSpPr>
          <p:cNvPr id="173060" name="Slide Number Placeholder 3">
            <a:extLst>
              <a:ext uri="{FF2B5EF4-FFF2-40B4-BE49-F238E27FC236}">
                <a16:creationId xmlns:a16="http://schemas.microsoft.com/office/drawing/2014/main" id="{08930964-23E2-4E7D-AAB0-60EA64D832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DD236A7-074B-432D-BF5A-9F00641B52B6}" type="slidenum">
              <a:rPr lang="en-US" altLang="en-US" smtClean="0">
                <a:solidFill>
                  <a:srgbClr val="000000"/>
                </a:solidFill>
                <a:latin typeface="Times New Roman" panose="02020603050405020304" pitchFamily="18" charset="0"/>
              </a:rPr>
              <a:pPr/>
              <a:t>111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A486DE36-EDCD-4187-B2FE-A5A8F8629505}"/>
              </a:ext>
            </a:extLst>
          </p:cNvPr>
          <p:cNvSpPr>
            <a:spLocks noGrp="1" noRot="1" noChangeAspect="1" noTextEdit="1"/>
          </p:cNvSpPr>
          <p:nvPr>
            <p:ph type="sldImg"/>
          </p:nvPr>
        </p:nvSpPr>
        <p:spPr>
          <a:ln/>
        </p:spPr>
      </p:sp>
      <p:sp>
        <p:nvSpPr>
          <p:cNvPr id="175107" name="Notes Placeholder 2">
            <a:extLst>
              <a:ext uri="{FF2B5EF4-FFF2-40B4-BE49-F238E27FC236}">
                <a16:creationId xmlns:a16="http://schemas.microsoft.com/office/drawing/2014/main" id="{128BEC4F-7D2E-4FE9-9D0F-4717BA6A35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 that case, </a:t>
            </a:r>
            <a:r>
              <a:rPr lang="en-US" altLang="en-US" dirty="0"/>
              <a:t>Good Samaritan who stops to help another motorist change a tire covered under motorist’s policy</a:t>
            </a:r>
          </a:p>
          <a:p>
            <a:endParaRPr lang="en-US" altLang="en-US" dirty="0">
              <a:latin typeface="Arial" panose="020B0604020202020204" pitchFamily="34" charset="0"/>
            </a:endParaRPr>
          </a:p>
        </p:txBody>
      </p:sp>
      <p:sp>
        <p:nvSpPr>
          <p:cNvPr id="175108" name="Slide Number Placeholder 3">
            <a:extLst>
              <a:ext uri="{FF2B5EF4-FFF2-40B4-BE49-F238E27FC236}">
                <a16:creationId xmlns:a16="http://schemas.microsoft.com/office/drawing/2014/main" id="{A32A80EA-DD2C-4ECF-9F25-5214911DD6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179500-325A-40E7-90C3-21CC2D0F8A88}" type="slidenum">
              <a:rPr lang="en-US" altLang="en-US" smtClean="0">
                <a:solidFill>
                  <a:srgbClr val="000000"/>
                </a:solidFill>
                <a:latin typeface="Times New Roman" panose="02020603050405020304" pitchFamily="18" charset="0"/>
              </a:rPr>
              <a:pPr/>
              <a:t>112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B7B048C9-5011-4970-8212-A925A7E1136D}"/>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81AAA81F-9019-4AD9-A474-56B4481FFD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Before wreck, had looked through trunk of insured car, was working on the tire, and was next to the car—that was “occupancy” </a:t>
            </a:r>
          </a:p>
          <a:p>
            <a:endParaRPr lang="en-US" altLang="en-US" dirty="0">
              <a:latin typeface="Arial" panose="020B0604020202020204" pitchFamily="34" charset="0"/>
            </a:endParaRPr>
          </a:p>
        </p:txBody>
      </p:sp>
      <p:sp>
        <p:nvSpPr>
          <p:cNvPr id="177156" name="Slide Number Placeholder 3">
            <a:extLst>
              <a:ext uri="{FF2B5EF4-FFF2-40B4-BE49-F238E27FC236}">
                <a16:creationId xmlns:a16="http://schemas.microsoft.com/office/drawing/2014/main" id="{3A415927-4A52-4702-8A90-45FC99641F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7FE0D1E-1B7D-41FD-B3B4-A968F5B8C309}" type="slidenum">
              <a:rPr lang="en-US" altLang="en-US" smtClean="0">
                <a:solidFill>
                  <a:srgbClr val="000000"/>
                </a:solidFill>
                <a:latin typeface="Times New Roman" panose="02020603050405020304" pitchFamily="18" charset="0"/>
              </a:rPr>
              <a:pPr/>
              <a:t>113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6733FF5E-2F0A-45DC-AD95-1B2D0CC910AE}"/>
              </a:ext>
            </a:extLst>
          </p:cNvPr>
          <p:cNvSpPr>
            <a:spLocks noGrp="1" noRot="1" noChangeAspect="1" noTextEdit="1"/>
          </p:cNvSpPr>
          <p:nvPr>
            <p:ph type="sldImg"/>
          </p:nvPr>
        </p:nvSpPr>
        <p:spPr>
          <a:ln/>
        </p:spPr>
      </p:sp>
      <p:sp>
        <p:nvSpPr>
          <p:cNvPr id="179203" name="Notes Placeholder 2">
            <a:extLst>
              <a:ext uri="{FF2B5EF4-FFF2-40B4-BE49-F238E27FC236}">
                <a16:creationId xmlns:a16="http://schemas.microsoft.com/office/drawing/2014/main" id="{40B44A73-C389-4C9F-B5D8-312BDDBF38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had a case where a flagman was walking behind a dump truck</a:t>
            </a:r>
          </a:p>
          <a:p>
            <a:endParaRPr lang="en-US" altLang="en-US" dirty="0">
              <a:latin typeface="Arial" panose="020B0604020202020204" pitchFamily="34" charset="0"/>
            </a:endParaRPr>
          </a:p>
        </p:txBody>
      </p:sp>
      <p:sp>
        <p:nvSpPr>
          <p:cNvPr id="179204" name="Slide Number Placeholder 3">
            <a:extLst>
              <a:ext uri="{FF2B5EF4-FFF2-40B4-BE49-F238E27FC236}">
                <a16:creationId xmlns:a16="http://schemas.microsoft.com/office/drawing/2014/main" id="{ABA08113-1E4D-4431-86A1-66EA77B414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2E39EA-6773-4D56-B027-F35BEE69E127}" type="slidenum">
              <a:rPr lang="en-US" altLang="en-US" smtClean="0">
                <a:solidFill>
                  <a:srgbClr val="000000"/>
                </a:solidFill>
                <a:latin typeface="Times New Roman" panose="02020603050405020304" pitchFamily="18" charset="0"/>
              </a:rPr>
              <a:pPr/>
              <a:t>114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A91ACE12-FD7E-4573-AFF2-C3EEFE3709D1}"/>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BDE1273A-50E4-4692-A211-E9F1EFF27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on, getting in, getting on? Arguably occupancy</a:t>
            </a:r>
          </a:p>
        </p:txBody>
      </p:sp>
      <p:sp>
        <p:nvSpPr>
          <p:cNvPr id="181252" name="Slide Number Placeholder 3">
            <a:extLst>
              <a:ext uri="{FF2B5EF4-FFF2-40B4-BE49-F238E27FC236}">
                <a16:creationId xmlns:a16="http://schemas.microsoft.com/office/drawing/2014/main" id="{806F5BA9-5614-4428-91F2-A4728C7642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3FF49AF-44DA-490B-9023-8A4F9D611527}" type="slidenum">
              <a:rPr lang="en-US" altLang="en-US" smtClean="0">
                <a:solidFill>
                  <a:srgbClr val="000000"/>
                </a:solidFill>
                <a:latin typeface="Times New Roman" panose="02020603050405020304" pitchFamily="18" charset="0"/>
              </a:rPr>
              <a:pPr/>
              <a:t>115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D0673BB9-84C8-475D-866A-440FF2817AD8}"/>
              </a:ext>
            </a:extLst>
          </p:cNvPr>
          <p:cNvSpPr>
            <a:spLocks noGrp="1" noRot="1" noChangeAspect="1" noTextEdit="1"/>
          </p:cNvSpPr>
          <p:nvPr>
            <p:ph type="sldImg"/>
          </p:nvPr>
        </p:nvSpPr>
        <p:spPr>
          <a:ln/>
        </p:spPr>
      </p:sp>
      <p:sp>
        <p:nvSpPr>
          <p:cNvPr id="232451" name="Notes Placeholder 2">
            <a:extLst>
              <a:ext uri="{FF2B5EF4-FFF2-40B4-BE49-F238E27FC236}">
                <a16:creationId xmlns:a16="http://schemas.microsoft.com/office/drawing/2014/main" id="{7AE40FBD-5076-4405-B937-BCC8D2A106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32452" name="Slide Number Placeholder 3">
            <a:extLst>
              <a:ext uri="{FF2B5EF4-FFF2-40B4-BE49-F238E27FC236}">
                <a16:creationId xmlns:a16="http://schemas.microsoft.com/office/drawing/2014/main" id="{49A7590C-F50E-4D31-B18D-C696BA627D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C9443F-3469-49B2-9975-C7F8F21F3455}" type="slidenum">
              <a:rPr lang="en-US" altLang="en-US" smtClean="0">
                <a:solidFill>
                  <a:srgbClr val="000000"/>
                </a:solidFill>
                <a:latin typeface="Times New Roman" panose="02020603050405020304" pitchFamily="18" charset="0"/>
              </a:rPr>
              <a:pPr/>
              <a:t>116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F8784511-CC23-48A5-A936-ABFD4A7CF876}"/>
              </a:ext>
            </a:extLst>
          </p:cNvPr>
          <p:cNvSpPr>
            <a:spLocks noGrp="1" noRot="1" noChangeAspect="1" noTextEdit="1"/>
          </p:cNvSpPr>
          <p:nvPr>
            <p:ph type="sldImg"/>
          </p:nvPr>
        </p:nvSpPr>
        <p:spPr>
          <a:ln/>
        </p:spPr>
      </p:sp>
      <p:sp>
        <p:nvSpPr>
          <p:cNvPr id="236547" name="Notes Placeholder 2">
            <a:extLst>
              <a:ext uri="{FF2B5EF4-FFF2-40B4-BE49-F238E27FC236}">
                <a16:creationId xmlns:a16="http://schemas.microsoft.com/office/drawing/2014/main" id="{7205EC8A-76AC-404C-82E9-D664959D89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Rex used to say—” Sue early and sue often”</a:t>
            </a:r>
          </a:p>
          <a:p>
            <a:endParaRPr lang="en-US" altLang="en-US" dirty="0">
              <a:latin typeface="Arial" panose="020B0604020202020204" pitchFamily="34" charset="0"/>
            </a:endParaRPr>
          </a:p>
        </p:txBody>
      </p:sp>
      <p:sp>
        <p:nvSpPr>
          <p:cNvPr id="236548" name="Slide Number Placeholder 3">
            <a:extLst>
              <a:ext uri="{FF2B5EF4-FFF2-40B4-BE49-F238E27FC236}">
                <a16:creationId xmlns:a16="http://schemas.microsoft.com/office/drawing/2014/main" id="{6814C8CF-ACD5-4567-B3D1-6FB678564A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0491C9B-3EAD-4EFF-B251-82CDA3EE7894}" type="slidenum">
              <a:rPr lang="en-US" altLang="en-US" smtClean="0">
                <a:solidFill>
                  <a:srgbClr val="000000"/>
                </a:solidFill>
                <a:latin typeface="Times New Roman" panose="02020603050405020304" pitchFamily="18" charset="0"/>
              </a:rPr>
              <a:pPr/>
              <a:t>117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C7056883-CF09-4663-909C-65D12368F0C6}"/>
              </a:ext>
            </a:extLst>
          </p:cNvPr>
          <p:cNvSpPr>
            <a:spLocks noGrp="1" noRot="1" noChangeAspect="1" noTextEdit="1"/>
          </p:cNvSpPr>
          <p:nvPr>
            <p:ph type="sldImg"/>
          </p:nvPr>
        </p:nvSpPr>
        <p:spPr>
          <a:ln/>
        </p:spPr>
      </p:sp>
      <p:sp>
        <p:nvSpPr>
          <p:cNvPr id="238595" name="Notes Placeholder 2">
            <a:extLst>
              <a:ext uri="{FF2B5EF4-FFF2-40B4-BE49-F238E27FC236}">
                <a16:creationId xmlns:a16="http://schemas.microsoft.com/office/drawing/2014/main" id="{81AF516F-3DF2-495C-9639-E0DF1FE402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All funning aside, how do you decide if you need to file suit</a:t>
            </a:r>
          </a:p>
          <a:p>
            <a:r>
              <a:rPr lang="en-US" altLang="en-US" dirty="0">
                <a:latin typeface="Arial" panose="020B0604020202020204" pitchFamily="34" charset="0"/>
              </a:rPr>
              <a:t>First ask do you have UM</a:t>
            </a:r>
          </a:p>
          <a:p>
            <a:endParaRPr lang="en-US" altLang="en-US" dirty="0">
              <a:latin typeface="Arial" panose="020B0604020202020204" pitchFamily="34" charset="0"/>
            </a:endParaRPr>
          </a:p>
        </p:txBody>
      </p:sp>
      <p:sp>
        <p:nvSpPr>
          <p:cNvPr id="238596" name="Slide Number Placeholder 3">
            <a:extLst>
              <a:ext uri="{FF2B5EF4-FFF2-40B4-BE49-F238E27FC236}">
                <a16:creationId xmlns:a16="http://schemas.microsoft.com/office/drawing/2014/main" id="{35126B14-9368-41B6-8B6A-0724623E49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2937DA2-CF4C-4AFC-A546-5B67FF9D2550}" type="slidenum">
              <a:rPr lang="en-US" altLang="en-US" smtClean="0">
                <a:solidFill>
                  <a:srgbClr val="000000"/>
                </a:solidFill>
                <a:latin typeface="Times New Roman" panose="02020603050405020304" pitchFamily="18" charset="0"/>
              </a:rPr>
              <a:pPr/>
              <a:t>118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F778B120-4A01-4638-B9E1-9799E1474384}"/>
              </a:ext>
            </a:extLst>
          </p:cNvPr>
          <p:cNvSpPr>
            <a:spLocks noGrp="1" noRot="1" noChangeAspect="1" noTextEdit="1"/>
          </p:cNvSpPr>
          <p:nvPr>
            <p:ph type="sldImg"/>
          </p:nvPr>
        </p:nvSpPr>
        <p:spPr>
          <a:ln/>
        </p:spPr>
      </p:sp>
      <p:sp>
        <p:nvSpPr>
          <p:cNvPr id="240643" name="Notes Placeholder 2">
            <a:extLst>
              <a:ext uri="{FF2B5EF4-FFF2-40B4-BE49-F238E27FC236}">
                <a16:creationId xmlns:a16="http://schemas.microsoft.com/office/drawing/2014/main" id="{E7DB6E1E-20F1-47E7-A956-A2022F8299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If yes, do you have an insured who has bodily injury that</a:t>
            </a:r>
          </a:p>
          <a:p>
            <a:r>
              <a:rPr lang="en-US" altLang="en-US" dirty="0">
                <a:latin typeface="Arial" panose="020B0604020202020204" pitchFamily="34" charset="0"/>
              </a:rPr>
              <a:t>Exceeds liability limits</a:t>
            </a:r>
          </a:p>
        </p:txBody>
      </p:sp>
      <p:sp>
        <p:nvSpPr>
          <p:cNvPr id="240644" name="Slide Number Placeholder 3">
            <a:extLst>
              <a:ext uri="{FF2B5EF4-FFF2-40B4-BE49-F238E27FC236}">
                <a16:creationId xmlns:a16="http://schemas.microsoft.com/office/drawing/2014/main" id="{27F34E76-58D5-4817-9512-D1349490C8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F654499-56E3-4578-B600-E421BC911468}" type="slidenum">
              <a:rPr lang="en-US" altLang="en-US" smtClean="0">
                <a:solidFill>
                  <a:srgbClr val="000000"/>
                </a:solidFill>
                <a:latin typeface="Times New Roman" panose="02020603050405020304" pitchFamily="18" charset="0"/>
              </a:rPr>
              <a:pPr/>
              <a:t>119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BB73D5E-7245-4103-9130-BB132AA0FA97}"/>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161D344-3871-457A-8C7A-EE75525C39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UM does not pay property damage</a:t>
            </a:r>
          </a:p>
          <a:p>
            <a:r>
              <a:rPr lang="en-US" altLang="en-US" dirty="0">
                <a:latin typeface="Arial" panose="020B0604020202020204" pitchFamily="34" charset="0"/>
              </a:rPr>
              <a:t>(though I believe it now does in Texas)</a:t>
            </a:r>
          </a:p>
        </p:txBody>
      </p:sp>
      <p:sp>
        <p:nvSpPr>
          <p:cNvPr id="50180" name="Slide Number Placeholder 3">
            <a:extLst>
              <a:ext uri="{FF2B5EF4-FFF2-40B4-BE49-F238E27FC236}">
                <a16:creationId xmlns:a16="http://schemas.microsoft.com/office/drawing/2014/main" id="{A08A510A-D77E-4CAB-BE29-E2C313D63F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1764AA2-59C6-4EBC-92BA-AD3B3D50F650}" type="slidenum">
              <a:rPr lang="en-US" altLang="en-US" smtClean="0">
                <a:solidFill>
                  <a:srgbClr val="000000"/>
                </a:solidFill>
                <a:latin typeface="Times New Roman" panose="02020603050405020304" pitchFamily="18" charset="0"/>
              </a:rPr>
              <a:pPr/>
              <a:t>12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F3211816-497D-430C-98E1-094EF7030F19}"/>
              </a:ext>
            </a:extLst>
          </p:cNvPr>
          <p:cNvSpPr>
            <a:spLocks noGrp="1" noRot="1" noChangeAspect="1" noTextEdit="1"/>
          </p:cNvSpPr>
          <p:nvPr>
            <p:ph type="sldImg"/>
          </p:nvPr>
        </p:nvSpPr>
        <p:spPr>
          <a:ln/>
        </p:spPr>
      </p:sp>
      <p:sp>
        <p:nvSpPr>
          <p:cNvPr id="242691" name="Notes Placeholder 2">
            <a:extLst>
              <a:ext uri="{FF2B5EF4-FFF2-40B4-BE49-F238E27FC236}">
                <a16:creationId xmlns:a16="http://schemas.microsoft.com/office/drawing/2014/main" id="{87DDA211-1A8B-4040-803A-CC38F155FD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2692" name="Slide Number Placeholder 3">
            <a:extLst>
              <a:ext uri="{FF2B5EF4-FFF2-40B4-BE49-F238E27FC236}">
                <a16:creationId xmlns:a16="http://schemas.microsoft.com/office/drawing/2014/main" id="{D3920ACA-EA8B-48D0-911A-276E69C82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2CB4CE-D349-4393-A1F1-9FF61F2DDB47}" type="slidenum">
              <a:rPr lang="en-US" altLang="en-US" smtClean="0">
                <a:solidFill>
                  <a:srgbClr val="000000"/>
                </a:solidFill>
                <a:latin typeface="Times New Roman" panose="02020603050405020304" pitchFamily="18" charset="0"/>
              </a:rPr>
              <a:pPr/>
              <a:t>120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F343F068-5D32-4CD4-BF1F-CE405E86B6B3}"/>
              </a:ext>
            </a:extLst>
          </p:cNvPr>
          <p:cNvSpPr>
            <a:spLocks noGrp="1" noRot="1" noChangeAspect="1" noTextEdit="1"/>
          </p:cNvSpPr>
          <p:nvPr>
            <p:ph type="sldImg"/>
          </p:nvPr>
        </p:nvSpPr>
        <p:spPr>
          <a:ln/>
        </p:spPr>
      </p:sp>
      <p:sp>
        <p:nvSpPr>
          <p:cNvPr id="244739" name="Notes Placeholder 2">
            <a:extLst>
              <a:ext uri="{FF2B5EF4-FFF2-40B4-BE49-F238E27FC236}">
                <a16:creationId xmlns:a16="http://schemas.microsoft.com/office/drawing/2014/main" id="{18915A63-8945-400D-B0C1-BAC6FACD6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Arises from the negligent ownership, use or maintenance of a MV</a:t>
            </a:r>
          </a:p>
        </p:txBody>
      </p:sp>
      <p:sp>
        <p:nvSpPr>
          <p:cNvPr id="244740" name="Slide Number Placeholder 3">
            <a:extLst>
              <a:ext uri="{FF2B5EF4-FFF2-40B4-BE49-F238E27FC236}">
                <a16:creationId xmlns:a16="http://schemas.microsoft.com/office/drawing/2014/main" id="{C87173CF-C004-441D-81A0-C1DBC0C65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F15057-7F59-4865-895C-FD821C1218E7}" type="slidenum">
              <a:rPr lang="en-US" altLang="en-US" smtClean="0">
                <a:solidFill>
                  <a:srgbClr val="000000"/>
                </a:solidFill>
                <a:latin typeface="Times New Roman" panose="02020603050405020304" pitchFamily="18" charset="0"/>
              </a:rPr>
              <a:pPr/>
              <a:t>121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626AF4A8-5737-46B8-987E-F43FC7DA2FCE}"/>
              </a:ext>
            </a:extLst>
          </p:cNvPr>
          <p:cNvSpPr>
            <a:spLocks noGrp="1" noRot="1" noChangeAspect="1" noTextEdit="1"/>
          </p:cNvSpPr>
          <p:nvPr>
            <p:ph type="sldImg"/>
          </p:nvPr>
        </p:nvSpPr>
        <p:spPr>
          <a:ln/>
        </p:spPr>
      </p:sp>
      <p:sp>
        <p:nvSpPr>
          <p:cNvPr id="246787" name="Notes Placeholder 2">
            <a:extLst>
              <a:ext uri="{FF2B5EF4-FFF2-40B4-BE49-F238E27FC236}">
                <a16:creationId xmlns:a16="http://schemas.microsoft.com/office/drawing/2014/main" id="{B2DF25BC-37F6-4BB4-84FB-37A21D8C7F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is a good spot to point out a couple </a:t>
            </a:r>
            <a:r>
              <a:rPr lang="en-US" altLang="en-US" dirty="0" err="1">
                <a:latin typeface="Arial" panose="020B0604020202020204" pitchFamily="34" charset="0"/>
              </a:rPr>
              <a:t>dont’s</a:t>
            </a:r>
            <a:r>
              <a:rPr lang="en-US" altLang="en-US" dirty="0">
                <a:latin typeface="Arial" panose="020B0604020202020204" pitchFamily="34" charset="0"/>
              </a:rPr>
              <a:t> with respect to collecting UM</a:t>
            </a:r>
          </a:p>
          <a:p>
            <a:r>
              <a:rPr lang="en-US" altLang="en-US" dirty="0">
                <a:latin typeface="Arial" panose="020B0604020202020204" pitchFamily="34" charset="0"/>
              </a:rPr>
              <a:t>Do not settle case with liability carrier for less than limits</a:t>
            </a:r>
          </a:p>
          <a:p>
            <a:r>
              <a:rPr lang="en-US" altLang="en-US" dirty="0">
                <a:latin typeface="Arial" panose="020B0604020202020204" pitchFamily="34" charset="0"/>
              </a:rPr>
              <a:t>If you do you destroy you claim to UM</a:t>
            </a:r>
          </a:p>
        </p:txBody>
      </p:sp>
      <p:sp>
        <p:nvSpPr>
          <p:cNvPr id="246788" name="Slide Number Placeholder 3">
            <a:extLst>
              <a:ext uri="{FF2B5EF4-FFF2-40B4-BE49-F238E27FC236}">
                <a16:creationId xmlns:a16="http://schemas.microsoft.com/office/drawing/2014/main" id="{606C9ED0-FD24-4E8A-95BF-3F0261D96B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8D1EECF-88B5-47E9-A5D2-9B56075CED4E}" type="slidenum">
              <a:rPr lang="en-US" altLang="en-US" smtClean="0">
                <a:solidFill>
                  <a:srgbClr val="000000"/>
                </a:solidFill>
                <a:latin typeface="Times New Roman" panose="02020603050405020304" pitchFamily="18" charset="0"/>
              </a:rPr>
              <a:pPr/>
              <a:t>122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A4CB8381-2FBC-499A-A58B-116F9F90DC7C}"/>
              </a:ext>
            </a:extLst>
          </p:cNvPr>
          <p:cNvSpPr>
            <a:spLocks noGrp="1" noRot="1" noChangeAspect="1" noTextEdit="1"/>
          </p:cNvSpPr>
          <p:nvPr>
            <p:ph type="sldImg"/>
          </p:nvPr>
        </p:nvSpPr>
        <p:spPr>
          <a:ln/>
        </p:spPr>
      </p:sp>
      <p:sp>
        <p:nvSpPr>
          <p:cNvPr id="248835" name="Notes Placeholder 2">
            <a:extLst>
              <a:ext uri="{FF2B5EF4-FFF2-40B4-BE49-F238E27FC236}">
                <a16:creationId xmlns:a16="http://schemas.microsoft.com/office/drawing/2014/main" id="{3619590B-7276-411E-8FF0-A557269B2E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8836" name="Slide Number Placeholder 3">
            <a:extLst>
              <a:ext uri="{FF2B5EF4-FFF2-40B4-BE49-F238E27FC236}">
                <a16:creationId xmlns:a16="http://schemas.microsoft.com/office/drawing/2014/main" id="{0D174C84-28AE-4024-B02D-E78468BF76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0BF75F-9B34-4002-9146-888853C4CFA9}" type="slidenum">
              <a:rPr lang="en-US" altLang="en-US" smtClean="0">
                <a:solidFill>
                  <a:srgbClr val="000000"/>
                </a:solidFill>
                <a:latin typeface="Times New Roman" panose="02020603050405020304" pitchFamily="18" charset="0"/>
              </a:rPr>
              <a:pPr/>
              <a:t>123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CB64D180-B45F-4B65-93AF-17DAE220062A}"/>
              </a:ext>
            </a:extLst>
          </p:cNvPr>
          <p:cNvSpPr>
            <a:spLocks noGrp="1" noRot="1" noChangeAspect="1" noTextEdit="1"/>
          </p:cNvSpPr>
          <p:nvPr>
            <p:ph type="sldImg"/>
          </p:nvPr>
        </p:nvSpPr>
        <p:spPr>
          <a:ln/>
        </p:spPr>
      </p:sp>
      <p:sp>
        <p:nvSpPr>
          <p:cNvPr id="250883" name="Notes Placeholder 2">
            <a:extLst>
              <a:ext uri="{FF2B5EF4-FFF2-40B4-BE49-F238E27FC236}">
                <a16:creationId xmlns:a16="http://schemas.microsoft.com/office/drawing/2014/main" id="{21FBB411-FEAD-42C2-BF62-99B07670E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Also, do not settle claim with TF without getting subrogation waiver</a:t>
            </a:r>
          </a:p>
          <a:p>
            <a:r>
              <a:rPr lang="en-US" altLang="en-US" dirty="0">
                <a:latin typeface="Arial" panose="020B0604020202020204" pitchFamily="34" charset="0"/>
              </a:rPr>
              <a:t>If you do, you have destroyed your UM claim by destroying the carriers right of subrogation</a:t>
            </a:r>
          </a:p>
          <a:p>
            <a:r>
              <a:rPr lang="en-US" altLang="en-US" dirty="0">
                <a:latin typeface="Arial" panose="020B0604020202020204" pitchFamily="34" charset="0"/>
              </a:rPr>
              <a:t>—follow the statute and require waiver or substitution</a:t>
            </a:r>
          </a:p>
          <a:p>
            <a:endParaRPr lang="en-US" altLang="en-US" dirty="0">
              <a:latin typeface="Arial" panose="020B0604020202020204" pitchFamily="34" charset="0"/>
            </a:endParaRPr>
          </a:p>
        </p:txBody>
      </p:sp>
      <p:sp>
        <p:nvSpPr>
          <p:cNvPr id="250884" name="Slide Number Placeholder 3">
            <a:extLst>
              <a:ext uri="{FF2B5EF4-FFF2-40B4-BE49-F238E27FC236}">
                <a16:creationId xmlns:a16="http://schemas.microsoft.com/office/drawing/2014/main" id="{C4D85EF3-11CC-4B63-A4CD-0B18A17E4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C32B71C-D06B-4EC5-915B-E3C6C0238C0A}" type="slidenum">
              <a:rPr lang="en-US" altLang="en-US" smtClean="0">
                <a:solidFill>
                  <a:srgbClr val="000000"/>
                </a:solidFill>
                <a:latin typeface="Times New Roman" panose="02020603050405020304" pitchFamily="18" charset="0"/>
              </a:rPr>
              <a:pPr/>
              <a:t>124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61F68EF4-9DBB-4BE4-8493-38E742BC41D5}"/>
              </a:ext>
            </a:extLst>
          </p:cNvPr>
          <p:cNvSpPr>
            <a:spLocks noGrp="1" noRot="1" noChangeAspect="1" noTextEdit="1"/>
          </p:cNvSpPr>
          <p:nvPr>
            <p:ph type="sldImg"/>
          </p:nvPr>
        </p:nvSpPr>
        <p:spPr>
          <a:ln/>
        </p:spPr>
      </p:sp>
      <p:sp>
        <p:nvSpPr>
          <p:cNvPr id="252931" name="Notes Placeholder 2">
            <a:extLst>
              <a:ext uri="{FF2B5EF4-FFF2-40B4-BE49-F238E27FC236}">
                <a16:creationId xmlns:a16="http://schemas.microsoft.com/office/drawing/2014/main" id="{D4FE75E6-B854-49C2-AAE5-2774C84F3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 similar vein, do not execute a covenant not to sue the TF</a:t>
            </a:r>
          </a:p>
          <a:p>
            <a:r>
              <a:rPr lang="en-US" altLang="en-US" dirty="0">
                <a:latin typeface="Arial" panose="020B0604020202020204" pitchFamily="34" charset="0"/>
              </a:rPr>
              <a:t>That will destroy the Ums </a:t>
            </a:r>
            <a:r>
              <a:rPr lang="en-US" altLang="en-US" dirty="0" err="1">
                <a:latin typeface="Arial" panose="020B0604020202020204" pitchFamily="34" charset="0"/>
              </a:rPr>
              <a:t>subro</a:t>
            </a:r>
            <a:r>
              <a:rPr lang="en-US" altLang="en-US" dirty="0">
                <a:latin typeface="Arial" panose="020B0604020202020204" pitchFamily="34" charset="0"/>
              </a:rPr>
              <a:t> right and your UM claim</a:t>
            </a:r>
          </a:p>
          <a:p>
            <a:endParaRPr lang="en-US" altLang="en-US" dirty="0">
              <a:latin typeface="Arial" panose="020B0604020202020204" pitchFamily="34" charset="0"/>
            </a:endParaRPr>
          </a:p>
        </p:txBody>
      </p:sp>
      <p:sp>
        <p:nvSpPr>
          <p:cNvPr id="252932" name="Slide Number Placeholder 3">
            <a:extLst>
              <a:ext uri="{FF2B5EF4-FFF2-40B4-BE49-F238E27FC236}">
                <a16:creationId xmlns:a16="http://schemas.microsoft.com/office/drawing/2014/main" id="{1680C388-D522-4E64-8858-58F04D058D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6A4AA3C-A4BB-4DD9-A9C3-9482A791D4ED}" type="slidenum">
              <a:rPr lang="en-US" altLang="en-US" smtClean="0">
                <a:solidFill>
                  <a:srgbClr val="000000"/>
                </a:solidFill>
                <a:latin typeface="Times New Roman" panose="02020603050405020304" pitchFamily="18" charset="0"/>
              </a:rPr>
              <a:pPr/>
              <a:t>125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9163F509-0B53-4194-9B1F-49C1CEA45BA4}"/>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BD339B6E-34AB-46E4-857B-60CD89DC81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Good point to set out some rather random basic rules:</a:t>
            </a:r>
          </a:p>
          <a:p>
            <a:r>
              <a:rPr lang="en-US" altLang="en-US" dirty="0">
                <a:latin typeface="Arial" panose="020B0604020202020204" pitchFamily="34" charset="0"/>
              </a:rPr>
              <a:t>the UM carrier owes a duty to offer it’s own evaluation of the claim</a:t>
            </a:r>
          </a:p>
          <a:p>
            <a:endParaRPr lang="en-US" altLang="en-US" dirty="0">
              <a:latin typeface="Arial" panose="020B0604020202020204" pitchFamily="34" charset="0"/>
            </a:endParaRPr>
          </a:p>
        </p:txBody>
      </p:sp>
      <p:sp>
        <p:nvSpPr>
          <p:cNvPr id="254980" name="Slide Number Placeholder 3">
            <a:extLst>
              <a:ext uri="{FF2B5EF4-FFF2-40B4-BE49-F238E27FC236}">
                <a16:creationId xmlns:a16="http://schemas.microsoft.com/office/drawing/2014/main" id="{F90DB511-9810-4476-9ABE-B28583482B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822B57C-9BA7-4445-83B7-09488D9ABA80}" type="slidenum">
              <a:rPr lang="en-US" altLang="en-US" smtClean="0">
                <a:solidFill>
                  <a:srgbClr val="000000"/>
                </a:solidFill>
                <a:latin typeface="Times New Roman" panose="02020603050405020304" pitchFamily="18" charset="0"/>
              </a:rPr>
              <a:pPr/>
              <a:t>126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D403D916-7AA4-4F4B-ACB2-3FDB725DCA62}"/>
              </a:ext>
            </a:extLst>
          </p:cNvPr>
          <p:cNvSpPr>
            <a:spLocks noGrp="1" noRot="1" noChangeAspect="1" noTextEdit="1"/>
          </p:cNvSpPr>
          <p:nvPr>
            <p:ph type="sldImg"/>
          </p:nvPr>
        </p:nvSpPr>
        <p:spPr>
          <a:ln/>
        </p:spPr>
      </p:sp>
      <p:sp>
        <p:nvSpPr>
          <p:cNvPr id="257027" name="Notes Placeholder 2">
            <a:extLst>
              <a:ext uri="{FF2B5EF4-FFF2-40B4-BE49-F238E27FC236}">
                <a16:creationId xmlns:a16="http://schemas.microsoft.com/office/drawing/2014/main" id="{EED2E245-10C7-42EB-ACFA-85B1B99F78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Also know that all UM insureds have standing to sue, for UM and for bad faith</a:t>
            </a:r>
          </a:p>
          <a:p>
            <a:r>
              <a:rPr lang="en-US" altLang="en-US" dirty="0">
                <a:latin typeface="Arial" panose="020B0604020202020204" pitchFamily="34" charset="0"/>
              </a:rPr>
              <a:t>Named insured, family member, Class II occupant</a:t>
            </a:r>
          </a:p>
        </p:txBody>
      </p:sp>
      <p:sp>
        <p:nvSpPr>
          <p:cNvPr id="257028" name="Slide Number Placeholder 3">
            <a:extLst>
              <a:ext uri="{FF2B5EF4-FFF2-40B4-BE49-F238E27FC236}">
                <a16:creationId xmlns:a16="http://schemas.microsoft.com/office/drawing/2014/main" id="{35B4AA43-AEA1-42E8-9764-E4FC28738D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16EFBC-AF4C-4100-BBB3-352163BD6C4C}" type="slidenum">
              <a:rPr lang="en-US" altLang="en-US" smtClean="0">
                <a:solidFill>
                  <a:srgbClr val="000000"/>
                </a:solidFill>
                <a:latin typeface="Times New Roman" panose="02020603050405020304" pitchFamily="18" charset="0"/>
              </a:rPr>
              <a:pPr/>
              <a:t>127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2B1505E6-E35E-47FF-BB30-78ADC851DDA4}"/>
              </a:ext>
            </a:extLst>
          </p:cNvPr>
          <p:cNvSpPr>
            <a:spLocks noGrp="1" noRot="1" noChangeAspect="1" noTextEdit="1"/>
          </p:cNvSpPr>
          <p:nvPr>
            <p:ph type="sldImg"/>
          </p:nvPr>
        </p:nvSpPr>
        <p:spPr>
          <a:ln/>
        </p:spPr>
      </p:sp>
      <p:sp>
        <p:nvSpPr>
          <p:cNvPr id="259075" name="Notes Placeholder 2">
            <a:extLst>
              <a:ext uri="{FF2B5EF4-FFF2-40B4-BE49-F238E27FC236}">
                <a16:creationId xmlns:a16="http://schemas.microsoft.com/office/drawing/2014/main" id="{5B407766-A328-4E60-9A18-72544FC422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But, UM insured who is not next of kin does not have standing to sue UM in death case—the wrongful death statute sets out who does</a:t>
            </a:r>
          </a:p>
          <a:p>
            <a:r>
              <a:rPr lang="en-US" altLang="en-US" dirty="0">
                <a:latin typeface="Arial" panose="020B0604020202020204" pitchFamily="34" charset="0"/>
              </a:rPr>
              <a:t>And who is entitled to the UM—despite contrary policy provisions</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59076" name="Slide Number Placeholder 3">
            <a:extLst>
              <a:ext uri="{FF2B5EF4-FFF2-40B4-BE49-F238E27FC236}">
                <a16:creationId xmlns:a16="http://schemas.microsoft.com/office/drawing/2014/main" id="{18A91A02-C57F-45AB-B29B-D2538BAE75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5E88EB7-6DB1-4CDE-A362-C9A1BEDD4954}" type="slidenum">
              <a:rPr lang="en-US" altLang="en-US" smtClean="0">
                <a:solidFill>
                  <a:srgbClr val="000000"/>
                </a:solidFill>
                <a:latin typeface="Times New Roman" panose="02020603050405020304" pitchFamily="18" charset="0"/>
              </a:rPr>
              <a:pPr/>
              <a:t>128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E79331D8-97F5-4E62-BA09-8566FB9A03D9}"/>
              </a:ext>
            </a:extLst>
          </p:cNvPr>
          <p:cNvSpPr>
            <a:spLocks noGrp="1" noRot="1" noChangeAspect="1" noTextEdit="1"/>
          </p:cNvSpPr>
          <p:nvPr>
            <p:ph type="sldImg"/>
          </p:nvPr>
        </p:nvSpPr>
        <p:spPr>
          <a:ln/>
        </p:spPr>
      </p:sp>
      <p:sp>
        <p:nvSpPr>
          <p:cNvPr id="261123" name="Notes Placeholder 2">
            <a:extLst>
              <a:ext uri="{FF2B5EF4-FFF2-40B4-BE49-F238E27FC236}">
                <a16:creationId xmlns:a16="http://schemas.microsoft.com/office/drawing/2014/main" id="{B8ABA74C-9D80-4E7D-8C2F-3229171AF4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you need to sue the UM</a:t>
            </a:r>
          </a:p>
          <a:p>
            <a:r>
              <a:rPr lang="en-US" altLang="en-US" dirty="0">
                <a:latin typeface="Arial" panose="020B0604020202020204" pitchFamily="34" charset="0"/>
              </a:rPr>
              <a:t>How do you do that</a:t>
            </a:r>
          </a:p>
          <a:p>
            <a:r>
              <a:rPr lang="en-US" altLang="en-US" dirty="0">
                <a:latin typeface="Arial" panose="020B0604020202020204" pitchFamily="34" charset="0"/>
              </a:rPr>
              <a:t>You can sue only the UM carrier</a:t>
            </a:r>
          </a:p>
          <a:p>
            <a:endParaRPr lang="en-US" altLang="en-US" dirty="0">
              <a:latin typeface="Arial" panose="020B0604020202020204" pitchFamily="34" charset="0"/>
            </a:endParaRPr>
          </a:p>
          <a:p>
            <a:r>
              <a:rPr lang="en-US" altLang="en-US" dirty="0">
                <a:latin typeface="Arial" panose="020B0604020202020204" pitchFamily="34" charset="0"/>
              </a:rPr>
              <a:t>Or join the TF in that suit</a:t>
            </a:r>
          </a:p>
        </p:txBody>
      </p:sp>
      <p:sp>
        <p:nvSpPr>
          <p:cNvPr id="261124" name="Slide Number Placeholder 3">
            <a:extLst>
              <a:ext uri="{FF2B5EF4-FFF2-40B4-BE49-F238E27FC236}">
                <a16:creationId xmlns:a16="http://schemas.microsoft.com/office/drawing/2014/main" id="{E9422E71-17AB-4C50-8E9E-656D780397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00B44FF-3BBB-4B03-9595-D1A696F40A35}" type="slidenum">
              <a:rPr lang="en-US" altLang="en-US" smtClean="0">
                <a:solidFill>
                  <a:srgbClr val="000000"/>
                </a:solidFill>
                <a:latin typeface="Times New Roman" panose="02020603050405020304" pitchFamily="18" charset="0"/>
              </a:rPr>
              <a:pPr/>
              <a:t>129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5D8BEBD-AB64-47D0-BC0B-1419BE0EAC15}"/>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F56E804A-F446-41A2-B48B-DB9612ABF4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Next, part B requires that UM (where not rejected) at least match our state liability limits of 25,000 per person/50,000 per wreck</a:t>
            </a:r>
            <a:endParaRPr lang="en-US" altLang="en-US" b="1" dirty="0">
              <a:latin typeface="Arial" panose="020B0604020202020204" pitchFamily="34" charset="0"/>
            </a:endParaRPr>
          </a:p>
          <a:p>
            <a:r>
              <a:rPr lang="en-US" altLang="en-US" dirty="0">
                <a:latin typeface="Arial" panose="020B0604020202020204" pitchFamily="34" charset="0"/>
              </a:rPr>
              <a:t>4, B tells us UM must be offered in higher limits, up to a maximum of the liability limits</a:t>
            </a:r>
          </a:p>
          <a:p>
            <a:r>
              <a:rPr lang="en-US" altLang="en-US" b="1" dirty="0">
                <a:latin typeface="Arial" panose="020B0604020202020204" pitchFamily="34" charset="0"/>
              </a:rPr>
              <a:t>For this reason, we often recommend that people with little need to protect assets through liability coverage nevertheless take higher liability limits so they can also increase their UM</a:t>
            </a: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D8F8DA-6A64-4C23-9640-D4ED7F85C2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0FBB07-1F02-4188-9CF2-174348C2DF6E}" type="slidenum">
              <a:rPr lang="en-US" altLang="en-US" smtClean="0">
                <a:solidFill>
                  <a:srgbClr val="000000"/>
                </a:solidFill>
                <a:latin typeface="Times New Roman" panose="02020603050405020304" pitchFamily="18" charset="0"/>
              </a:rPr>
              <a:pPr/>
              <a:t>13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4F26C0B8-186D-42CE-BF40-0358AF6B0E3C}"/>
              </a:ext>
            </a:extLst>
          </p:cNvPr>
          <p:cNvSpPr>
            <a:spLocks noGrp="1" noRot="1" noChangeAspect="1" noTextEdit="1"/>
          </p:cNvSpPr>
          <p:nvPr>
            <p:ph type="sldImg"/>
          </p:nvPr>
        </p:nvSpPr>
        <p:spPr>
          <a:ln/>
        </p:spPr>
      </p:sp>
      <p:sp>
        <p:nvSpPr>
          <p:cNvPr id="263171" name="Notes Placeholder 2">
            <a:extLst>
              <a:ext uri="{FF2B5EF4-FFF2-40B4-BE49-F238E27FC236}">
                <a16:creationId xmlns:a16="http://schemas.microsoft.com/office/drawing/2014/main" id="{BB14F2E8-853E-4E37-A110-1F204289B8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Or sue only the TF and put the UM on notice</a:t>
            </a:r>
          </a:p>
          <a:p>
            <a:r>
              <a:rPr lang="en-US" altLang="en-US">
                <a:latin typeface="Arial" panose="020B0604020202020204" pitchFamily="34" charset="0"/>
              </a:rPr>
              <a:t>This will bind UM on liability and establish damages if they do not intervene</a:t>
            </a:r>
          </a:p>
        </p:txBody>
      </p:sp>
      <p:sp>
        <p:nvSpPr>
          <p:cNvPr id="263172" name="Slide Number Placeholder 3">
            <a:extLst>
              <a:ext uri="{FF2B5EF4-FFF2-40B4-BE49-F238E27FC236}">
                <a16:creationId xmlns:a16="http://schemas.microsoft.com/office/drawing/2014/main" id="{064496DA-9C0E-4182-8B79-4942E51971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7AA392-7C95-4560-A3E4-2A4A949EB102}" type="slidenum">
              <a:rPr lang="en-US" altLang="en-US" smtClean="0">
                <a:solidFill>
                  <a:srgbClr val="000000"/>
                </a:solidFill>
                <a:latin typeface="Times New Roman" panose="02020603050405020304" pitchFamily="18" charset="0"/>
              </a:rPr>
              <a:pPr/>
              <a:t>130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2E102C04-460F-45ED-A49C-86AF2B7404B8}"/>
              </a:ext>
            </a:extLst>
          </p:cNvPr>
          <p:cNvSpPr>
            <a:spLocks noGrp="1" noRot="1" noChangeAspect="1" noTextEdit="1"/>
          </p:cNvSpPr>
          <p:nvPr>
            <p:ph type="sldImg"/>
          </p:nvPr>
        </p:nvSpPr>
        <p:spPr>
          <a:ln/>
        </p:spPr>
      </p:sp>
      <p:sp>
        <p:nvSpPr>
          <p:cNvPr id="265219" name="Notes Placeholder 2">
            <a:extLst>
              <a:ext uri="{FF2B5EF4-FFF2-40B4-BE49-F238E27FC236}">
                <a16:creationId xmlns:a16="http://schemas.microsoft.com/office/drawing/2014/main" id="{FA2051AF-734D-4A41-81F3-9DE81E81B0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5220" name="Slide Number Placeholder 3">
            <a:extLst>
              <a:ext uri="{FF2B5EF4-FFF2-40B4-BE49-F238E27FC236}">
                <a16:creationId xmlns:a16="http://schemas.microsoft.com/office/drawing/2014/main" id="{01404611-690B-47FC-8921-30F2638E9E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69F9F4-C3CC-4246-9AF1-374E8E7EA7C8}" type="slidenum">
              <a:rPr lang="en-US" altLang="en-US" smtClean="0">
                <a:solidFill>
                  <a:srgbClr val="000000"/>
                </a:solidFill>
                <a:latin typeface="Times New Roman" panose="02020603050405020304" pitchFamily="18" charset="0"/>
              </a:rPr>
              <a:pPr/>
              <a:t>131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DA2CB4A8-51C4-4803-B58F-3510853C668E}"/>
              </a:ext>
            </a:extLst>
          </p:cNvPr>
          <p:cNvSpPr>
            <a:spLocks noGrp="1" noRot="1" noChangeAspect="1" noTextEdit="1"/>
          </p:cNvSpPr>
          <p:nvPr>
            <p:ph type="sldImg"/>
          </p:nvPr>
        </p:nvSpPr>
        <p:spPr>
          <a:ln/>
        </p:spPr>
      </p:sp>
      <p:sp>
        <p:nvSpPr>
          <p:cNvPr id="267267" name="Notes Placeholder 2">
            <a:extLst>
              <a:ext uri="{FF2B5EF4-FFF2-40B4-BE49-F238E27FC236}">
                <a16:creationId xmlns:a16="http://schemas.microsoft.com/office/drawing/2014/main" id="{A8459EF9-02AB-4F99-9B60-2B83FBB67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Or don’t do this</a:t>
            </a:r>
          </a:p>
          <a:p>
            <a:r>
              <a:rPr lang="en-US" altLang="en-US" dirty="0">
                <a:latin typeface="Arial" panose="020B0604020202020204" pitchFamily="34" charset="0"/>
              </a:rPr>
              <a:t>Sue only the TF and not put UM on notice</a:t>
            </a:r>
          </a:p>
          <a:p>
            <a:r>
              <a:rPr lang="en-US" altLang="en-US" dirty="0">
                <a:latin typeface="Arial" panose="020B0604020202020204" pitchFamily="34" charset="0"/>
              </a:rPr>
              <a:t>Don’t do that</a:t>
            </a:r>
          </a:p>
          <a:p>
            <a:endParaRPr lang="en-US" altLang="en-US" dirty="0">
              <a:latin typeface="Arial" panose="020B0604020202020204" pitchFamily="34" charset="0"/>
            </a:endParaRPr>
          </a:p>
        </p:txBody>
      </p:sp>
      <p:sp>
        <p:nvSpPr>
          <p:cNvPr id="267268" name="Slide Number Placeholder 3">
            <a:extLst>
              <a:ext uri="{FF2B5EF4-FFF2-40B4-BE49-F238E27FC236}">
                <a16:creationId xmlns:a16="http://schemas.microsoft.com/office/drawing/2014/main" id="{BDC8C7DC-2D9E-4495-869D-DF0674B4D9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275F21-6A39-4594-A48B-35680FDD0E27}" type="slidenum">
              <a:rPr lang="en-US" altLang="en-US" smtClean="0">
                <a:solidFill>
                  <a:srgbClr val="000000"/>
                </a:solidFill>
                <a:latin typeface="Times New Roman" panose="02020603050405020304" pitchFamily="18" charset="0"/>
              </a:rPr>
              <a:pPr/>
              <a:t>132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18001478-E0C1-4D7B-A1C2-18B65B2480AF}"/>
              </a:ext>
            </a:extLst>
          </p:cNvPr>
          <p:cNvSpPr>
            <a:spLocks noGrp="1" noRot="1" noChangeAspect="1" noTextEdit="1"/>
          </p:cNvSpPr>
          <p:nvPr>
            <p:ph type="sldImg"/>
          </p:nvPr>
        </p:nvSpPr>
        <p:spPr>
          <a:ln/>
        </p:spPr>
      </p:sp>
      <p:sp>
        <p:nvSpPr>
          <p:cNvPr id="269315" name="Notes Placeholder 2">
            <a:extLst>
              <a:ext uri="{FF2B5EF4-FFF2-40B4-BE49-F238E27FC236}">
                <a16:creationId xmlns:a16="http://schemas.microsoft.com/office/drawing/2014/main" id="{476477C0-32C1-4FE5-B280-698D2A081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Keep in mind, the UM cannot force you to sue the TF if your damages exceed TF limits</a:t>
            </a:r>
          </a:p>
          <a:p>
            <a:r>
              <a:rPr lang="en-US" altLang="en-US" dirty="0">
                <a:latin typeface="Arial" panose="020B0604020202020204" pitchFamily="34" charset="0"/>
              </a:rPr>
              <a:t>UM is first dollar coverage once damages exceed liability—need not attempt to collect liability</a:t>
            </a:r>
          </a:p>
          <a:p>
            <a:endParaRPr lang="en-US" altLang="en-US" dirty="0">
              <a:latin typeface="Arial" panose="020B0604020202020204" pitchFamily="34" charset="0"/>
            </a:endParaRPr>
          </a:p>
        </p:txBody>
      </p:sp>
      <p:sp>
        <p:nvSpPr>
          <p:cNvPr id="269316" name="Slide Number Placeholder 3">
            <a:extLst>
              <a:ext uri="{FF2B5EF4-FFF2-40B4-BE49-F238E27FC236}">
                <a16:creationId xmlns:a16="http://schemas.microsoft.com/office/drawing/2014/main" id="{7DDD1732-85C5-4F47-B512-2C3A75B9FF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4F4DDD-AED0-4F14-92C0-2BEA1BFDFC07}" type="slidenum">
              <a:rPr lang="en-US" altLang="en-US" smtClean="0">
                <a:solidFill>
                  <a:srgbClr val="000000"/>
                </a:solidFill>
                <a:latin typeface="Times New Roman" panose="02020603050405020304" pitchFamily="18" charset="0"/>
              </a:rPr>
              <a:pPr/>
              <a:t>133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707C0370-B63D-4A4D-947C-47C64B5895F0}"/>
              </a:ext>
            </a:extLst>
          </p:cNvPr>
          <p:cNvSpPr>
            <a:spLocks noGrp="1" noRot="1" noChangeAspect="1" noTextEdit="1"/>
          </p:cNvSpPr>
          <p:nvPr>
            <p:ph type="sldImg"/>
          </p:nvPr>
        </p:nvSpPr>
        <p:spPr>
          <a:ln/>
        </p:spPr>
      </p:sp>
      <p:sp>
        <p:nvSpPr>
          <p:cNvPr id="271363" name="Notes Placeholder 2">
            <a:extLst>
              <a:ext uri="{FF2B5EF4-FFF2-40B4-BE49-F238E27FC236}">
                <a16:creationId xmlns:a16="http://schemas.microsoft.com/office/drawing/2014/main" id="{92496AC6-29E1-410F-870C-9C5B09D9E4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 fact, UM is not entitled to credit for liability, but must collect by subrogation action the liability limits from the TF</a:t>
            </a:r>
          </a:p>
        </p:txBody>
      </p:sp>
      <p:sp>
        <p:nvSpPr>
          <p:cNvPr id="271364" name="Slide Number Placeholder 3">
            <a:extLst>
              <a:ext uri="{FF2B5EF4-FFF2-40B4-BE49-F238E27FC236}">
                <a16:creationId xmlns:a16="http://schemas.microsoft.com/office/drawing/2014/main" id="{AF7C0764-1E8D-4BD2-B135-F1DC4E64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86139F-1573-465C-84B2-A788F1B4CF0D}" type="slidenum">
              <a:rPr lang="en-US" altLang="en-US" smtClean="0">
                <a:solidFill>
                  <a:srgbClr val="000000"/>
                </a:solidFill>
                <a:latin typeface="Times New Roman" panose="02020603050405020304" pitchFamily="18" charset="0"/>
              </a:rPr>
              <a:pPr/>
              <a:t>134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AA543106-D607-495A-8712-3091F67B13A2}"/>
              </a:ext>
            </a:extLst>
          </p:cNvPr>
          <p:cNvSpPr>
            <a:spLocks noGrp="1" noRot="1" noChangeAspect="1" noTextEdit="1"/>
          </p:cNvSpPr>
          <p:nvPr>
            <p:ph type="sldImg"/>
          </p:nvPr>
        </p:nvSpPr>
        <p:spPr>
          <a:ln/>
        </p:spPr>
      </p:sp>
      <p:sp>
        <p:nvSpPr>
          <p:cNvPr id="273411" name="Notes Placeholder 2">
            <a:extLst>
              <a:ext uri="{FF2B5EF4-FFF2-40B4-BE49-F238E27FC236}">
                <a16:creationId xmlns:a16="http://schemas.microsoft.com/office/drawing/2014/main" id="{C6E4AD80-4DE0-409B-9F44-6416748235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Also, as long as you have not done anything affirmatively to destroy subrogation right, you may collect the UM even if the UM cannot subrogate</a:t>
            </a:r>
          </a:p>
          <a:p>
            <a:r>
              <a:rPr lang="en-US" altLang="en-US" dirty="0">
                <a:latin typeface="Arial" panose="020B0604020202020204" pitchFamily="34" charset="0"/>
              </a:rPr>
              <a:t>So, letting the SOL run on TF does not destroy UM right</a:t>
            </a:r>
          </a:p>
          <a:p>
            <a:endParaRPr lang="en-US" altLang="en-US" dirty="0">
              <a:latin typeface="Arial" panose="020B0604020202020204" pitchFamily="34" charset="0"/>
            </a:endParaRPr>
          </a:p>
          <a:p>
            <a:r>
              <a:rPr lang="en-US" altLang="en-US" dirty="0">
                <a:latin typeface="Arial" panose="020B0604020202020204" pitchFamily="34" charset="0"/>
              </a:rPr>
              <a:t>But an otherwise insured TF does not become uninsured just because the SOL has run</a:t>
            </a:r>
          </a:p>
        </p:txBody>
      </p:sp>
      <p:sp>
        <p:nvSpPr>
          <p:cNvPr id="273412" name="Slide Number Placeholder 3">
            <a:extLst>
              <a:ext uri="{FF2B5EF4-FFF2-40B4-BE49-F238E27FC236}">
                <a16:creationId xmlns:a16="http://schemas.microsoft.com/office/drawing/2014/main" id="{A912B1BC-3589-4778-8F1A-06E75A0DEA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68A9E01-C5DF-4F0E-A27D-57B24D0172A7}" type="slidenum">
              <a:rPr lang="en-US" altLang="en-US" smtClean="0">
                <a:solidFill>
                  <a:srgbClr val="000000"/>
                </a:solidFill>
                <a:latin typeface="Times New Roman" panose="02020603050405020304" pitchFamily="18" charset="0"/>
              </a:rPr>
              <a:pPr/>
              <a:t>135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21B5052D-0566-43B6-AF5A-860A032236DB}"/>
              </a:ext>
            </a:extLst>
          </p:cNvPr>
          <p:cNvSpPr>
            <a:spLocks noGrp="1" noRot="1" noChangeAspect="1" noTextEdit="1"/>
          </p:cNvSpPr>
          <p:nvPr>
            <p:ph type="sldImg"/>
          </p:nvPr>
        </p:nvSpPr>
        <p:spPr>
          <a:ln/>
        </p:spPr>
      </p:sp>
      <p:sp>
        <p:nvSpPr>
          <p:cNvPr id="275459" name="Notes Placeholder 2">
            <a:extLst>
              <a:ext uri="{FF2B5EF4-FFF2-40B4-BE49-F238E27FC236}">
                <a16:creationId xmlns:a16="http://schemas.microsoft.com/office/drawing/2014/main" id="{C4A1B8AA-0D5B-404A-8D64-F031E8B2C4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5460" name="Slide Number Placeholder 3">
            <a:extLst>
              <a:ext uri="{FF2B5EF4-FFF2-40B4-BE49-F238E27FC236}">
                <a16:creationId xmlns:a16="http://schemas.microsoft.com/office/drawing/2014/main" id="{9EE5437C-B514-43BC-9625-5C317F16B5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92863C-C078-48DD-8548-589C5B0D0C19}" type="slidenum">
              <a:rPr lang="en-US" altLang="en-US" smtClean="0">
                <a:solidFill>
                  <a:srgbClr val="000000"/>
                </a:solidFill>
                <a:latin typeface="Times New Roman" panose="02020603050405020304" pitchFamily="18" charset="0"/>
              </a:rPr>
              <a:pPr/>
              <a:t>136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C880A58A-6C90-4ED1-A19D-06169B7AA089}"/>
              </a:ext>
            </a:extLst>
          </p:cNvPr>
          <p:cNvSpPr>
            <a:spLocks noGrp="1" noRot="1" noChangeAspect="1" noTextEdit="1"/>
          </p:cNvSpPr>
          <p:nvPr>
            <p:ph type="sldImg"/>
          </p:nvPr>
        </p:nvSpPr>
        <p:spPr>
          <a:ln/>
        </p:spPr>
      </p:sp>
      <p:sp>
        <p:nvSpPr>
          <p:cNvPr id="277507" name="Notes Placeholder 2">
            <a:extLst>
              <a:ext uri="{FF2B5EF4-FFF2-40B4-BE49-F238E27FC236}">
                <a16:creationId xmlns:a16="http://schemas.microsoft.com/office/drawing/2014/main" id="{305C459A-B47C-4C11-A021-444B15E9FC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SOL on UM is five years from date of denial (not 2 year tort SOL) and not from date of wreck</a:t>
            </a:r>
          </a:p>
          <a:p>
            <a:r>
              <a:rPr lang="en-US" altLang="en-US" dirty="0">
                <a:latin typeface="Arial" panose="020B0604020202020204" pitchFamily="34" charset="0"/>
              </a:rPr>
              <a:t>This means until UM claim is made, SOL cannot begin</a:t>
            </a:r>
          </a:p>
          <a:p>
            <a:r>
              <a:rPr lang="en-US" altLang="en-US" dirty="0">
                <a:latin typeface="Arial" panose="020B0604020202020204" pitchFamily="34" charset="0"/>
              </a:rPr>
              <a:t>So in practice the statute almost never runs on a UM claim</a:t>
            </a:r>
          </a:p>
          <a:p>
            <a:r>
              <a:rPr lang="en-US" altLang="en-US" dirty="0">
                <a:latin typeface="Arial" panose="020B0604020202020204" pitchFamily="34" charset="0"/>
              </a:rPr>
              <a:t>laches</a:t>
            </a:r>
          </a:p>
          <a:p>
            <a:endParaRPr lang="en-US" altLang="en-US" dirty="0">
              <a:latin typeface="Arial" panose="020B0604020202020204" pitchFamily="34" charset="0"/>
            </a:endParaRPr>
          </a:p>
        </p:txBody>
      </p:sp>
      <p:sp>
        <p:nvSpPr>
          <p:cNvPr id="277508" name="Slide Number Placeholder 3">
            <a:extLst>
              <a:ext uri="{FF2B5EF4-FFF2-40B4-BE49-F238E27FC236}">
                <a16:creationId xmlns:a16="http://schemas.microsoft.com/office/drawing/2014/main" id="{AF91963D-4E7A-4B45-B4B7-A3935C3E97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4C6C25F-D7B3-4CE1-8BC8-27AE46587930}" type="slidenum">
              <a:rPr lang="en-US" altLang="en-US" smtClean="0">
                <a:solidFill>
                  <a:srgbClr val="000000"/>
                </a:solidFill>
                <a:latin typeface="Times New Roman" panose="02020603050405020304" pitchFamily="18" charset="0"/>
              </a:rPr>
              <a:pPr/>
              <a:t>137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96D07A59-B3BC-47E5-8AA0-E3A0674C0319}"/>
              </a:ext>
            </a:extLst>
          </p:cNvPr>
          <p:cNvSpPr>
            <a:spLocks noGrp="1" noRot="1" noChangeAspect="1" noTextEdit="1"/>
          </p:cNvSpPr>
          <p:nvPr>
            <p:ph type="sldImg"/>
          </p:nvPr>
        </p:nvSpPr>
        <p:spPr>
          <a:ln/>
        </p:spPr>
      </p:sp>
      <p:sp>
        <p:nvSpPr>
          <p:cNvPr id="283651" name="Notes Placeholder 2">
            <a:extLst>
              <a:ext uri="{FF2B5EF4-FFF2-40B4-BE49-F238E27FC236}">
                <a16:creationId xmlns:a16="http://schemas.microsoft.com/office/drawing/2014/main" id="{75564DBB-991E-46B0-903D-EE31974A66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TF cannot take credit for UM paid—collateral source apart from Defendant</a:t>
            </a:r>
          </a:p>
          <a:p>
            <a:endParaRPr lang="en-US" altLang="en-US" dirty="0">
              <a:latin typeface="Arial" panose="020B0604020202020204" pitchFamily="34" charset="0"/>
            </a:endParaRPr>
          </a:p>
        </p:txBody>
      </p:sp>
      <p:sp>
        <p:nvSpPr>
          <p:cNvPr id="283652" name="Slide Number Placeholder 3">
            <a:extLst>
              <a:ext uri="{FF2B5EF4-FFF2-40B4-BE49-F238E27FC236}">
                <a16:creationId xmlns:a16="http://schemas.microsoft.com/office/drawing/2014/main" id="{9856A3EC-77CB-4ED7-B6A0-483464393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1B829BD-CC4A-4F71-97EF-A43DAA13E073}" type="slidenum">
              <a:rPr lang="en-US" altLang="en-US" smtClean="0">
                <a:solidFill>
                  <a:srgbClr val="000000"/>
                </a:solidFill>
                <a:latin typeface="Times New Roman" panose="02020603050405020304" pitchFamily="18" charset="0"/>
              </a:rPr>
              <a:pPr/>
              <a:t>138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a:extLst>
              <a:ext uri="{FF2B5EF4-FFF2-40B4-BE49-F238E27FC236}">
                <a16:creationId xmlns:a16="http://schemas.microsoft.com/office/drawing/2014/main" id="{59F7D046-D548-49DE-B455-D368C1B65B5B}"/>
              </a:ext>
            </a:extLst>
          </p:cNvPr>
          <p:cNvSpPr>
            <a:spLocks noGrp="1" noRot="1" noChangeAspect="1" noTextEdit="1"/>
          </p:cNvSpPr>
          <p:nvPr>
            <p:ph type="sldImg"/>
          </p:nvPr>
        </p:nvSpPr>
        <p:spPr>
          <a:ln/>
        </p:spPr>
      </p:sp>
      <p:sp>
        <p:nvSpPr>
          <p:cNvPr id="347139" name="Notes Placeholder 2">
            <a:extLst>
              <a:ext uri="{FF2B5EF4-FFF2-40B4-BE49-F238E27FC236}">
                <a16:creationId xmlns:a16="http://schemas.microsoft.com/office/drawing/2014/main" id="{B432FE81-1552-4986-96E5-BAFC8B54A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UM statute defines hit and run vehicle as uninsured vehicle</a:t>
            </a:r>
          </a:p>
        </p:txBody>
      </p:sp>
      <p:sp>
        <p:nvSpPr>
          <p:cNvPr id="347140" name="Slide Number Placeholder 3">
            <a:extLst>
              <a:ext uri="{FF2B5EF4-FFF2-40B4-BE49-F238E27FC236}">
                <a16:creationId xmlns:a16="http://schemas.microsoft.com/office/drawing/2014/main" id="{089BDDDE-B5F0-4A99-A2AA-667D1CA3FD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3413E66-FEE1-49A2-9797-680D0D449959}" type="slidenum">
              <a:rPr lang="en-US" altLang="en-US" smtClean="0">
                <a:solidFill>
                  <a:srgbClr val="000000"/>
                </a:solidFill>
                <a:latin typeface="Times New Roman" panose="02020603050405020304" pitchFamily="18" charset="0"/>
              </a:rPr>
              <a:pPr/>
              <a:t>139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F1FCB8E-17FB-4D4D-A806-48F2AA8A85CB}"/>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6905DD96-6571-491F-9EAF-DFF359C68C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Also, by a fairly old amendment reverses cases that said no </a:t>
            </a:r>
            <a:r>
              <a:rPr lang="en-US" altLang="en-US" dirty="0" err="1">
                <a:latin typeface="Arial" panose="020B0604020202020204" pitchFamily="34" charset="0"/>
              </a:rPr>
              <a:t>inderinsured</a:t>
            </a:r>
            <a:r>
              <a:rPr lang="en-US" altLang="en-US" dirty="0">
                <a:latin typeface="Arial" panose="020B0604020202020204" pitchFamily="34" charset="0"/>
              </a:rPr>
              <a:t> UM if UM matched liability limits</a:t>
            </a:r>
          </a:p>
        </p:txBody>
      </p:sp>
      <p:sp>
        <p:nvSpPr>
          <p:cNvPr id="64516" name="Slide Number Placeholder 3">
            <a:extLst>
              <a:ext uri="{FF2B5EF4-FFF2-40B4-BE49-F238E27FC236}">
                <a16:creationId xmlns:a16="http://schemas.microsoft.com/office/drawing/2014/main" id="{955F970A-C9AC-4C45-A4F1-C752283CC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E3E34A-C376-4235-88F6-DC0576E13250}" type="slidenum">
              <a:rPr lang="en-US" altLang="en-US" smtClean="0">
                <a:solidFill>
                  <a:srgbClr val="000000"/>
                </a:solidFill>
                <a:latin typeface="Times New Roman" panose="02020603050405020304" pitchFamily="18" charset="0"/>
              </a:rPr>
              <a:pPr/>
              <a:t>14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a:extLst>
              <a:ext uri="{FF2B5EF4-FFF2-40B4-BE49-F238E27FC236}">
                <a16:creationId xmlns:a16="http://schemas.microsoft.com/office/drawing/2014/main" id="{941A5733-C918-4807-96B6-81772294420C}"/>
              </a:ext>
            </a:extLst>
          </p:cNvPr>
          <p:cNvSpPr>
            <a:spLocks noGrp="1" noRot="1" noChangeAspect="1" noTextEdit="1"/>
          </p:cNvSpPr>
          <p:nvPr>
            <p:ph type="sldImg"/>
          </p:nvPr>
        </p:nvSpPr>
        <p:spPr>
          <a:ln/>
        </p:spPr>
      </p:sp>
      <p:sp>
        <p:nvSpPr>
          <p:cNvPr id="349187" name="Notes Placeholder 2">
            <a:extLst>
              <a:ext uri="{FF2B5EF4-FFF2-40B4-BE49-F238E27FC236}">
                <a16:creationId xmlns:a16="http://schemas.microsoft.com/office/drawing/2014/main" id="{A16C2EF5-CB0E-4FBF-A9CD-7530D8C3BF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also applies where owner, but not driver of car identified</a:t>
            </a:r>
          </a:p>
          <a:p>
            <a:r>
              <a:rPr lang="en-US" altLang="en-US">
                <a:latin typeface="Arial" panose="020B0604020202020204" pitchFamily="34" charset="0"/>
              </a:rPr>
              <a:t>Since owner may not be responsible</a:t>
            </a:r>
          </a:p>
        </p:txBody>
      </p:sp>
      <p:sp>
        <p:nvSpPr>
          <p:cNvPr id="349188" name="Slide Number Placeholder 3">
            <a:extLst>
              <a:ext uri="{FF2B5EF4-FFF2-40B4-BE49-F238E27FC236}">
                <a16:creationId xmlns:a16="http://schemas.microsoft.com/office/drawing/2014/main" id="{3FD6D64A-D1D2-4590-9806-B0E4765371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724E5F-2AFE-4A37-97F8-26ABDCCB013E}" type="slidenum">
              <a:rPr lang="en-US" altLang="en-US" smtClean="0">
                <a:solidFill>
                  <a:srgbClr val="000000"/>
                </a:solidFill>
                <a:latin typeface="Times New Roman" panose="02020603050405020304" pitchFamily="18" charset="0"/>
              </a:rPr>
              <a:pPr/>
              <a:t>140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D244F8D9-A9C9-42F3-9946-DC14852088AB}"/>
              </a:ext>
            </a:extLst>
          </p:cNvPr>
          <p:cNvSpPr>
            <a:spLocks noGrp="1" noRot="1" noChangeAspect="1" noTextEdit="1"/>
          </p:cNvSpPr>
          <p:nvPr>
            <p:ph type="sldImg"/>
          </p:nvPr>
        </p:nvSpPr>
        <p:spPr>
          <a:ln/>
        </p:spPr>
      </p:sp>
      <p:sp>
        <p:nvSpPr>
          <p:cNvPr id="351235" name="Notes Placeholder 2">
            <a:extLst>
              <a:ext uri="{FF2B5EF4-FFF2-40B4-BE49-F238E27FC236}">
                <a16:creationId xmlns:a16="http://schemas.microsoft.com/office/drawing/2014/main" id="{AB5C7278-DD0B-4FD1-9A15-93AF54602A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51236" name="Slide Number Placeholder 3">
            <a:extLst>
              <a:ext uri="{FF2B5EF4-FFF2-40B4-BE49-F238E27FC236}">
                <a16:creationId xmlns:a16="http://schemas.microsoft.com/office/drawing/2014/main" id="{F89D9F47-65BD-4131-92AF-CE0A70987D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04396BE-8495-44A6-B3A0-EF19A6410860}" type="slidenum">
              <a:rPr lang="en-US" altLang="en-US" smtClean="0">
                <a:solidFill>
                  <a:srgbClr val="000000"/>
                </a:solidFill>
                <a:latin typeface="Times New Roman" panose="02020603050405020304" pitchFamily="18" charset="0"/>
              </a:rPr>
              <a:pPr/>
              <a:t>141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FBAECCD9-FB19-4A7C-AA01-33F0AF459D93}"/>
              </a:ext>
            </a:extLst>
          </p:cNvPr>
          <p:cNvSpPr>
            <a:spLocks noGrp="1" noRot="1" noChangeAspect="1" noTextEdit="1"/>
          </p:cNvSpPr>
          <p:nvPr>
            <p:ph type="sldImg"/>
          </p:nvPr>
        </p:nvSpPr>
        <p:spPr>
          <a:ln/>
        </p:spPr>
      </p:sp>
      <p:sp>
        <p:nvSpPr>
          <p:cNvPr id="353283" name="Notes Placeholder 2">
            <a:extLst>
              <a:ext uri="{FF2B5EF4-FFF2-40B4-BE49-F238E27FC236}">
                <a16:creationId xmlns:a16="http://schemas.microsoft.com/office/drawing/2014/main" id="{45BF74FC-A6FB-4B7C-81DF-16767B118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Insured need not identify hit and run driver</a:t>
            </a:r>
          </a:p>
          <a:p>
            <a:endParaRPr lang="en-US" altLang="en-US" dirty="0">
              <a:latin typeface="Arial" panose="020B0604020202020204" pitchFamily="34" charset="0"/>
            </a:endParaRPr>
          </a:p>
        </p:txBody>
      </p:sp>
      <p:sp>
        <p:nvSpPr>
          <p:cNvPr id="353284" name="Slide Number Placeholder 3">
            <a:extLst>
              <a:ext uri="{FF2B5EF4-FFF2-40B4-BE49-F238E27FC236}">
                <a16:creationId xmlns:a16="http://schemas.microsoft.com/office/drawing/2014/main" id="{4594C4B3-2E98-47F0-BCEF-EC7F467965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386178A-E572-4390-8CA4-B488AE4AFB93}" type="slidenum">
              <a:rPr lang="en-US" altLang="en-US" smtClean="0">
                <a:solidFill>
                  <a:srgbClr val="000000"/>
                </a:solidFill>
                <a:latin typeface="Times New Roman" panose="02020603050405020304" pitchFamily="18" charset="0"/>
              </a:rPr>
              <a:pPr/>
              <a:t>142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D86BA381-36B1-4BE7-955E-E3DA9F12B488}"/>
              </a:ext>
            </a:extLst>
          </p:cNvPr>
          <p:cNvSpPr>
            <a:spLocks noGrp="1" noRot="1" noChangeAspect="1" noTextEdit="1"/>
          </p:cNvSpPr>
          <p:nvPr>
            <p:ph type="sldImg"/>
          </p:nvPr>
        </p:nvSpPr>
        <p:spPr>
          <a:ln/>
        </p:spPr>
      </p:sp>
      <p:sp>
        <p:nvSpPr>
          <p:cNvPr id="355331" name="Notes Placeholder 2">
            <a:extLst>
              <a:ext uri="{FF2B5EF4-FFF2-40B4-BE49-F238E27FC236}">
                <a16:creationId xmlns:a16="http://schemas.microsoft.com/office/drawing/2014/main" id="{529C24F9-9F46-495C-B75D-5A84F1E653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Hit an run may not be defined to require actual physical contact, since not set out that way in statute</a:t>
            </a:r>
          </a:p>
          <a:p>
            <a:r>
              <a:rPr lang="en-US" altLang="en-US" dirty="0">
                <a:latin typeface="Arial" panose="020B0604020202020204" pitchFamily="34" charset="0"/>
              </a:rPr>
              <a:t>But include so called phantom driver wrecks</a:t>
            </a:r>
          </a:p>
          <a:p>
            <a:endParaRPr lang="en-US" altLang="en-US" dirty="0">
              <a:latin typeface="Arial" panose="020B0604020202020204" pitchFamily="34" charset="0"/>
            </a:endParaRPr>
          </a:p>
        </p:txBody>
      </p:sp>
      <p:sp>
        <p:nvSpPr>
          <p:cNvPr id="355332" name="Slide Number Placeholder 3">
            <a:extLst>
              <a:ext uri="{FF2B5EF4-FFF2-40B4-BE49-F238E27FC236}">
                <a16:creationId xmlns:a16="http://schemas.microsoft.com/office/drawing/2014/main" id="{351A3A3B-295D-45E4-BD5B-C194FECDA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AB42E2-B4C2-47D7-8CCC-6E4F6D655354}" type="slidenum">
              <a:rPr lang="en-US" altLang="en-US" smtClean="0">
                <a:solidFill>
                  <a:srgbClr val="000000"/>
                </a:solidFill>
                <a:latin typeface="Times New Roman" panose="02020603050405020304" pitchFamily="18" charset="0"/>
              </a:rPr>
              <a:pPr/>
              <a:t>143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EEE356B9-3AD7-402F-8623-2C5C833C4A96}"/>
              </a:ext>
            </a:extLst>
          </p:cNvPr>
          <p:cNvSpPr>
            <a:spLocks noGrp="1" noRot="1" noChangeAspect="1" noTextEdit="1"/>
          </p:cNvSpPr>
          <p:nvPr>
            <p:ph type="sldImg"/>
          </p:nvPr>
        </p:nvSpPr>
        <p:spPr>
          <a:ln/>
        </p:spPr>
      </p:sp>
      <p:sp>
        <p:nvSpPr>
          <p:cNvPr id="357379" name="Notes Placeholder 2">
            <a:extLst>
              <a:ext uri="{FF2B5EF4-FFF2-40B4-BE49-F238E27FC236}">
                <a16:creationId xmlns:a16="http://schemas.microsoft.com/office/drawing/2014/main" id="{044D90EA-8E16-405D-9046-533BD1AF54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7380" name="Slide Number Placeholder 3">
            <a:extLst>
              <a:ext uri="{FF2B5EF4-FFF2-40B4-BE49-F238E27FC236}">
                <a16:creationId xmlns:a16="http://schemas.microsoft.com/office/drawing/2014/main" id="{E2E22713-822A-45AD-8E89-050A51ED89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8A7610-D089-414B-AFFF-AABCFDBC265D}" type="slidenum">
              <a:rPr lang="en-US" altLang="en-US" smtClean="0">
                <a:solidFill>
                  <a:srgbClr val="000000"/>
                </a:solidFill>
                <a:latin typeface="Times New Roman" panose="02020603050405020304" pitchFamily="18" charset="0"/>
              </a:rPr>
              <a:pPr/>
              <a:t>144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6A314837-C801-465F-A444-5E125B58A23B}"/>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085D0FE1-7B0F-4D9D-B637-C39D29F1A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8532" name="Slide Number Placeholder 3">
            <a:extLst>
              <a:ext uri="{FF2B5EF4-FFF2-40B4-BE49-F238E27FC236}">
                <a16:creationId xmlns:a16="http://schemas.microsoft.com/office/drawing/2014/main" id="{370C38C2-89DD-464E-B2B0-C71924B4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B4A45E-83EC-4373-AD18-024E74BB1789}" type="slidenum">
              <a:rPr lang="en-US" altLang="en-US">
                <a:latin typeface="Times New Roman" panose="02020603050405020304" pitchFamily="18" charset="0"/>
              </a:rPr>
              <a:pPr/>
              <a:t>145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2614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D3A437A-D304-4942-90C6-DEF97472E15E}"/>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BBB921C8-9538-48BD-BE59-491D3CF9CA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Subparagraph E is a new statutory overruling of the long line of cases that said you cannot define someone as a UM insured, only to exclude them from</a:t>
            </a:r>
          </a:p>
          <a:p>
            <a:r>
              <a:rPr lang="en-US" altLang="en-US">
                <a:latin typeface="Arial" panose="020B0604020202020204" pitchFamily="34" charset="0"/>
              </a:rPr>
              <a:t>Or define them out of that coverage because they occupy an uninsured car (usually owned by the injured insured)</a:t>
            </a:r>
          </a:p>
        </p:txBody>
      </p:sp>
      <p:sp>
        <p:nvSpPr>
          <p:cNvPr id="74756" name="Slide Number Placeholder 3">
            <a:extLst>
              <a:ext uri="{FF2B5EF4-FFF2-40B4-BE49-F238E27FC236}">
                <a16:creationId xmlns:a16="http://schemas.microsoft.com/office/drawing/2014/main" id="{9DE32C7E-5706-4A09-87D5-7D27E6DBC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E2E5C7D-45ED-4E74-B7A7-181AFD0371B1}" type="slidenum">
              <a:rPr lang="en-US" altLang="en-US" smtClean="0">
                <a:solidFill>
                  <a:srgbClr val="000000"/>
                </a:solidFill>
                <a:latin typeface="Times New Roman" panose="02020603050405020304" pitchFamily="18" charset="0"/>
              </a:rPr>
              <a:pPr/>
              <a:t>15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73CE5AB-B7DF-4BA5-8BB3-5CB34B1BE8F7}"/>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EA979D54-1857-4244-866E-61477CD3B4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Now there is not UM for any insured (even named insured) when occupying a car that is owned by, or available for the regular use of that insured, if the car is not insured</a:t>
            </a:r>
          </a:p>
          <a:p>
            <a:r>
              <a:rPr lang="en-US" altLang="en-US">
                <a:latin typeface="Arial" panose="020B0604020202020204" pitchFamily="34" charset="0"/>
              </a:rPr>
              <a:t>This will make sense later, when we explain that UM is “personal” insurance that follows the insured wherever he may be</a:t>
            </a:r>
          </a:p>
        </p:txBody>
      </p:sp>
      <p:sp>
        <p:nvSpPr>
          <p:cNvPr id="76804" name="Slide Number Placeholder 3">
            <a:extLst>
              <a:ext uri="{FF2B5EF4-FFF2-40B4-BE49-F238E27FC236}">
                <a16:creationId xmlns:a16="http://schemas.microsoft.com/office/drawing/2014/main" id="{A1A095A3-B8DF-4408-B41A-F0507E31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05DEAAE-6545-414D-9345-910C1FBCA395}" type="slidenum">
              <a:rPr lang="en-US" altLang="en-US" smtClean="0">
                <a:solidFill>
                  <a:srgbClr val="000000"/>
                </a:solidFill>
                <a:latin typeface="Times New Roman" panose="02020603050405020304" pitchFamily="18" charset="0"/>
              </a:rPr>
              <a:pPr/>
              <a:t>16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11E9878-3594-4874-91E8-728FF854210B}"/>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960603BD-969C-4214-BC85-8480277A79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gives UM carrier who pays UM right of subrogation against TF (or more importantly, TF policy proceeds)</a:t>
            </a:r>
          </a:p>
        </p:txBody>
      </p:sp>
      <p:sp>
        <p:nvSpPr>
          <p:cNvPr id="80900" name="Slide Number Placeholder 3">
            <a:extLst>
              <a:ext uri="{FF2B5EF4-FFF2-40B4-BE49-F238E27FC236}">
                <a16:creationId xmlns:a16="http://schemas.microsoft.com/office/drawing/2014/main" id="{B84B4083-3174-436A-9652-23EFB6BD5F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6E460BD-F338-4D0D-8192-1EFC2871F727}" type="slidenum">
              <a:rPr lang="en-US" altLang="en-US" smtClean="0">
                <a:solidFill>
                  <a:srgbClr val="000000"/>
                </a:solidFill>
                <a:latin typeface="Times New Roman" panose="02020603050405020304" pitchFamily="18" charset="0"/>
              </a:rPr>
              <a:pPr/>
              <a:t>17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699C158-B3BE-4D44-9564-BA5DCA264A38}"/>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74F62E8D-F707-411F-B294-DD4F8ABA42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You must understand subrogation and how it works because there are many ways to screw up a UM claim depending on how you handle the UM’s subrogation right</a:t>
            </a:r>
          </a:p>
        </p:txBody>
      </p:sp>
      <p:sp>
        <p:nvSpPr>
          <p:cNvPr id="82948" name="Slide Number Placeholder 3">
            <a:extLst>
              <a:ext uri="{FF2B5EF4-FFF2-40B4-BE49-F238E27FC236}">
                <a16:creationId xmlns:a16="http://schemas.microsoft.com/office/drawing/2014/main" id="{52AB8E3E-73D5-4097-9911-768C145171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8E0EB38-6A6D-4821-8585-96EB54772C05}" type="slidenum">
              <a:rPr lang="en-US" altLang="en-US" smtClean="0">
                <a:solidFill>
                  <a:srgbClr val="000000"/>
                </a:solidFill>
                <a:latin typeface="Times New Roman" panose="02020603050405020304" pitchFamily="18" charset="0"/>
              </a:rPr>
              <a:pPr/>
              <a:t>18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A82FD54-1CF7-4710-BC32-6081AF15FD8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2BB5A05D-2BDC-4B6A-9488-9CC1270834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section tells you exactly what to put in a certified letter to the UM</a:t>
            </a:r>
          </a:p>
          <a:p>
            <a:r>
              <a:rPr lang="en-US" altLang="en-US" dirty="0">
                <a:latin typeface="Arial" panose="020B0604020202020204" pitchFamily="34" charset="0"/>
              </a:rPr>
              <a:t>To trigger the obligation to waive or substitute</a:t>
            </a:r>
          </a:p>
          <a:p>
            <a:r>
              <a:rPr lang="en-US" altLang="en-US" dirty="0">
                <a:latin typeface="Arial" panose="020B0604020202020204" pitchFamily="34" charset="0"/>
              </a:rPr>
              <a:t>It’s a list. Don’t argue with the statute, just do what it tells you</a:t>
            </a:r>
          </a:p>
        </p:txBody>
      </p:sp>
      <p:sp>
        <p:nvSpPr>
          <p:cNvPr id="87044" name="Slide Number Placeholder 3">
            <a:extLst>
              <a:ext uri="{FF2B5EF4-FFF2-40B4-BE49-F238E27FC236}">
                <a16:creationId xmlns:a16="http://schemas.microsoft.com/office/drawing/2014/main" id="{6BBA0865-411D-4294-AF69-F3E96C9A2B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BC7B1D-E8B7-4836-A198-770706662D9D}" type="slidenum">
              <a:rPr lang="en-US" altLang="en-US" smtClean="0">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B23697E-595E-46F7-9AAB-0A87C9EF9AF4}"/>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18BF3900-D0FE-4146-B5CC-080DBD2298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F44FEA33-DF3D-4D43-A529-3C011CA0FF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981813-CCAB-4E30-95DC-FA8073290E73}" type="slidenum">
              <a:rPr lang="en-US" altLang="en-US" smtClean="0">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BC56B6D-E9E7-4F02-9E48-A0EDB8632031}"/>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9A0DF8F4-7B22-4364-A8A3-8004CEA196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Sub G allows any named insured to reject UM coverage</a:t>
            </a:r>
          </a:p>
          <a:p>
            <a:r>
              <a:rPr lang="en-US" altLang="en-US">
                <a:latin typeface="Arial" panose="020B0604020202020204" pitchFamily="34" charset="0"/>
              </a:rPr>
              <a:t>Big change. Used to require all named insureds reject</a:t>
            </a:r>
          </a:p>
          <a:p>
            <a:r>
              <a:rPr lang="en-US" altLang="en-US">
                <a:latin typeface="Arial" panose="020B0604020202020204" pitchFamily="34" charset="0"/>
              </a:rPr>
              <a:t>You will see the significance later when we talk about Um imputed by law where there is not a valid UM rejection</a:t>
            </a:r>
          </a:p>
        </p:txBody>
      </p:sp>
      <p:sp>
        <p:nvSpPr>
          <p:cNvPr id="91140" name="Slide Number Placeholder 3">
            <a:extLst>
              <a:ext uri="{FF2B5EF4-FFF2-40B4-BE49-F238E27FC236}">
                <a16:creationId xmlns:a16="http://schemas.microsoft.com/office/drawing/2014/main" id="{1489BDB4-0CDE-4A6C-BB4E-6F3E1BC19D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2CF1A8-5D95-4E69-94C8-A75950C10AB0}" type="slidenum">
              <a:rPr lang="en-US" altLang="en-US" smtClean="0">
                <a:solidFill>
                  <a:srgbClr val="000000"/>
                </a:solidFill>
                <a:latin typeface="Times New Roman" panose="02020603050405020304" pitchFamily="18" charset="0"/>
              </a:rPr>
              <a:pPr/>
              <a:t>20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C8E26B6-FA98-4C56-B773-36128B805D82}"/>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7FC386F5-91F8-4E2F-ACE9-D2F053392D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slide</a:t>
            </a:r>
          </a:p>
        </p:txBody>
      </p:sp>
      <p:sp>
        <p:nvSpPr>
          <p:cNvPr id="111620" name="Slide Number Placeholder 3">
            <a:extLst>
              <a:ext uri="{FF2B5EF4-FFF2-40B4-BE49-F238E27FC236}">
                <a16:creationId xmlns:a16="http://schemas.microsoft.com/office/drawing/2014/main" id="{0A27FE6E-BDBE-47A3-8BD8-6395841897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1F78CA-4CD0-4050-9195-C9CD41F74D04}" type="slidenum">
              <a:rPr lang="en-US" altLang="en-US" smtClean="0">
                <a:solidFill>
                  <a:srgbClr val="000000"/>
                </a:solidFill>
                <a:latin typeface="Times New Roman" panose="02020603050405020304" pitchFamily="18" charset="0"/>
              </a:rPr>
              <a:pPr/>
              <a:t>21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CF3807F-3F51-4A99-95AE-40459107362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4B2C779-595A-44CB-B375-31405BCEFE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Unless other state’s law is offensive to public policy</a:t>
            </a:r>
          </a:p>
        </p:txBody>
      </p:sp>
      <p:sp>
        <p:nvSpPr>
          <p:cNvPr id="113668" name="Slide Number Placeholder 3">
            <a:extLst>
              <a:ext uri="{FF2B5EF4-FFF2-40B4-BE49-F238E27FC236}">
                <a16:creationId xmlns:a16="http://schemas.microsoft.com/office/drawing/2014/main" id="{2919787E-7C9F-4796-8F7A-7F4CD20316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056EB1D-F09B-40E5-A66C-0F402028CCA4}" type="slidenum">
              <a:rPr lang="en-US" altLang="en-US" smtClean="0">
                <a:solidFill>
                  <a:srgbClr val="000000"/>
                </a:solidFill>
                <a:latin typeface="Times New Roman" panose="02020603050405020304" pitchFamily="18" charset="0"/>
              </a:rPr>
              <a:pPr/>
              <a:t>22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2E4B22E-9F56-479C-9B69-429328EEA5B1}"/>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E77654FA-6C6E-4B4A-8DD5-7A2B42579D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Or Oklahoma has a greater relationship to the transaction</a:t>
            </a:r>
          </a:p>
          <a:p>
            <a:r>
              <a:rPr lang="en-US" altLang="en-US" dirty="0">
                <a:latin typeface="Arial" panose="020B0604020202020204" pitchFamily="34" charset="0"/>
              </a:rPr>
              <a:t>This is the rule of conflicts applied to contracts from </a:t>
            </a:r>
            <a:r>
              <a:rPr lang="en-US" altLang="en-US" dirty="0" err="1">
                <a:latin typeface="Arial" panose="020B0604020202020204" pitchFamily="34" charset="0"/>
              </a:rPr>
              <a:t>Bohanan</a:t>
            </a:r>
            <a:r>
              <a:rPr lang="en-US" altLang="en-US" dirty="0">
                <a:latin typeface="Arial" panose="020B0604020202020204" pitchFamily="34" charset="0"/>
              </a:rPr>
              <a:t> v. Allstate</a:t>
            </a:r>
          </a:p>
        </p:txBody>
      </p:sp>
      <p:sp>
        <p:nvSpPr>
          <p:cNvPr id="115716" name="Slide Number Placeholder 3">
            <a:extLst>
              <a:ext uri="{FF2B5EF4-FFF2-40B4-BE49-F238E27FC236}">
                <a16:creationId xmlns:a16="http://schemas.microsoft.com/office/drawing/2014/main" id="{8166011D-3626-4EEC-8DD0-A3C0241A1C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2A52B66-E2A1-488E-B3EE-1AB0665D7D3B}" type="slidenum">
              <a:rPr lang="en-US" altLang="en-US" smtClean="0">
                <a:solidFill>
                  <a:srgbClr val="000000"/>
                </a:solidFill>
                <a:latin typeface="Times New Roman" panose="02020603050405020304" pitchFamily="18" charset="0"/>
              </a:rPr>
              <a:pPr/>
              <a:t>23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DDFFF9DB-6344-4619-A739-E6CAB17DC215}"/>
              </a:ext>
            </a:extLst>
          </p:cNvPr>
          <p:cNvSpPr>
            <a:spLocks noGrp="1" noRot="1" noChangeAspect="1" noTextEdit="1"/>
          </p:cNvSpPr>
          <p:nvPr>
            <p:ph type="sldImg"/>
          </p:nvPr>
        </p:nvSpPr>
        <p:spPr>
          <a:ln/>
        </p:spPr>
      </p:sp>
      <p:sp>
        <p:nvSpPr>
          <p:cNvPr id="359427" name="Notes Placeholder 2">
            <a:extLst>
              <a:ext uri="{FF2B5EF4-FFF2-40B4-BE49-F238E27FC236}">
                <a16:creationId xmlns:a16="http://schemas.microsoft.com/office/drawing/2014/main" id="{3C5CD724-DB90-4D3D-AF71-17120DF176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named insured may waive coverage (please don’t),</a:t>
            </a:r>
          </a:p>
          <a:p>
            <a:r>
              <a:rPr lang="en-US" altLang="en-US">
                <a:latin typeface="Arial" panose="020B0604020202020204" pitchFamily="34" charset="0"/>
              </a:rPr>
              <a:t>But must follow statutory mandate</a:t>
            </a:r>
          </a:p>
        </p:txBody>
      </p:sp>
      <p:sp>
        <p:nvSpPr>
          <p:cNvPr id="359428" name="Slide Number Placeholder 3">
            <a:extLst>
              <a:ext uri="{FF2B5EF4-FFF2-40B4-BE49-F238E27FC236}">
                <a16:creationId xmlns:a16="http://schemas.microsoft.com/office/drawing/2014/main" id="{2C5837A0-23F1-4944-8A5B-D108757D80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B7C68E-6A36-4391-99D6-36AD2C2E31E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15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a:extLst>
              <a:ext uri="{FF2B5EF4-FFF2-40B4-BE49-F238E27FC236}">
                <a16:creationId xmlns:a16="http://schemas.microsoft.com/office/drawing/2014/main" id="{80EBE48C-3421-4677-83E7-AE28DE53E0EB}"/>
              </a:ext>
            </a:extLst>
          </p:cNvPr>
          <p:cNvSpPr>
            <a:spLocks noGrp="1" noRot="1" noChangeAspect="1" noTextEdit="1"/>
          </p:cNvSpPr>
          <p:nvPr>
            <p:ph type="sldImg"/>
          </p:nvPr>
        </p:nvSpPr>
        <p:spPr>
          <a:ln/>
        </p:spPr>
      </p:sp>
      <p:sp>
        <p:nvSpPr>
          <p:cNvPr id="363523" name="Notes Placeholder 2">
            <a:extLst>
              <a:ext uri="{FF2B5EF4-FFF2-40B4-BE49-F238E27FC236}">
                <a16:creationId xmlns:a16="http://schemas.microsoft.com/office/drawing/2014/main" id="{4236E64B-4786-4C95-B92E-795000511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Waiver must be in writing, on statutory form</a:t>
            </a:r>
          </a:p>
          <a:p>
            <a:r>
              <a:rPr lang="en-US" altLang="en-US" dirty="0">
                <a:latin typeface="Arial" panose="020B0604020202020204" pitchFamily="34" charset="0"/>
              </a:rPr>
              <a:t>G has also been changed to now allow a signed rejection to stand for all time</a:t>
            </a:r>
          </a:p>
          <a:p>
            <a:r>
              <a:rPr lang="en-US" altLang="en-US" dirty="0">
                <a:latin typeface="Arial" panose="020B0604020202020204" pitchFamily="34" charset="0"/>
              </a:rPr>
              <a:t>Used to be that a new rejection was required when the policy was changed in various ways, such as adding or substituting vehicles or changing named insureds</a:t>
            </a:r>
          </a:p>
          <a:p>
            <a:endParaRPr lang="en-US" altLang="en-US" dirty="0">
              <a:latin typeface="Arial" panose="020B0604020202020204" pitchFamily="34" charset="0"/>
            </a:endParaRPr>
          </a:p>
        </p:txBody>
      </p:sp>
      <p:sp>
        <p:nvSpPr>
          <p:cNvPr id="363524" name="Slide Number Placeholder 3">
            <a:extLst>
              <a:ext uri="{FF2B5EF4-FFF2-40B4-BE49-F238E27FC236}">
                <a16:creationId xmlns:a16="http://schemas.microsoft.com/office/drawing/2014/main" id="{F026A46F-2B74-483A-9D2D-6A03BA111B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CE6C173-A90C-48D6-9DEF-BCB341ABB50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70748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1F9561AE-202A-4A32-B5DE-FE44419CA981}"/>
              </a:ext>
            </a:extLst>
          </p:cNvPr>
          <p:cNvSpPr>
            <a:spLocks noGrp="1" noRot="1" noChangeAspect="1" noTextEdit="1"/>
          </p:cNvSpPr>
          <p:nvPr>
            <p:ph type="sldImg"/>
          </p:nvPr>
        </p:nvSpPr>
        <p:spPr>
          <a:ln/>
        </p:spPr>
      </p:sp>
      <p:sp>
        <p:nvSpPr>
          <p:cNvPr id="365571" name="Notes Placeholder 2">
            <a:extLst>
              <a:ext uri="{FF2B5EF4-FFF2-40B4-BE49-F238E27FC236}">
                <a16:creationId xmlns:a16="http://schemas.microsoft.com/office/drawing/2014/main" id="{BCD75DF1-A308-445F-BE4D-F6EDA32E9A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slide</a:t>
            </a:r>
          </a:p>
        </p:txBody>
      </p:sp>
      <p:sp>
        <p:nvSpPr>
          <p:cNvPr id="365572" name="Slide Number Placeholder 3">
            <a:extLst>
              <a:ext uri="{FF2B5EF4-FFF2-40B4-BE49-F238E27FC236}">
                <a16:creationId xmlns:a16="http://schemas.microsoft.com/office/drawing/2014/main" id="{0191A930-D785-4A73-87CA-60EDCFED22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DD1B45-605C-40D3-85AC-4912F0A7783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216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a:extLst>
              <a:ext uri="{FF2B5EF4-FFF2-40B4-BE49-F238E27FC236}">
                <a16:creationId xmlns:a16="http://schemas.microsoft.com/office/drawing/2014/main" id="{DF0D31AA-8414-4BAF-84D4-BC58ADFBBB8F}"/>
              </a:ext>
            </a:extLst>
          </p:cNvPr>
          <p:cNvSpPr>
            <a:spLocks noGrp="1" noRot="1" noChangeAspect="1" noTextEdit="1"/>
          </p:cNvSpPr>
          <p:nvPr>
            <p:ph type="sldImg"/>
          </p:nvPr>
        </p:nvSpPr>
        <p:spPr>
          <a:ln/>
        </p:spPr>
      </p:sp>
      <p:sp>
        <p:nvSpPr>
          <p:cNvPr id="367619" name="Notes Placeholder 2">
            <a:extLst>
              <a:ext uri="{FF2B5EF4-FFF2-40B4-BE49-F238E27FC236}">
                <a16:creationId xmlns:a16="http://schemas.microsoft.com/office/drawing/2014/main" id="{A973D758-14C7-4739-A8DC-9C882178F7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Per amendment, one named insured may waive for all unsureds</a:t>
            </a:r>
          </a:p>
        </p:txBody>
      </p:sp>
      <p:sp>
        <p:nvSpPr>
          <p:cNvPr id="367620" name="Slide Number Placeholder 3">
            <a:extLst>
              <a:ext uri="{FF2B5EF4-FFF2-40B4-BE49-F238E27FC236}">
                <a16:creationId xmlns:a16="http://schemas.microsoft.com/office/drawing/2014/main" id="{FB260658-5720-47C5-BB6C-6E48BC26F6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8976DB-4480-4054-952E-448348B120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4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F6A4932C-1AEC-43FC-BC75-4F7F657031BA}"/>
              </a:ext>
            </a:extLst>
          </p:cNvPr>
          <p:cNvSpPr>
            <a:spLocks noGrp="1" noRot="1" noChangeAspect="1" noTextEdit="1"/>
          </p:cNvSpPr>
          <p:nvPr>
            <p:ph type="sldImg"/>
          </p:nvPr>
        </p:nvSpPr>
        <p:spPr>
          <a:ln/>
        </p:spPr>
      </p:sp>
      <p:sp>
        <p:nvSpPr>
          <p:cNvPr id="369667" name="Notes Placeholder 2">
            <a:extLst>
              <a:ext uri="{FF2B5EF4-FFF2-40B4-BE49-F238E27FC236}">
                <a16:creationId xmlns:a16="http://schemas.microsoft.com/office/drawing/2014/main" id="{A616E196-BAE6-487B-BA27-61D3CC4CF9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9668" name="Slide Number Placeholder 3">
            <a:extLst>
              <a:ext uri="{FF2B5EF4-FFF2-40B4-BE49-F238E27FC236}">
                <a16:creationId xmlns:a16="http://schemas.microsoft.com/office/drawing/2014/main" id="{C865D247-BEF7-402C-9BAD-9DCEA71C3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C1EF36-18B7-468E-9B27-6B8EBDB94D9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39852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a:extLst>
              <a:ext uri="{FF2B5EF4-FFF2-40B4-BE49-F238E27FC236}">
                <a16:creationId xmlns:a16="http://schemas.microsoft.com/office/drawing/2014/main" id="{F06A233A-B7DA-4411-B18C-9080CAEA22B5}"/>
              </a:ext>
            </a:extLst>
          </p:cNvPr>
          <p:cNvSpPr>
            <a:spLocks noGrp="1" noRot="1" noChangeAspect="1" noTextEdit="1"/>
          </p:cNvSpPr>
          <p:nvPr>
            <p:ph type="sldImg"/>
          </p:nvPr>
        </p:nvSpPr>
        <p:spPr>
          <a:ln/>
        </p:spPr>
      </p:sp>
      <p:sp>
        <p:nvSpPr>
          <p:cNvPr id="373763" name="Notes Placeholder 2">
            <a:extLst>
              <a:ext uri="{FF2B5EF4-FFF2-40B4-BE49-F238E27FC236}">
                <a16:creationId xmlns:a16="http://schemas.microsoft.com/office/drawing/2014/main" id="{4FACD4C4-D4E2-45DA-BE57-D50FFDF05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Here’s where all this hits the rubber</a:t>
            </a:r>
          </a:p>
          <a:p>
            <a:r>
              <a:rPr lang="en-US" altLang="en-US" dirty="0">
                <a:latin typeface="Arial" panose="020B0604020202020204" pitchFamily="34" charset="0"/>
              </a:rPr>
              <a:t>If no proper statutory waiver of UM</a:t>
            </a:r>
          </a:p>
          <a:p>
            <a:r>
              <a:rPr lang="en-US" altLang="en-US" dirty="0">
                <a:latin typeface="Arial" panose="020B0604020202020204" pitchFamily="34" charset="0"/>
              </a:rPr>
              <a:t>Um imputed by law</a:t>
            </a:r>
          </a:p>
          <a:p>
            <a:r>
              <a:rPr lang="en-US" altLang="en-US" dirty="0">
                <a:latin typeface="Arial" panose="020B0604020202020204" pitchFamily="34" charset="0"/>
              </a:rPr>
              <a:t>In minimum about unless can show higher amount would have been accepted (maybe)</a:t>
            </a:r>
          </a:p>
        </p:txBody>
      </p:sp>
      <p:sp>
        <p:nvSpPr>
          <p:cNvPr id="373764" name="Slide Number Placeholder 3">
            <a:extLst>
              <a:ext uri="{FF2B5EF4-FFF2-40B4-BE49-F238E27FC236}">
                <a16:creationId xmlns:a16="http://schemas.microsoft.com/office/drawing/2014/main" id="{5967F1CC-359E-43F7-9347-9081EFDF5E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F13ACE-DC57-43F4-A7C5-AE48A5CAEB4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2690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5D6797A-D336-4F65-8A0A-4EF98304A4BF}"/>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76450AE1-A3E5-4935-8095-4AFFAC3705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UM is what we often call “statutory coverage.”</a:t>
            </a:r>
          </a:p>
          <a:p>
            <a:r>
              <a:rPr lang="en-US" altLang="en-US" dirty="0">
                <a:latin typeface="Arial" panose="020B0604020202020204" pitchFamily="34" charset="0"/>
              </a:rPr>
              <a:t>Unlike many areas or insurance law, where basic contract law controls,</a:t>
            </a:r>
          </a:p>
          <a:p>
            <a:r>
              <a:rPr lang="en-US" altLang="en-US" dirty="0">
                <a:latin typeface="Arial" panose="020B0604020202020204" pitchFamily="34" charset="0"/>
              </a:rPr>
              <a:t>UM is coverage that must be offered in a statutory form with all auto liability policies</a:t>
            </a:r>
          </a:p>
          <a:p>
            <a:r>
              <a:rPr lang="en-US" altLang="en-US" dirty="0">
                <a:latin typeface="Arial" panose="020B0604020202020204" pitchFamily="34" charset="0"/>
              </a:rPr>
              <a:t>The UM statute was written in the 50s or 60s and has been amended many times over the years, usually in response to court holdings that the legislature wants to disavow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0F358E0C-E6AE-41F0-BD86-036A6636E6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24E3BF-3D77-4D84-A6C7-6548FA3F2EBE}" type="slidenum">
              <a:rPr lang="en-US" altLang="en-US" smtClean="0">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a:extLst>
              <a:ext uri="{FF2B5EF4-FFF2-40B4-BE49-F238E27FC236}">
                <a16:creationId xmlns:a16="http://schemas.microsoft.com/office/drawing/2014/main" id="{6A2E9A1B-6ACF-4CE9-B0FC-B17B4872620E}"/>
              </a:ext>
            </a:extLst>
          </p:cNvPr>
          <p:cNvSpPr>
            <a:spLocks noGrp="1" noRot="1" noChangeAspect="1" noTextEdit="1"/>
          </p:cNvSpPr>
          <p:nvPr>
            <p:ph type="sldImg"/>
          </p:nvPr>
        </p:nvSpPr>
        <p:spPr>
          <a:ln/>
        </p:spPr>
      </p:sp>
      <p:sp>
        <p:nvSpPr>
          <p:cNvPr id="375811" name="Notes Placeholder 2">
            <a:extLst>
              <a:ext uri="{FF2B5EF4-FFF2-40B4-BE49-F238E27FC236}">
                <a16:creationId xmlns:a16="http://schemas.microsoft.com/office/drawing/2014/main" id="{0B50CA0C-D691-4B5D-AF28-D0BD74A2DD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What about electronic signature</a:t>
            </a:r>
          </a:p>
          <a:p>
            <a:r>
              <a:rPr lang="en-US" altLang="en-US" dirty="0">
                <a:latin typeface="Arial" panose="020B0604020202020204" pitchFamily="34" charset="0"/>
              </a:rPr>
              <a:t>Probably valid under UCC provision</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Used to be had to get new selection/rejection form with any change in policy—named insured, adding or substituting vehicles</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No longer, by 2009 amendment, form is good until revoked in writing by insured</a:t>
            </a:r>
          </a:p>
          <a:p>
            <a:endParaRPr lang="en-US" altLang="en-US" dirty="0">
              <a:latin typeface="Arial" panose="020B0604020202020204" pitchFamily="34" charset="0"/>
            </a:endParaRPr>
          </a:p>
        </p:txBody>
      </p:sp>
      <p:sp>
        <p:nvSpPr>
          <p:cNvPr id="375812" name="Slide Number Placeholder 3">
            <a:extLst>
              <a:ext uri="{FF2B5EF4-FFF2-40B4-BE49-F238E27FC236}">
                <a16:creationId xmlns:a16="http://schemas.microsoft.com/office/drawing/2014/main" id="{1C977A40-C8B1-4798-A5E4-31270FBB93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5F6156-CDC7-472D-9C17-07B840C089F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2854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E0B0FA16-DDFC-4122-B2E4-0F24725EDD5A}"/>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CD7117C1-BA7A-4D5B-92E5-3B6DA135E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3300" name="Slide Number Placeholder 3">
            <a:extLst>
              <a:ext uri="{FF2B5EF4-FFF2-40B4-BE49-F238E27FC236}">
                <a16:creationId xmlns:a16="http://schemas.microsoft.com/office/drawing/2014/main" id="{FF33F247-6466-44E7-83F0-D1D8D296E7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C68C864-1405-4FEC-987D-BF183C5DCC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75988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B3E7F963-3E15-4D06-ADAE-356FC89A4BB8}"/>
              </a:ext>
            </a:extLst>
          </p:cNvPr>
          <p:cNvSpPr>
            <a:spLocks noGrp="1" noRot="1" noChangeAspect="1" noTextEdit="1"/>
          </p:cNvSpPr>
          <p:nvPr>
            <p:ph type="sldImg"/>
          </p:nvPr>
        </p:nvSpPr>
        <p:spPr>
          <a:ln/>
        </p:spPr>
      </p:sp>
      <p:sp>
        <p:nvSpPr>
          <p:cNvPr id="185347" name="Notes Placeholder 2">
            <a:extLst>
              <a:ext uri="{FF2B5EF4-FFF2-40B4-BE49-F238E27FC236}">
                <a16:creationId xmlns:a16="http://schemas.microsoft.com/office/drawing/2014/main" id="{BE686E54-2ACE-46DD-97B1-0D888FFA68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rPr>
              <a:t>Because UM is “statutory coverage” exclusion must be allowed by the statute</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So, the exclusion found in Subparagraph E is valid: no UM when occupying uninsured vehicle if it is owned by or available for the regular use of the injured person</a:t>
            </a:r>
          </a:p>
        </p:txBody>
      </p:sp>
      <p:sp>
        <p:nvSpPr>
          <p:cNvPr id="185348" name="Slide Number Placeholder 3">
            <a:extLst>
              <a:ext uri="{FF2B5EF4-FFF2-40B4-BE49-F238E27FC236}">
                <a16:creationId xmlns:a16="http://schemas.microsoft.com/office/drawing/2014/main" id="{55E23CA3-FE74-4C31-B672-DE0B8BA281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5E238A-64D8-40E3-BC03-1A80ABAB2A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8463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7DA69701-7DFE-4D03-B6AC-3417CEBCF65C}"/>
              </a:ext>
            </a:extLst>
          </p:cNvPr>
          <p:cNvSpPr>
            <a:spLocks noGrp="1" noRot="1" noChangeAspect="1" noTextEdit="1"/>
          </p:cNvSpPr>
          <p:nvPr>
            <p:ph type="sldImg"/>
          </p:nvPr>
        </p:nvSpPr>
        <p:spPr>
          <a:ln/>
        </p:spPr>
      </p:sp>
      <p:sp>
        <p:nvSpPr>
          <p:cNvPr id="187395" name="Notes Placeholder 2">
            <a:extLst>
              <a:ext uri="{FF2B5EF4-FFF2-40B4-BE49-F238E27FC236}">
                <a16:creationId xmlns:a16="http://schemas.microsoft.com/office/drawing/2014/main" id="{BE7D9627-A825-4781-B4C5-5469FE3AEB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There is also an exclusion for injury caused by the insured’s own negligence</a:t>
            </a:r>
          </a:p>
        </p:txBody>
      </p:sp>
      <p:sp>
        <p:nvSpPr>
          <p:cNvPr id="187396" name="Slide Number Placeholder 3">
            <a:extLst>
              <a:ext uri="{FF2B5EF4-FFF2-40B4-BE49-F238E27FC236}">
                <a16:creationId xmlns:a16="http://schemas.microsoft.com/office/drawing/2014/main" id="{A0C0EF2A-EF20-4F5F-9B40-652467BE7B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9FE94E-D233-46CB-8F95-868CD3E7B0F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61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4D4C1B6F-BA9C-4292-A292-11F079F74FB3}"/>
              </a:ext>
            </a:extLst>
          </p:cNvPr>
          <p:cNvSpPr>
            <a:spLocks noGrp="1" noRot="1" noChangeAspect="1" noTextEdit="1"/>
          </p:cNvSpPr>
          <p:nvPr>
            <p:ph type="sldImg"/>
          </p:nvPr>
        </p:nvSpPr>
        <p:spPr>
          <a:ln/>
        </p:spPr>
      </p:sp>
      <p:sp>
        <p:nvSpPr>
          <p:cNvPr id="189443" name="Notes Placeholder 2">
            <a:extLst>
              <a:ext uri="{FF2B5EF4-FFF2-40B4-BE49-F238E27FC236}">
                <a16:creationId xmlns:a16="http://schemas.microsoft.com/office/drawing/2014/main" id="{4D1D40AE-EE40-4920-9564-988DD16AAD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Or caused by the act of a child incapable of negligence</a:t>
            </a:r>
          </a:p>
        </p:txBody>
      </p:sp>
      <p:sp>
        <p:nvSpPr>
          <p:cNvPr id="189444" name="Slide Number Placeholder 3">
            <a:extLst>
              <a:ext uri="{FF2B5EF4-FFF2-40B4-BE49-F238E27FC236}">
                <a16:creationId xmlns:a16="http://schemas.microsoft.com/office/drawing/2014/main" id="{DD3DFE63-64E9-4ADD-85AD-E19695459E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0E1136-8527-4E32-AE08-B23DFC30498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172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CAF51B7B-6401-4872-94A7-6CEE29CA2C86}"/>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81C460CE-436D-402C-ADB9-FACA687FA8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A “named-driver” exclusion (excluding say a family member with a bad driving history) may be allowed </a:t>
            </a:r>
          </a:p>
          <a:p>
            <a:r>
              <a:rPr lang="en-US" altLang="en-US" dirty="0">
                <a:latin typeface="Arial" panose="020B0604020202020204" pitchFamily="34" charset="0"/>
              </a:rPr>
              <a:t>(See slide)</a:t>
            </a:r>
          </a:p>
          <a:p>
            <a:endParaRPr lang="en-US" altLang="en-US" dirty="0">
              <a:latin typeface="Arial" panose="020B0604020202020204" pitchFamily="34" charset="0"/>
            </a:endParaRPr>
          </a:p>
        </p:txBody>
      </p:sp>
      <p:sp>
        <p:nvSpPr>
          <p:cNvPr id="191492" name="Slide Number Placeholder 3">
            <a:extLst>
              <a:ext uri="{FF2B5EF4-FFF2-40B4-BE49-F238E27FC236}">
                <a16:creationId xmlns:a16="http://schemas.microsoft.com/office/drawing/2014/main" id="{8F6BA185-854C-4184-B4FD-3D3261278A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DCAF9DC-3066-4CE3-A665-903C168E60A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54800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97A9076E-4CE7-4609-B9C8-B2ECAB753BA7}"/>
              </a:ext>
            </a:extLst>
          </p:cNvPr>
          <p:cNvSpPr>
            <a:spLocks noGrp="1" noRot="1" noChangeAspect="1" noTextEdit="1"/>
          </p:cNvSpPr>
          <p:nvPr>
            <p:ph type="sldImg"/>
          </p:nvPr>
        </p:nvSpPr>
        <p:spPr>
          <a:ln/>
        </p:spPr>
      </p:sp>
      <p:sp>
        <p:nvSpPr>
          <p:cNvPr id="193539" name="Notes Placeholder 2">
            <a:extLst>
              <a:ext uri="{FF2B5EF4-FFF2-40B4-BE49-F238E27FC236}">
                <a16:creationId xmlns:a16="http://schemas.microsoft.com/office/drawing/2014/main" id="{0FAE4B1D-4E7C-4ABC-900A-848EF70E13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policy that steps UM down to compulsory limits when the liability coverage steps down when the car is used by a permissive user, is valid</a:t>
            </a:r>
          </a:p>
          <a:p>
            <a:r>
              <a:rPr lang="en-US" altLang="en-US" dirty="0">
                <a:latin typeface="Arial" panose="020B0604020202020204" pitchFamily="34" charset="0"/>
              </a:rPr>
              <a:t>This is because UM cannot exceed liability limit</a:t>
            </a:r>
          </a:p>
          <a:p>
            <a:endParaRPr lang="en-US" altLang="en-US" dirty="0">
              <a:latin typeface="Arial" panose="020B0604020202020204" pitchFamily="34" charset="0"/>
            </a:endParaRPr>
          </a:p>
        </p:txBody>
      </p:sp>
      <p:sp>
        <p:nvSpPr>
          <p:cNvPr id="193540" name="Slide Number Placeholder 3">
            <a:extLst>
              <a:ext uri="{FF2B5EF4-FFF2-40B4-BE49-F238E27FC236}">
                <a16:creationId xmlns:a16="http://schemas.microsoft.com/office/drawing/2014/main" id="{2A38EC3B-59BE-4517-925A-1BF0CB7244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0436E7-6ED9-4DA0-BD60-E75DED2BC56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55994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64A4424F-14A0-4B21-9235-37DA32F175F0}"/>
              </a:ext>
            </a:extLst>
          </p:cNvPr>
          <p:cNvSpPr>
            <a:spLocks noGrp="1" noRot="1" noChangeAspect="1" noTextEdit="1"/>
          </p:cNvSpPr>
          <p:nvPr>
            <p:ph type="sldImg"/>
          </p:nvPr>
        </p:nvSpPr>
        <p:spPr>
          <a:ln/>
        </p:spPr>
      </p:sp>
      <p:sp>
        <p:nvSpPr>
          <p:cNvPr id="195587" name="Notes Placeholder 2">
            <a:extLst>
              <a:ext uri="{FF2B5EF4-FFF2-40B4-BE49-F238E27FC236}">
                <a16:creationId xmlns:a16="http://schemas.microsoft.com/office/drawing/2014/main" id="{D019B847-9036-47EE-BBAC-39E93FE115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95588" name="Slide Number Placeholder 3">
            <a:extLst>
              <a:ext uri="{FF2B5EF4-FFF2-40B4-BE49-F238E27FC236}">
                <a16:creationId xmlns:a16="http://schemas.microsoft.com/office/drawing/2014/main" id="{10B4949A-9E5A-45D6-8E45-6CD42EDE7C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83921C-2D90-4754-8ED0-E87C90FD1C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30270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EBC44AB5-3ACF-4117-8ED8-00446D3F1693}"/>
              </a:ext>
            </a:extLst>
          </p:cNvPr>
          <p:cNvSpPr>
            <a:spLocks noGrp="1" noRot="1" noChangeAspect="1" noTextEdit="1"/>
          </p:cNvSpPr>
          <p:nvPr>
            <p:ph type="sldImg"/>
          </p:nvPr>
        </p:nvSpPr>
        <p:spPr>
          <a:ln/>
        </p:spPr>
      </p:sp>
      <p:sp>
        <p:nvSpPr>
          <p:cNvPr id="197635" name="Notes Placeholder 2">
            <a:extLst>
              <a:ext uri="{FF2B5EF4-FFF2-40B4-BE49-F238E27FC236}">
                <a16:creationId xmlns:a16="http://schemas.microsoft.com/office/drawing/2014/main" id="{CA279238-C092-4A01-8964-4615BF744D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“Other insurance” clause  (excluded coverage under multiple policies or really said only one would cover)</a:t>
            </a:r>
          </a:p>
        </p:txBody>
      </p:sp>
      <p:sp>
        <p:nvSpPr>
          <p:cNvPr id="197636" name="Slide Number Placeholder 3">
            <a:extLst>
              <a:ext uri="{FF2B5EF4-FFF2-40B4-BE49-F238E27FC236}">
                <a16:creationId xmlns:a16="http://schemas.microsoft.com/office/drawing/2014/main" id="{0D746D51-8C33-499E-9C9A-95FD39E148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67480E-F21A-4326-9EC9-42C8E4CC19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449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C1FE3FFF-EDA6-449B-9615-11E4AB79BE7B}"/>
              </a:ext>
            </a:extLst>
          </p:cNvPr>
          <p:cNvSpPr>
            <a:spLocks noGrp="1" noRot="1" noChangeAspect="1" noTextEdit="1"/>
          </p:cNvSpPr>
          <p:nvPr>
            <p:ph type="sldImg"/>
          </p:nvPr>
        </p:nvSpPr>
        <p:spPr>
          <a:ln/>
        </p:spPr>
      </p:sp>
      <p:sp>
        <p:nvSpPr>
          <p:cNvPr id="199683" name="Notes Placeholder 2">
            <a:extLst>
              <a:ext uri="{FF2B5EF4-FFF2-40B4-BE49-F238E27FC236}">
                <a16:creationId xmlns:a16="http://schemas.microsoft.com/office/drawing/2014/main" id="{2BF55329-7DEB-438A-8785-7E7F51C19B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“Limit of Liability” clause that prohibited stacking—invalid where multiple premiums charged </a:t>
            </a:r>
          </a:p>
          <a:p>
            <a:r>
              <a:rPr lang="en-US" altLang="en-US" dirty="0">
                <a:latin typeface="Arial" panose="020B0604020202020204" pitchFamily="34" charset="0"/>
              </a:rPr>
              <a:t>No longer under new anti-stacking amendment</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99684" name="Slide Number Placeholder 3">
            <a:extLst>
              <a:ext uri="{FF2B5EF4-FFF2-40B4-BE49-F238E27FC236}">
                <a16:creationId xmlns:a16="http://schemas.microsoft.com/office/drawing/2014/main" id="{41D3B693-7EC5-4941-B3C7-7C34FDAD8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3750EF-F6CA-4F73-8063-B31492CB2D5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2391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3772A2D-7A76-4054-BC4E-8C2B98847C8B}"/>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BCBE88D6-27B9-4B4B-A8EA-00ABB337A5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Because it is statutory coverage, it is “simplified” in the sense that if the statute requires or forbids something, that statutory requirement is “written into” coverage by operation of law.</a:t>
            </a:r>
          </a:p>
          <a:p>
            <a:endParaRPr lang="en-US" altLang="en-US" dirty="0">
              <a:latin typeface="Arial" panose="020B0604020202020204" pitchFamily="34" charset="0"/>
            </a:endParaRPr>
          </a:p>
          <a:p>
            <a:r>
              <a:rPr lang="en-US" altLang="en-US" dirty="0">
                <a:latin typeface="Arial" panose="020B0604020202020204" pitchFamily="34" charset="0"/>
              </a:rPr>
              <a:t>On the other hand, if the statute is silent on a matter, contract principles usually apply</a:t>
            </a:r>
          </a:p>
        </p:txBody>
      </p:sp>
      <p:sp>
        <p:nvSpPr>
          <p:cNvPr id="11268" name="Slide Number Placeholder 3">
            <a:extLst>
              <a:ext uri="{FF2B5EF4-FFF2-40B4-BE49-F238E27FC236}">
                <a16:creationId xmlns:a16="http://schemas.microsoft.com/office/drawing/2014/main" id="{9858D855-D44D-41CC-82B3-0D19E0A2CB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D8ABDE8-DBBF-43A5-8F6C-6641336B0C02}" type="slidenum">
              <a:rPr lang="en-US" altLang="en-US" smtClean="0">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2E059F9F-EB1E-41C6-B093-23244391D231}"/>
              </a:ext>
            </a:extLst>
          </p:cNvPr>
          <p:cNvSpPr>
            <a:spLocks noGrp="1" noRot="1" noChangeAspect="1" noTextEdit="1"/>
          </p:cNvSpPr>
          <p:nvPr>
            <p:ph type="sldImg"/>
          </p:nvPr>
        </p:nvSpPr>
        <p:spPr>
          <a:ln/>
        </p:spPr>
      </p:sp>
      <p:sp>
        <p:nvSpPr>
          <p:cNvPr id="201731" name="Notes Placeholder 2">
            <a:extLst>
              <a:ext uri="{FF2B5EF4-FFF2-40B4-BE49-F238E27FC236}">
                <a16:creationId xmlns:a16="http://schemas.microsoft.com/office/drawing/2014/main" id="{CB5B3FE3-68C7-4652-9026-0ECAE9E88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“Actual Physical Contact” rule—Court rules hit and run in the statute is broad enough to cover when one vehicle runs another off the road, but flees</a:t>
            </a:r>
          </a:p>
          <a:p>
            <a:endParaRPr lang="en-US" altLang="en-US" dirty="0">
              <a:latin typeface="Arial" panose="020B0604020202020204" pitchFamily="34" charset="0"/>
            </a:endParaRPr>
          </a:p>
        </p:txBody>
      </p:sp>
      <p:sp>
        <p:nvSpPr>
          <p:cNvPr id="201732" name="Slide Number Placeholder 3">
            <a:extLst>
              <a:ext uri="{FF2B5EF4-FFF2-40B4-BE49-F238E27FC236}">
                <a16:creationId xmlns:a16="http://schemas.microsoft.com/office/drawing/2014/main" id="{F1AF59D4-586E-4C13-9DFB-65CC4EF7DA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5990AD-A038-4066-BF56-F333D1E4924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3069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9DD664BF-F6E3-45A6-A06F-4365DB8C8C8F}"/>
              </a:ext>
            </a:extLst>
          </p:cNvPr>
          <p:cNvSpPr>
            <a:spLocks noGrp="1" noRot="1" noChangeAspect="1" noTextEdit="1"/>
          </p:cNvSpPr>
          <p:nvPr>
            <p:ph type="sldImg"/>
          </p:nvPr>
        </p:nvSpPr>
        <p:spPr>
          <a:ln/>
        </p:spPr>
      </p:sp>
      <p:sp>
        <p:nvSpPr>
          <p:cNvPr id="203779" name="Notes Placeholder 2">
            <a:extLst>
              <a:ext uri="{FF2B5EF4-FFF2-40B4-BE49-F238E27FC236}">
                <a16:creationId xmlns:a16="http://schemas.microsoft.com/office/drawing/2014/main" id="{4ABD5250-8AD6-4314-84CF-8DB1E42CFB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Clause that permitted offset of UM for </a:t>
            </a:r>
            <a:r>
              <a:rPr lang="en-US" altLang="en-US" dirty="0" err="1">
                <a:latin typeface="Arial" panose="020B0604020202020204" pitchFamily="34" charset="0"/>
              </a:rPr>
              <a:t>Medpay</a:t>
            </a:r>
            <a:r>
              <a:rPr lang="en-US" altLang="en-US" dirty="0">
                <a:latin typeface="Arial" panose="020B0604020202020204" pitchFamily="34" charset="0"/>
              </a:rPr>
              <a:t>—invalid as to resident relative and named insured</a:t>
            </a:r>
          </a:p>
        </p:txBody>
      </p:sp>
      <p:sp>
        <p:nvSpPr>
          <p:cNvPr id="203780" name="Slide Number Placeholder 3">
            <a:extLst>
              <a:ext uri="{FF2B5EF4-FFF2-40B4-BE49-F238E27FC236}">
                <a16:creationId xmlns:a16="http://schemas.microsoft.com/office/drawing/2014/main" id="{04297915-959C-41CC-9FC3-0669D861BF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DCDC717-EB04-4BB0-AB90-B538CAFA6A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58067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E74CF485-EE75-4EAB-B06B-456C911AC17F}"/>
              </a:ext>
            </a:extLst>
          </p:cNvPr>
          <p:cNvSpPr>
            <a:spLocks noGrp="1" noRot="1" noChangeAspect="1" noTextEdit="1"/>
          </p:cNvSpPr>
          <p:nvPr>
            <p:ph type="sldImg"/>
          </p:nvPr>
        </p:nvSpPr>
        <p:spPr>
          <a:ln/>
        </p:spPr>
      </p:sp>
      <p:sp>
        <p:nvSpPr>
          <p:cNvPr id="205827" name="Notes Placeholder 2">
            <a:extLst>
              <a:ext uri="{FF2B5EF4-FFF2-40B4-BE49-F238E27FC236}">
                <a16:creationId xmlns:a16="http://schemas.microsoft.com/office/drawing/2014/main" id="{15861042-F763-4DEC-AD04-03029CCBB1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But valid as to Class II insureds</a:t>
            </a:r>
          </a:p>
          <a:p>
            <a:r>
              <a:rPr lang="en-US" altLang="en-US" dirty="0">
                <a:latin typeface="Arial" panose="020B0604020202020204" pitchFamily="34" charset="0"/>
              </a:rPr>
              <a:t>This rule is more a function of a </a:t>
            </a:r>
            <a:r>
              <a:rPr lang="en-US" altLang="en-US" dirty="0" err="1">
                <a:latin typeface="Arial" panose="020B0604020202020204" pitchFamily="34" charset="0"/>
              </a:rPr>
              <a:t>medpay</a:t>
            </a:r>
            <a:r>
              <a:rPr lang="en-US" altLang="en-US" dirty="0">
                <a:latin typeface="Arial" panose="020B0604020202020204" pitchFamily="34" charset="0"/>
              </a:rPr>
              <a:t> statute, 36 O.S 6092, than the Um law</a:t>
            </a:r>
          </a:p>
          <a:p>
            <a:endParaRPr lang="en-US" altLang="en-US" dirty="0">
              <a:latin typeface="Arial" panose="020B0604020202020204" pitchFamily="34" charset="0"/>
            </a:endParaRPr>
          </a:p>
        </p:txBody>
      </p:sp>
      <p:sp>
        <p:nvSpPr>
          <p:cNvPr id="205828" name="Slide Number Placeholder 3">
            <a:extLst>
              <a:ext uri="{FF2B5EF4-FFF2-40B4-BE49-F238E27FC236}">
                <a16:creationId xmlns:a16="http://schemas.microsoft.com/office/drawing/2014/main" id="{EF809BFB-DC83-4023-95AD-8827C96AA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A1790B-DEEC-4331-AA49-2DA7895508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9600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5B69FA9B-DB59-4A88-9E4B-12DD2838A14E}"/>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F4F02966-7EFB-4F6D-BFB6-B6A82A91B2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couple cases invalid offsets against UM for workers compensation payments</a:t>
            </a:r>
          </a:p>
          <a:p>
            <a:r>
              <a:rPr lang="en-US" altLang="en-US" dirty="0">
                <a:latin typeface="Arial" panose="020B0604020202020204" pitchFamily="34" charset="0"/>
              </a:rPr>
              <a:t>And the converse—credits to WC of UM payments</a:t>
            </a:r>
          </a:p>
          <a:p>
            <a:endParaRPr lang="en-US" altLang="en-US" dirty="0">
              <a:latin typeface="Arial" panose="020B0604020202020204" pitchFamily="34" charset="0"/>
            </a:endParaRPr>
          </a:p>
        </p:txBody>
      </p:sp>
      <p:sp>
        <p:nvSpPr>
          <p:cNvPr id="207876" name="Slide Number Placeholder 3">
            <a:extLst>
              <a:ext uri="{FF2B5EF4-FFF2-40B4-BE49-F238E27FC236}">
                <a16:creationId xmlns:a16="http://schemas.microsoft.com/office/drawing/2014/main" id="{A45D2D67-FFF6-413A-8496-BB1C459DA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DA20B8-979F-4E24-80E5-E2AFC363B3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84246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42C874F5-A8F1-47DD-B5C5-BEA0096904E3}"/>
              </a:ext>
            </a:extLst>
          </p:cNvPr>
          <p:cNvSpPr>
            <a:spLocks noGrp="1" noRot="1" noChangeAspect="1" noTextEdit="1"/>
          </p:cNvSpPr>
          <p:nvPr>
            <p:ph type="sldImg"/>
          </p:nvPr>
        </p:nvSpPr>
        <p:spPr>
          <a:ln/>
        </p:spPr>
      </p:sp>
      <p:sp>
        <p:nvSpPr>
          <p:cNvPr id="209923" name="Notes Placeholder 2">
            <a:extLst>
              <a:ext uri="{FF2B5EF4-FFF2-40B4-BE49-F238E27FC236}">
                <a16:creationId xmlns:a16="http://schemas.microsoft.com/office/drawing/2014/main" id="{C7360E79-C99C-411A-B4EE-56A720C208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This rule is reversed as to employer provided UM only by a new section of the WC code</a:t>
            </a:r>
          </a:p>
          <a:p>
            <a:endParaRPr lang="en-US" altLang="en-US" dirty="0">
              <a:latin typeface="Arial" panose="020B0604020202020204" pitchFamily="34" charset="0"/>
            </a:endParaRPr>
          </a:p>
          <a:p>
            <a:r>
              <a:rPr lang="en-US" altLang="en-US" dirty="0">
                <a:latin typeface="Arial" panose="020B0604020202020204" pitchFamily="34" charset="0"/>
              </a:rPr>
              <a:t> </a:t>
            </a:r>
          </a:p>
        </p:txBody>
      </p:sp>
      <p:sp>
        <p:nvSpPr>
          <p:cNvPr id="209924" name="Slide Number Placeholder 3">
            <a:extLst>
              <a:ext uri="{FF2B5EF4-FFF2-40B4-BE49-F238E27FC236}">
                <a16:creationId xmlns:a16="http://schemas.microsoft.com/office/drawing/2014/main" id="{42EF875D-11CC-44CA-B456-5EECB002E8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2A55AA-90F1-4505-92DF-D9616C50ED6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18460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2EC9E76B-B0DA-4EB6-A488-702706A37C86}"/>
              </a:ext>
            </a:extLst>
          </p:cNvPr>
          <p:cNvSpPr>
            <a:spLocks noGrp="1" noRot="1" noChangeAspect="1" noTextEdit="1"/>
          </p:cNvSpPr>
          <p:nvPr>
            <p:ph type="sldImg"/>
          </p:nvPr>
        </p:nvSpPr>
        <p:spPr>
          <a:ln/>
        </p:spPr>
      </p:sp>
      <p:sp>
        <p:nvSpPr>
          <p:cNvPr id="211971" name="Notes Placeholder 2">
            <a:extLst>
              <a:ext uri="{FF2B5EF4-FFF2-40B4-BE49-F238E27FC236}">
                <a16:creationId xmlns:a16="http://schemas.microsoft.com/office/drawing/2014/main" id="{685C33C3-5273-49B6-9243-18C65A3D1A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Exclusion barring UM where SOL has run on TF (as long as no affirmative act by insured to destroy subrogation right, simply letting the SOL run does not prevent UM recovery)</a:t>
            </a:r>
          </a:p>
          <a:p>
            <a:endParaRPr lang="en-US" altLang="en-US" dirty="0">
              <a:latin typeface="Arial" panose="020B0604020202020204" pitchFamily="34" charset="0"/>
            </a:endParaRPr>
          </a:p>
        </p:txBody>
      </p:sp>
      <p:sp>
        <p:nvSpPr>
          <p:cNvPr id="211972" name="Slide Number Placeholder 3">
            <a:extLst>
              <a:ext uri="{FF2B5EF4-FFF2-40B4-BE49-F238E27FC236}">
                <a16:creationId xmlns:a16="http://schemas.microsoft.com/office/drawing/2014/main" id="{E7D901D3-823F-45DC-A9E9-4453CDEB32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E5E7D93-ACB2-4F7E-B8D2-E105C58FEF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723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76802635-0980-41FE-9D9D-3CCAE39B99BD}"/>
              </a:ext>
            </a:extLst>
          </p:cNvPr>
          <p:cNvSpPr>
            <a:spLocks noGrp="1" noRot="1" noChangeAspect="1" noTextEdit="1"/>
          </p:cNvSpPr>
          <p:nvPr>
            <p:ph type="sldImg"/>
          </p:nvPr>
        </p:nvSpPr>
        <p:spPr>
          <a:ln/>
        </p:spPr>
      </p:sp>
      <p:sp>
        <p:nvSpPr>
          <p:cNvPr id="214019" name="Notes Placeholder 2">
            <a:extLst>
              <a:ext uri="{FF2B5EF4-FFF2-40B4-BE49-F238E27FC236}">
                <a16:creationId xmlns:a16="http://schemas.microsoft.com/office/drawing/2014/main" id="{98906816-CEF2-4D6B-8317-4B0CBEF1C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Exclusion from definition of “uninsured” vehicle (underinsured really), the insured vehicle—this is what allows passengers to “double dip,” to collect both the UM and liability on the same policy</a:t>
            </a:r>
          </a:p>
        </p:txBody>
      </p:sp>
      <p:sp>
        <p:nvSpPr>
          <p:cNvPr id="214020" name="Slide Number Placeholder 3">
            <a:extLst>
              <a:ext uri="{FF2B5EF4-FFF2-40B4-BE49-F238E27FC236}">
                <a16:creationId xmlns:a16="http://schemas.microsoft.com/office/drawing/2014/main" id="{FE6CBD57-1398-49A9-99C0-E71F482C3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6956A0-9D59-43FB-BD1B-99A63066B3E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70916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2D0F84CB-74B2-4D9E-8F2E-990A1C1E7530}"/>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CFEB5819-F19E-4236-8AA2-E519BE8539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Cannot exclude government vehicles from definition of uninsured vehicle</a:t>
            </a:r>
          </a:p>
          <a:p>
            <a:r>
              <a:rPr lang="en-US" altLang="en-US" dirty="0">
                <a:latin typeface="Arial" panose="020B0604020202020204" pitchFamily="34" charset="0"/>
              </a:rPr>
              <a:t>Not sure what that was about</a:t>
            </a:r>
          </a:p>
          <a:p>
            <a:endParaRPr lang="en-US" altLang="en-US" dirty="0">
              <a:latin typeface="Arial" panose="020B0604020202020204" pitchFamily="34" charset="0"/>
            </a:endParaRPr>
          </a:p>
        </p:txBody>
      </p:sp>
      <p:sp>
        <p:nvSpPr>
          <p:cNvPr id="216068" name="Slide Number Placeholder 3">
            <a:extLst>
              <a:ext uri="{FF2B5EF4-FFF2-40B4-BE49-F238E27FC236}">
                <a16:creationId xmlns:a16="http://schemas.microsoft.com/office/drawing/2014/main" id="{7E741EF9-7E58-4ECD-BDD8-13A4F06A3D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55D48C-47A4-471F-B4D3-63C93593522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54871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a:extLst>
              <a:ext uri="{FF2B5EF4-FFF2-40B4-BE49-F238E27FC236}">
                <a16:creationId xmlns:a16="http://schemas.microsoft.com/office/drawing/2014/main" id="{5DC15CA1-8D32-4F61-B6DC-2FB3D5F8FCC6}"/>
              </a:ext>
            </a:extLst>
          </p:cNvPr>
          <p:cNvSpPr>
            <a:spLocks noGrp="1" noRot="1" noChangeAspect="1" noTextEdit="1"/>
          </p:cNvSpPr>
          <p:nvPr>
            <p:ph type="sldImg"/>
          </p:nvPr>
        </p:nvSpPr>
        <p:spPr>
          <a:ln/>
        </p:spPr>
      </p:sp>
      <p:sp>
        <p:nvSpPr>
          <p:cNvPr id="381955" name="Notes Placeholder 2">
            <a:extLst>
              <a:ext uri="{FF2B5EF4-FFF2-40B4-BE49-F238E27FC236}">
                <a16:creationId xmlns:a16="http://schemas.microsoft.com/office/drawing/2014/main" id="{D513959B-CD2D-45F8-AFC3-5544C8AAD3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UM covers insured when injured through ownership, maintenance, or use of uninsured vehicle</a:t>
            </a:r>
          </a:p>
          <a:p>
            <a:r>
              <a:rPr lang="en-US" altLang="en-US">
                <a:latin typeface="Arial" panose="020B0604020202020204" pitchFamily="34" charset="0"/>
              </a:rPr>
              <a:t>Need not be classic “car accident”</a:t>
            </a:r>
          </a:p>
        </p:txBody>
      </p:sp>
      <p:sp>
        <p:nvSpPr>
          <p:cNvPr id="381956" name="Slide Number Placeholder 3">
            <a:extLst>
              <a:ext uri="{FF2B5EF4-FFF2-40B4-BE49-F238E27FC236}">
                <a16:creationId xmlns:a16="http://schemas.microsoft.com/office/drawing/2014/main" id="{85CA0C72-552F-4335-91B6-0129B4446D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46C4F8-084B-4EC2-8274-28B9C3360E3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a:extLst>
              <a:ext uri="{FF2B5EF4-FFF2-40B4-BE49-F238E27FC236}">
                <a16:creationId xmlns:a16="http://schemas.microsoft.com/office/drawing/2014/main" id="{206E1FDD-A940-4C23-A0C8-1D833D01CE0A}"/>
              </a:ext>
            </a:extLst>
          </p:cNvPr>
          <p:cNvSpPr>
            <a:spLocks noGrp="1" noRot="1" noChangeAspect="1" noTextEdit="1"/>
          </p:cNvSpPr>
          <p:nvPr>
            <p:ph type="sldImg"/>
          </p:nvPr>
        </p:nvSpPr>
        <p:spPr>
          <a:ln/>
        </p:spPr>
      </p:sp>
      <p:sp>
        <p:nvSpPr>
          <p:cNvPr id="384003" name="Notes Placeholder 2">
            <a:extLst>
              <a:ext uri="{FF2B5EF4-FFF2-40B4-BE49-F238E27FC236}">
                <a16:creationId xmlns:a16="http://schemas.microsoft.com/office/drawing/2014/main" id="{36C0A108-B38C-44E4-9551-3E62F71FE6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Not just drivingUM covers “persons insured thereunder who are legally entitled to recover damages from owners or operators”</a:t>
            </a:r>
          </a:p>
          <a:p>
            <a:pPr eaLnBrk="1" hangingPunct="1">
              <a:spcBef>
                <a:spcPct val="0"/>
              </a:spcBef>
            </a:pPr>
            <a:r>
              <a:rPr lang="en-US" altLang="en-US">
                <a:latin typeface="Arial" panose="020B0604020202020204" pitchFamily="34" charset="0"/>
              </a:rPr>
              <a:t>Includes liability arising from “ownership” and “maintenance”</a:t>
            </a:r>
          </a:p>
        </p:txBody>
      </p:sp>
      <p:sp>
        <p:nvSpPr>
          <p:cNvPr id="384004" name="Slide Number Placeholder 3">
            <a:extLst>
              <a:ext uri="{FF2B5EF4-FFF2-40B4-BE49-F238E27FC236}">
                <a16:creationId xmlns:a16="http://schemas.microsoft.com/office/drawing/2014/main" id="{25E835C9-7E99-4DB2-B191-F21D05467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743389-0D7C-40FE-A34A-D3A388EFC4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27B5830-E770-4B69-98D9-7CFE61D9CBD4}"/>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A77D5C82-986F-4560-BE81-7A3BD399C8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Where to we find the UM statute?</a:t>
            </a:r>
          </a:p>
          <a:p>
            <a:r>
              <a:rPr lang="en-US" altLang="en-US" dirty="0">
                <a:latin typeface="Arial" panose="020B0604020202020204" pitchFamily="34" charset="0"/>
              </a:rPr>
              <a:t>In the Insurance code, title 36</a:t>
            </a:r>
          </a:p>
          <a:p>
            <a:r>
              <a:rPr lang="en-US" altLang="en-US" dirty="0">
                <a:latin typeface="Arial" panose="020B0604020202020204" pitchFamily="34" charset="0"/>
              </a:rPr>
              <a:t>In the logical place:</a:t>
            </a:r>
          </a:p>
          <a:p>
            <a:r>
              <a:rPr lang="en-US" altLang="en-US" dirty="0">
                <a:latin typeface="Arial" panose="020B0604020202020204" pitchFamily="34" charset="0"/>
              </a:rPr>
              <a:t>The Genetic Nondiscrimination in Insurance Act</a:t>
            </a:r>
          </a:p>
        </p:txBody>
      </p:sp>
      <p:sp>
        <p:nvSpPr>
          <p:cNvPr id="31748" name="Slide Number Placeholder 3">
            <a:extLst>
              <a:ext uri="{FF2B5EF4-FFF2-40B4-BE49-F238E27FC236}">
                <a16:creationId xmlns:a16="http://schemas.microsoft.com/office/drawing/2014/main" id="{6957A9EB-82E6-45BC-A2F4-8F04F43236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F8BC809-BE1B-4E2C-B7F5-5461AFDE4445}" type="slidenum">
              <a:rPr lang="en-US" altLang="en-US" smtClean="0">
                <a:solidFill>
                  <a:srgbClr val="000000"/>
                </a:solidFill>
                <a:latin typeface="Times New Roman" panose="02020603050405020304" pitchFamily="18" charset="0"/>
              </a:rPr>
              <a:pPr/>
              <a:t>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B4DCC1EE-F09C-4DC8-940F-DB2E83B9FD1E}"/>
              </a:ext>
            </a:extLst>
          </p:cNvPr>
          <p:cNvSpPr>
            <a:spLocks noGrp="1" noRot="1" noChangeAspect="1" noTextEdit="1"/>
          </p:cNvSpPr>
          <p:nvPr>
            <p:ph type="sldImg"/>
          </p:nvPr>
        </p:nvSpPr>
        <p:spPr>
          <a:ln/>
        </p:spPr>
      </p:sp>
      <p:sp>
        <p:nvSpPr>
          <p:cNvPr id="386051" name="Notes Placeholder 2">
            <a:extLst>
              <a:ext uri="{FF2B5EF4-FFF2-40B4-BE49-F238E27FC236}">
                <a16:creationId xmlns:a16="http://schemas.microsoft.com/office/drawing/2014/main" id="{DEA1A714-EF5C-4E40-A6C4-398FB2D653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6052" name="Slide Number Placeholder 3">
            <a:extLst>
              <a:ext uri="{FF2B5EF4-FFF2-40B4-BE49-F238E27FC236}">
                <a16:creationId xmlns:a16="http://schemas.microsoft.com/office/drawing/2014/main" id="{2BF87CE9-031D-41B9-90E5-F688C2960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A56B08-2807-4757-A621-B2F55EE537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a:extLst>
              <a:ext uri="{FF2B5EF4-FFF2-40B4-BE49-F238E27FC236}">
                <a16:creationId xmlns:a16="http://schemas.microsoft.com/office/drawing/2014/main" id="{12023CA7-0133-4FF1-98B5-A7A4C527108F}"/>
              </a:ext>
            </a:extLst>
          </p:cNvPr>
          <p:cNvSpPr>
            <a:spLocks noGrp="1" noRot="1" noChangeAspect="1" noTextEdit="1"/>
          </p:cNvSpPr>
          <p:nvPr>
            <p:ph type="sldImg"/>
          </p:nvPr>
        </p:nvSpPr>
        <p:spPr>
          <a:ln/>
        </p:spPr>
      </p:sp>
      <p:sp>
        <p:nvSpPr>
          <p:cNvPr id="388099" name="Notes Placeholder 2">
            <a:extLst>
              <a:ext uri="{FF2B5EF4-FFF2-40B4-BE49-F238E27FC236}">
                <a16:creationId xmlns:a16="http://schemas.microsoft.com/office/drawing/2014/main" id="{909D6EF4-54EE-4882-9BE8-4A1F38DD5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Cases: operator of badly maintained bucket truck</a:t>
            </a:r>
          </a:p>
          <a:p>
            <a:r>
              <a:rPr lang="en-US" altLang="en-US" dirty="0">
                <a:latin typeface="Arial" panose="020B0604020202020204" pitchFamily="34" charset="0"/>
              </a:rPr>
              <a:t>Bad maintenance need not be contemporaneous with wreck</a:t>
            </a:r>
          </a:p>
          <a:p>
            <a:endParaRPr lang="en-US" altLang="en-US" dirty="0">
              <a:latin typeface="Arial" panose="020B0604020202020204" pitchFamily="34" charset="0"/>
            </a:endParaRPr>
          </a:p>
        </p:txBody>
      </p:sp>
      <p:sp>
        <p:nvSpPr>
          <p:cNvPr id="388100" name="Slide Number Placeholder 3">
            <a:extLst>
              <a:ext uri="{FF2B5EF4-FFF2-40B4-BE49-F238E27FC236}">
                <a16:creationId xmlns:a16="http://schemas.microsoft.com/office/drawing/2014/main" id="{38C89726-8DCA-4845-90AE-DC00AD7C2D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C1E1ED-7480-4B52-AE88-F48215D2E8C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8344F061-FF4F-46CB-A664-B1FFF011D3E0}"/>
              </a:ext>
            </a:extLst>
          </p:cNvPr>
          <p:cNvSpPr>
            <a:spLocks noGrp="1" noRot="1" noChangeAspect="1" noTextEdit="1"/>
          </p:cNvSpPr>
          <p:nvPr>
            <p:ph type="sldImg"/>
          </p:nvPr>
        </p:nvSpPr>
        <p:spPr>
          <a:ln/>
        </p:spPr>
      </p:sp>
      <p:sp>
        <p:nvSpPr>
          <p:cNvPr id="390147" name="Notes Placeholder 2">
            <a:extLst>
              <a:ext uri="{FF2B5EF4-FFF2-40B4-BE49-F238E27FC236}">
                <a16:creationId xmlns:a16="http://schemas.microsoft.com/office/drawing/2014/main" id="{EBF48B89-AE8C-4690-9BDC-4B12030812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Police officer covered when shot by fleeing motorist</a:t>
            </a:r>
          </a:p>
          <a:p>
            <a:endParaRPr lang="en-US" altLang="en-US" dirty="0">
              <a:latin typeface="Arial" panose="020B0604020202020204" pitchFamily="34" charset="0"/>
            </a:endParaRPr>
          </a:p>
        </p:txBody>
      </p:sp>
      <p:sp>
        <p:nvSpPr>
          <p:cNvPr id="390148" name="Slide Number Placeholder 3">
            <a:extLst>
              <a:ext uri="{FF2B5EF4-FFF2-40B4-BE49-F238E27FC236}">
                <a16:creationId xmlns:a16="http://schemas.microsoft.com/office/drawing/2014/main" id="{63CFF0CB-0CBE-4222-92DE-37B7B53AC3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9D6710-B8E2-4862-B43D-62848E240DC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a:extLst>
              <a:ext uri="{FF2B5EF4-FFF2-40B4-BE49-F238E27FC236}">
                <a16:creationId xmlns:a16="http://schemas.microsoft.com/office/drawing/2014/main" id="{3795F3FE-FE2F-4BDE-AFB2-BB927A1BF6D0}"/>
              </a:ext>
            </a:extLst>
          </p:cNvPr>
          <p:cNvSpPr>
            <a:spLocks noGrp="1" noRot="1" noChangeAspect="1" noTextEdit="1"/>
          </p:cNvSpPr>
          <p:nvPr>
            <p:ph type="sldImg"/>
          </p:nvPr>
        </p:nvSpPr>
        <p:spPr>
          <a:ln/>
        </p:spPr>
      </p:sp>
      <p:sp>
        <p:nvSpPr>
          <p:cNvPr id="394243" name="Notes Placeholder 2">
            <a:extLst>
              <a:ext uri="{FF2B5EF4-FFF2-40B4-BE49-F238E27FC236}">
                <a16:creationId xmlns:a16="http://schemas.microsoft.com/office/drawing/2014/main" id="{F20A23E5-1794-40AA-B389-32CB2F1DB7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Okay, probably just a fact question in that one</a:t>
            </a:r>
          </a:p>
          <a:p>
            <a:r>
              <a:rPr lang="en-US" altLang="en-US" dirty="0">
                <a:latin typeface="Arial" panose="020B0604020202020204" pitchFamily="34" charset="0"/>
              </a:rPr>
              <a:t>useful case for both the question of what is “occupancy” as the officer was standing beside his cruiser at the time of injury and what is “injury caused by use of an uninsured vehicle” as the injury in this case was that the driver of the uninsured car stopped the car and shot officer Willard)</a:t>
            </a:r>
          </a:p>
          <a:p>
            <a:endParaRPr lang="en-US" altLang="en-US" dirty="0">
              <a:latin typeface="Arial" panose="020B0604020202020204" pitchFamily="34" charset="0"/>
            </a:endParaRPr>
          </a:p>
        </p:txBody>
      </p:sp>
      <p:sp>
        <p:nvSpPr>
          <p:cNvPr id="394244" name="Slide Number Placeholder 3">
            <a:extLst>
              <a:ext uri="{FF2B5EF4-FFF2-40B4-BE49-F238E27FC236}">
                <a16:creationId xmlns:a16="http://schemas.microsoft.com/office/drawing/2014/main" id="{5A81BFD9-1D8F-4D71-A1E2-44C12AF033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568E627-1FB6-41E1-8072-1CB306A02F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a:extLst>
              <a:ext uri="{FF2B5EF4-FFF2-40B4-BE49-F238E27FC236}">
                <a16:creationId xmlns:a16="http://schemas.microsoft.com/office/drawing/2014/main" id="{F59EE07F-DF5D-4539-A7D7-F4EC4104110B}"/>
              </a:ext>
            </a:extLst>
          </p:cNvPr>
          <p:cNvSpPr>
            <a:spLocks noGrp="1" noRot="1" noChangeAspect="1" noTextEdit="1"/>
          </p:cNvSpPr>
          <p:nvPr>
            <p:ph type="sldImg"/>
          </p:nvPr>
        </p:nvSpPr>
        <p:spPr>
          <a:ln/>
        </p:spPr>
      </p:sp>
      <p:sp>
        <p:nvSpPr>
          <p:cNvPr id="396291" name="Notes Placeholder 2">
            <a:extLst>
              <a:ext uri="{FF2B5EF4-FFF2-40B4-BE49-F238E27FC236}">
                <a16:creationId xmlns:a16="http://schemas.microsoft.com/office/drawing/2014/main" id="{5346A65C-9483-4CC6-A76D-A25D71EA0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Negligent act must be tied to a transportation use of the uninsured car</a:t>
            </a:r>
          </a:p>
          <a:p>
            <a:r>
              <a:rPr lang="en-US" altLang="en-US" dirty="0">
                <a:latin typeface="Arial" panose="020B0604020202020204" pitchFamily="34" charset="0"/>
              </a:rPr>
              <a:t>Get creative=cases all over the map</a:t>
            </a:r>
          </a:p>
          <a:p>
            <a:endParaRPr lang="en-US" altLang="en-US" dirty="0">
              <a:latin typeface="Arial" panose="020B0604020202020204" pitchFamily="34" charset="0"/>
            </a:endParaRPr>
          </a:p>
        </p:txBody>
      </p:sp>
      <p:sp>
        <p:nvSpPr>
          <p:cNvPr id="396292" name="Slide Number Placeholder 3">
            <a:extLst>
              <a:ext uri="{FF2B5EF4-FFF2-40B4-BE49-F238E27FC236}">
                <a16:creationId xmlns:a16="http://schemas.microsoft.com/office/drawing/2014/main" id="{FA8EA8DE-C0EF-4C3A-BB76-1F98B4849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347705-BC20-4C92-9F59-AAD9F9F5238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a:extLst>
              <a:ext uri="{FF2B5EF4-FFF2-40B4-BE49-F238E27FC236}">
                <a16:creationId xmlns:a16="http://schemas.microsoft.com/office/drawing/2014/main" id="{A9D57AB5-1963-4C84-BE7E-D4103D907770}"/>
              </a:ext>
            </a:extLst>
          </p:cNvPr>
          <p:cNvSpPr>
            <a:spLocks noGrp="1" noRot="1" noChangeAspect="1" noTextEdit="1"/>
          </p:cNvSpPr>
          <p:nvPr>
            <p:ph type="sldImg"/>
          </p:nvPr>
        </p:nvSpPr>
        <p:spPr>
          <a:ln/>
        </p:spPr>
      </p:sp>
      <p:sp>
        <p:nvSpPr>
          <p:cNvPr id="398339" name="Notes Placeholder 2">
            <a:extLst>
              <a:ext uri="{FF2B5EF4-FFF2-40B4-BE49-F238E27FC236}">
                <a16:creationId xmlns:a16="http://schemas.microsoft.com/office/drawing/2014/main" id="{DC55961C-7BE8-4210-AF68-8A446782B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Murrah bombing—use of ryder truck as bomb not transpo use</a:t>
            </a:r>
          </a:p>
          <a:p>
            <a:r>
              <a:rPr lang="en-US" altLang="en-US">
                <a:latin typeface="Arial" panose="020B0604020202020204" pitchFamily="34" charset="0"/>
              </a:rPr>
              <a:t>Burning kidnap vics in trunk—not transpo use</a:t>
            </a:r>
          </a:p>
          <a:p>
            <a:r>
              <a:rPr lang="en-US" altLang="en-US">
                <a:latin typeface="Arial" panose="020B0604020202020204" pitchFamily="34" charset="0"/>
              </a:rPr>
              <a:t>Shooting by robber was if while trying to use car to flee</a:t>
            </a:r>
          </a:p>
        </p:txBody>
      </p:sp>
      <p:sp>
        <p:nvSpPr>
          <p:cNvPr id="398340" name="Slide Number Placeholder 3">
            <a:extLst>
              <a:ext uri="{FF2B5EF4-FFF2-40B4-BE49-F238E27FC236}">
                <a16:creationId xmlns:a16="http://schemas.microsoft.com/office/drawing/2014/main" id="{905E11FB-9B79-49B5-8688-CDE809B448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24D48F-1DBC-4487-B974-5E1918F381E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a:extLst>
              <a:ext uri="{FF2B5EF4-FFF2-40B4-BE49-F238E27FC236}">
                <a16:creationId xmlns:a16="http://schemas.microsoft.com/office/drawing/2014/main" id="{3A3145C3-6E00-41E9-AE50-2ED6A0F8A2DD}"/>
              </a:ext>
            </a:extLst>
          </p:cNvPr>
          <p:cNvSpPr>
            <a:spLocks noGrp="1" noRot="1" noChangeAspect="1" noTextEdit="1"/>
          </p:cNvSpPr>
          <p:nvPr>
            <p:ph type="sldImg"/>
          </p:nvPr>
        </p:nvSpPr>
        <p:spPr>
          <a:ln/>
        </p:spPr>
      </p:sp>
      <p:sp>
        <p:nvSpPr>
          <p:cNvPr id="400387" name="Notes Placeholder 2">
            <a:extLst>
              <a:ext uri="{FF2B5EF4-FFF2-40B4-BE49-F238E27FC236}">
                <a16:creationId xmlns:a16="http://schemas.microsoft.com/office/drawing/2014/main" id="{1C0BF873-7433-4402-B99D-4F33A952D2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Drive by shooting may be connected to </a:t>
            </a:r>
            <a:r>
              <a:rPr lang="en-US" altLang="en-US" dirty="0" err="1">
                <a:latin typeface="Arial" panose="020B0604020202020204" pitchFamily="34" charset="0"/>
              </a:rPr>
              <a:t>transpo</a:t>
            </a:r>
            <a:r>
              <a:rPr lang="en-US" altLang="en-US" dirty="0">
                <a:latin typeface="Arial" panose="020B0604020202020204" pitchFamily="34" charset="0"/>
              </a:rPr>
              <a:t> use</a:t>
            </a:r>
          </a:p>
          <a:p>
            <a:r>
              <a:rPr lang="en-US" altLang="en-US" dirty="0">
                <a:latin typeface="Arial" panose="020B0604020202020204" pitchFamily="34" charset="0"/>
              </a:rPr>
              <a:t>If can show shooter exercised control over driver</a:t>
            </a:r>
          </a:p>
          <a:p>
            <a:r>
              <a:rPr lang="en-US" altLang="en-US" dirty="0">
                <a:latin typeface="Arial" panose="020B0604020202020204" pitchFamily="34" charset="0"/>
              </a:rPr>
              <a:t>Driver by can be covered by Hit and run coverage</a:t>
            </a:r>
          </a:p>
        </p:txBody>
      </p:sp>
      <p:sp>
        <p:nvSpPr>
          <p:cNvPr id="400388" name="Slide Number Placeholder 3">
            <a:extLst>
              <a:ext uri="{FF2B5EF4-FFF2-40B4-BE49-F238E27FC236}">
                <a16:creationId xmlns:a16="http://schemas.microsoft.com/office/drawing/2014/main" id="{A1113C12-6BF3-4AF4-8757-065211E07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00D6F3B-1C67-4422-B0F8-AABD2B180E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a:extLst>
              <a:ext uri="{FF2B5EF4-FFF2-40B4-BE49-F238E27FC236}">
                <a16:creationId xmlns:a16="http://schemas.microsoft.com/office/drawing/2014/main" id="{BB66CD5D-3D2B-466F-8C0E-0715A82B1EB7}"/>
              </a:ext>
            </a:extLst>
          </p:cNvPr>
          <p:cNvSpPr>
            <a:spLocks noGrp="1" noRot="1" noChangeAspect="1" noTextEdit="1"/>
          </p:cNvSpPr>
          <p:nvPr>
            <p:ph type="sldImg"/>
          </p:nvPr>
        </p:nvSpPr>
        <p:spPr>
          <a:ln/>
        </p:spPr>
      </p:sp>
      <p:sp>
        <p:nvSpPr>
          <p:cNvPr id="402435" name="Notes Placeholder 2">
            <a:extLst>
              <a:ext uri="{FF2B5EF4-FFF2-40B4-BE49-F238E27FC236}">
                <a16:creationId xmlns:a16="http://schemas.microsoft.com/office/drawing/2014/main" id="{CDCF4DB9-A245-46C6-8431-D08FADFAB2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2436" name="Slide Number Placeholder 3">
            <a:extLst>
              <a:ext uri="{FF2B5EF4-FFF2-40B4-BE49-F238E27FC236}">
                <a16:creationId xmlns:a16="http://schemas.microsoft.com/office/drawing/2014/main" id="{C27EF7BA-7EB1-4C07-9133-51460C521D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B2704F-F245-4EDE-ABFF-F6B4DEA02D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a:extLst>
              <a:ext uri="{FF2B5EF4-FFF2-40B4-BE49-F238E27FC236}">
                <a16:creationId xmlns:a16="http://schemas.microsoft.com/office/drawing/2014/main" id="{37DAB41A-0E72-478B-B310-1D8EFE1F178B}"/>
              </a:ext>
            </a:extLst>
          </p:cNvPr>
          <p:cNvSpPr>
            <a:spLocks noGrp="1" noRot="1" noChangeAspect="1" noTextEdit="1"/>
          </p:cNvSpPr>
          <p:nvPr>
            <p:ph type="sldImg"/>
          </p:nvPr>
        </p:nvSpPr>
        <p:spPr>
          <a:ln/>
        </p:spPr>
      </p:sp>
      <p:sp>
        <p:nvSpPr>
          <p:cNvPr id="404483" name="Notes Placeholder 2">
            <a:extLst>
              <a:ext uri="{FF2B5EF4-FFF2-40B4-BE49-F238E27FC236}">
                <a16:creationId xmlns:a16="http://schemas.microsoft.com/office/drawing/2014/main" id="{245C708D-3703-40AF-888A-570CA004F8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One attorney I know has gotten to UM where his client hit a piece of tire in the roadway</a:t>
            </a:r>
          </a:p>
          <a:p>
            <a:r>
              <a:rPr lang="en-US" altLang="en-US" dirty="0">
                <a:latin typeface="Arial" panose="020B0604020202020204" pitchFamily="34" charset="0"/>
              </a:rPr>
              <a:t>Does not happen in the absence of negligence in ownership, </a:t>
            </a:r>
            <a:r>
              <a:rPr lang="en-US" altLang="en-US" dirty="0" err="1">
                <a:latin typeface="Arial" panose="020B0604020202020204" pitchFamily="34" charset="0"/>
              </a:rPr>
              <a:t>maint</a:t>
            </a:r>
            <a:r>
              <a:rPr lang="en-US" altLang="en-US" dirty="0">
                <a:latin typeface="Arial" panose="020B0604020202020204" pitchFamily="34" charset="0"/>
              </a:rPr>
              <a:t>, use</a:t>
            </a:r>
          </a:p>
          <a:p>
            <a:endParaRPr lang="en-US" altLang="en-US" dirty="0">
              <a:latin typeface="Arial" panose="020B0604020202020204" pitchFamily="34" charset="0"/>
            </a:endParaRPr>
          </a:p>
        </p:txBody>
      </p:sp>
      <p:sp>
        <p:nvSpPr>
          <p:cNvPr id="404484" name="Slide Number Placeholder 3">
            <a:extLst>
              <a:ext uri="{FF2B5EF4-FFF2-40B4-BE49-F238E27FC236}">
                <a16:creationId xmlns:a16="http://schemas.microsoft.com/office/drawing/2014/main" id="{B452AD17-FC6B-47CB-8759-AF36319F8B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EE7F6C-F027-4A2E-9544-B5C15807267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1D5EC4E6-5517-4A44-9543-7760D5A34C07}"/>
              </a:ext>
            </a:extLst>
          </p:cNvPr>
          <p:cNvSpPr>
            <a:spLocks noGrp="1" noRot="1" noChangeAspect="1" noTextEdit="1"/>
          </p:cNvSpPr>
          <p:nvPr>
            <p:ph type="sldImg"/>
          </p:nvPr>
        </p:nvSpPr>
        <p:spPr>
          <a:ln/>
        </p:spPr>
      </p:sp>
      <p:sp>
        <p:nvSpPr>
          <p:cNvPr id="287747" name="Notes Placeholder 2">
            <a:extLst>
              <a:ext uri="{FF2B5EF4-FFF2-40B4-BE49-F238E27FC236}">
                <a16:creationId xmlns:a16="http://schemas.microsoft.com/office/drawing/2014/main" id="{307A4E90-3BED-4882-8F55-5C85D1859D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So you have determined you have an uninsured or underinsured TF—now-time to find that UM</a:t>
            </a:r>
          </a:p>
        </p:txBody>
      </p:sp>
      <p:sp>
        <p:nvSpPr>
          <p:cNvPr id="287748" name="Slide Number Placeholder 3">
            <a:extLst>
              <a:ext uri="{FF2B5EF4-FFF2-40B4-BE49-F238E27FC236}">
                <a16:creationId xmlns:a16="http://schemas.microsoft.com/office/drawing/2014/main" id="{4477AAE4-F429-4BD0-832A-A92A5025F2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4A9D81-E27B-419B-9332-1B1D18ED76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10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48F0C8B-5216-4E00-AA73-E461450CFFD4}"/>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826D639C-2AFF-418F-9BCF-ABAD69372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Here it is!</a:t>
            </a:r>
          </a:p>
        </p:txBody>
      </p:sp>
      <p:sp>
        <p:nvSpPr>
          <p:cNvPr id="33796" name="Slide Number Placeholder 3">
            <a:extLst>
              <a:ext uri="{FF2B5EF4-FFF2-40B4-BE49-F238E27FC236}">
                <a16:creationId xmlns:a16="http://schemas.microsoft.com/office/drawing/2014/main" id="{2B959C62-B263-48BD-B98D-49668CFB8D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C44B5DA-95F2-4B14-B1B3-235F73C9ECCD}" type="slidenum">
              <a:rPr lang="en-US" altLang="en-US" smtClean="0">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81880832-E8A7-418C-8305-0C569AD100C5}"/>
              </a:ext>
            </a:extLst>
          </p:cNvPr>
          <p:cNvSpPr>
            <a:spLocks noGrp="1" noRot="1" noChangeAspect="1" noTextEdit="1"/>
          </p:cNvSpPr>
          <p:nvPr>
            <p:ph type="sldImg"/>
          </p:nvPr>
        </p:nvSpPr>
        <p:spPr>
          <a:ln/>
        </p:spPr>
      </p:sp>
      <p:sp>
        <p:nvSpPr>
          <p:cNvPr id="289795" name="Notes Placeholder 2">
            <a:extLst>
              <a:ext uri="{FF2B5EF4-FFF2-40B4-BE49-F238E27FC236}">
                <a16:creationId xmlns:a16="http://schemas.microsoft.com/office/drawing/2014/main" id="{5C9F2F8C-353A-4104-A3AF-139F8B5798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Keep in mind UM does not cover derivative claims—BI must be to the insured</a:t>
            </a:r>
          </a:p>
          <a:p>
            <a:r>
              <a:rPr lang="en-US" altLang="en-US" dirty="0">
                <a:latin typeface="Arial" panose="020B0604020202020204" pitchFamily="34" charset="0"/>
              </a:rPr>
              <a:t>Not UM because insured suffered injury do to death of father who was not a um insured</a:t>
            </a:r>
          </a:p>
          <a:p>
            <a:endParaRPr lang="en-US" altLang="en-US" dirty="0">
              <a:latin typeface="Arial" panose="020B0604020202020204" pitchFamily="34" charset="0"/>
            </a:endParaRPr>
          </a:p>
        </p:txBody>
      </p:sp>
      <p:sp>
        <p:nvSpPr>
          <p:cNvPr id="289796" name="Slide Number Placeholder 3">
            <a:extLst>
              <a:ext uri="{FF2B5EF4-FFF2-40B4-BE49-F238E27FC236}">
                <a16:creationId xmlns:a16="http://schemas.microsoft.com/office/drawing/2014/main" id="{5F9480F6-FA06-4E6B-B620-1B056F3FDC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CAAA7E-0669-4905-AD8F-79B6B31FF0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2857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3B1DCDD0-69F7-4916-8B23-43461065EEAC}"/>
              </a:ext>
            </a:extLst>
          </p:cNvPr>
          <p:cNvSpPr>
            <a:spLocks noGrp="1" noRot="1" noChangeAspect="1" noTextEdit="1"/>
          </p:cNvSpPr>
          <p:nvPr>
            <p:ph type="sldImg"/>
          </p:nvPr>
        </p:nvSpPr>
        <p:spPr>
          <a:ln/>
        </p:spPr>
      </p:sp>
      <p:sp>
        <p:nvSpPr>
          <p:cNvPr id="291843" name="Notes Placeholder 2">
            <a:extLst>
              <a:ext uri="{FF2B5EF4-FFF2-40B4-BE49-F238E27FC236}">
                <a16:creationId xmlns:a16="http://schemas.microsoft.com/office/drawing/2014/main" id="{373F67A1-0D21-4F6D-92E7-A98D34F622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Only look to auto policies to determine if TF is underinsured</a:t>
            </a:r>
          </a:p>
          <a:p>
            <a:r>
              <a:rPr lang="en-US" altLang="en-US" dirty="0">
                <a:latin typeface="Arial" panose="020B0604020202020204" pitchFamily="34" charset="0"/>
              </a:rPr>
              <a:t>Need not look to umbrella policy</a:t>
            </a:r>
          </a:p>
          <a:p>
            <a:r>
              <a:rPr lang="en-US" altLang="en-US" dirty="0">
                <a:latin typeface="Arial" panose="020B0604020202020204" pitchFamily="34" charset="0"/>
              </a:rPr>
              <a:t>Need not look in car wreck, at other potential, not operator coverage</a:t>
            </a:r>
          </a:p>
          <a:p>
            <a:r>
              <a:rPr lang="en-US" altLang="en-US" dirty="0">
                <a:latin typeface="Arial" panose="020B0604020202020204" pitchFamily="34" charset="0"/>
              </a:rPr>
              <a:t>for instance, at policy on manufacturer brought in on seat belt claim</a:t>
            </a:r>
          </a:p>
          <a:p>
            <a:endParaRPr lang="en-US" altLang="en-US" dirty="0">
              <a:latin typeface="Arial" panose="020B0604020202020204" pitchFamily="34" charset="0"/>
            </a:endParaRPr>
          </a:p>
        </p:txBody>
      </p:sp>
      <p:sp>
        <p:nvSpPr>
          <p:cNvPr id="291844" name="Slide Number Placeholder 3">
            <a:extLst>
              <a:ext uri="{FF2B5EF4-FFF2-40B4-BE49-F238E27FC236}">
                <a16:creationId xmlns:a16="http://schemas.microsoft.com/office/drawing/2014/main" id="{9DB0F97D-206B-41AB-896A-B44142E89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CE229A-0199-45CF-AA86-DAB6B08C7A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76597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E47EFD36-CE8E-444C-8E6D-7F524A4A392A}"/>
              </a:ext>
            </a:extLst>
          </p:cNvPr>
          <p:cNvSpPr>
            <a:spLocks noGrp="1" noRot="1" noChangeAspect="1" noTextEdit="1"/>
          </p:cNvSpPr>
          <p:nvPr>
            <p:ph type="sldImg"/>
          </p:nvPr>
        </p:nvSpPr>
        <p:spPr>
          <a:ln/>
        </p:spPr>
      </p:sp>
      <p:sp>
        <p:nvSpPr>
          <p:cNvPr id="293891" name="Notes Placeholder 2">
            <a:extLst>
              <a:ext uri="{FF2B5EF4-FFF2-40B4-BE49-F238E27FC236}">
                <a16:creationId xmlns:a16="http://schemas.microsoft.com/office/drawing/2014/main" id="{2885FD85-A51C-4C78-8AD9-CB8A2AFC08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Need not even show that all driver defendants are uninsured</a:t>
            </a:r>
          </a:p>
          <a:p>
            <a:r>
              <a:rPr lang="en-US" altLang="en-US" dirty="0">
                <a:latin typeface="Arial" panose="020B0604020202020204" pitchFamily="34" charset="0"/>
              </a:rPr>
              <a:t>If one, UM triggers</a:t>
            </a:r>
          </a:p>
          <a:p>
            <a:r>
              <a:rPr lang="en-US" altLang="en-US" dirty="0">
                <a:latin typeface="Arial" panose="020B0604020202020204" pitchFamily="34" charset="0"/>
              </a:rPr>
              <a:t>We had four car wreck</a:t>
            </a:r>
          </a:p>
          <a:p>
            <a:r>
              <a:rPr lang="en-US" altLang="en-US" dirty="0">
                <a:latin typeface="Arial" panose="020B0604020202020204" pitchFamily="34" charset="0"/>
              </a:rPr>
              <a:t>Front car was uninsured, next two were not. That’s a UM case</a:t>
            </a:r>
          </a:p>
          <a:p>
            <a:endParaRPr lang="en-US" altLang="en-US" dirty="0">
              <a:latin typeface="Arial" panose="020B0604020202020204" pitchFamily="34" charset="0"/>
            </a:endParaRPr>
          </a:p>
        </p:txBody>
      </p:sp>
      <p:sp>
        <p:nvSpPr>
          <p:cNvPr id="293892" name="Slide Number Placeholder 3">
            <a:extLst>
              <a:ext uri="{FF2B5EF4-FFF2-40B4-BE49-F238E27FC236}">
                <a16:creationId xmlns:a16="http://schemas.microsoft.com/office/drawing/2014/main" id="{758C09F8-E9D2-4E5A-96C8-25E74736E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E02558-7F24-40AD-9A71-D00CB1C4C2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51624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6BD71FF7-4F08-4928-B073-7D52862428C8}"/>
              </a:ext>
            </a:extLst>
          </p:cNvPr>
          <p:cNvSpPr>
            <a:spLocks noGrp="1" noRot="1" noChangeAspect="1" noTextEdit="1"/>
          </p:cNvSpPr>
          <p:nvPr>
            <p:ph type="sldImg"/>
          </p:nvPr>
        </p:nvSpPr>
        <p:spPr>
          <a:ln/>
        </p:spPr>
      </p:sp>
      <p:sp>
        <p:nvSpPr>
          <p:cNvPr id="295939" name="Notes Placeholder 2">
            <a:extLst>
              <a:ext uri="{FF2B5EF4-FFF2-40B4-BE49-F238E27FC236}">
                <a16:creationId xmlns:a16="http://schemas.microsoft.com/office/drawing/2014/main" id="{F8721ABB-353D-4553-9441-C3002D7A01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Of course, you are looking for Um on the policy of the injured person</a:t>
            </a:r>
          </a:p>
          <a:p>
            <a:endParaRPr lang="en-US" altLang="en-US" dirty="0">
              <a:latin typeface="Arial" panose="020B0604020202020204" pitchFamily="34" charset="0"/>
            </a:endParaRPr>
          </a:p>
        </p:txBody>
      </p:sp>
      <p:sp>
        <p:nvSpPr>
          <p:cNvPr id="295940" name="Slide Number Placeholder 3">
            <a:extLst>
              <a:ext uri="{FF2B5EF4-FFF2-40B4-BE49-F238E27FC236}">
                <a16:creationId xmlns:a16="http://schemas.microsoft.com/office/drawing/2014/main" id="{B2C468A7-F17A-44FE-8484-92A579CEA2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6BEC14-3D52-45A4-A846-3DF94A1578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62791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46E67D9B-EB81-449C-9969-A0F850206D5F}"/>
              </a:ext>
            </a:extLst>
          </p:cNvPr>
          <p:cNvSpPr>
            <a:spLocks noGrp="1" noRot="1" noChangeAspect="1" noTextEdit="1"/>
          </p:cNvSpPr>
          <p:nvPr>
            <p:ph type="sldImg"/>
          </p:nvPr>
        </p:nvSpPr>
        <p:spPr>
          <a:ln/>
        </p:spPr>
      </p:sp>
      <p:sp>
        <p:nvSpPr>
          <p:cNvPr id="297987" name="Notes Placeholder 2">
            <a:extLst>
              <a:ext uri="{FF2B5EF4-FFF2-40B4-BE49-F238E27FC236}">
                <a16:creationId xmlns:a16="http://schemas.microsoft.com/office/drawing/2014/main" id="{5595FCFD-79E2-4EBB-9517-4790DDCAE7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Named insured on any policy with UM</a:t>
            </a:r>
          </a:p>
          <a:p>
            <a:endParaRPr lang="en-US" altLang="en-US" dirty="0">
              <a:latin typeface="Arial" panose="020B0604020202020204" pitchFamily="34" charset="0"/>
            </a:endParaRPr>
          </a:p>
        </p:txBody>
      </p:sp>
      <p:sp>
        <p:nvSpPr>
          <p:cNvPr id="297988" name="Slide Number Placeholder 3">
            <a:extLst>
              <a:ext uri="{FF2B5EF4-FFF2-40B4-BE49-F238E27FC236}">
                <a16:creationId xmlns:a16="http://schemas.microsoft.com/office/drawing/2014/main" id="{F740E579-17CA-4F3B-B9C4-05BAE4EC90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10F862-5090-45AE-861E-959825F6E0A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9879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E9DCB503-1F14-416D-A13C-DFB2A54C2099}"/>
              </a:ext>
            </a:extLst>
          </p:cNvPr>
          <p:cNvSpPr>
            <a:spLocks noGrp="1" noRot="1" noChangeAspect="1" noTextEdit="1"/>
          </p:cNvSpPr>
          <p:nvPr>
            <p:ph type="sldImg"/>
          </p:nvPr>
        </p:nvSpPr>
        <p:spPr>
          <a:ln/>
        </p:spPr>
      </p:sp>
      <p:sp>
        <p:nvSpPr>
          <p:cNvPr id="300035" name="Notes Placeholder 2">
            <a:extLst>
              <a:ext uri="{FF2B5EF4-FFF2-40B4-BE49-F238E27FC236}">
                <a16:creationId xmlns:a16="http://schemas.microsoft.com/office/drawing/2014/main" id="{7DF577CA-E0E6-47C9-9017-52E77AD96B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Resident family member (as broadly interpreted) on a policy with UM</a:t>
            </a:r>
          </a:p>
          <a:p>
            <a:endParaRPr lang="en-US" altLang="en-US" dirty="0">
              <a:latin typeface="Arial" panose="020B0604020202020204" pitchFamily="34" charset="0"/>
            </a:endParaRPr>
          </a:p>
        </p:txBody>
      </p:sp>
      <p:sp>
        <p:nvSpPr>
          <p:cNvPr id="300036" name="Slide Number Placeholder 3">
            <a:extLst>
              <a:ext uri="{FF2B5EF4-FFF2-40B4-BE49-F238E27FC236}">
                <a16:creationId xmlns:a16="http://schemas.microsoft.com/office/drawing/2014/main" id="{705D2DCB-9637-4064-8FC4-9877353110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02103D0-7DEF-42F0-B305-17B8A59F88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1249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79D3FE0D-F59F-4696-A333-E9660F48FFD8}"/>
              </a:ext>
            </a:extLst>
          </p:cNvPr>
          <p:cNvSpPr>
            <a:spLocks noGrp="1" noRot="1" noChangeAspect="1" noTextEdit="1"/>
          </p:cNvSpPr>
          <p:nvPr>
            <p:ph type="sldImg"/>
          </p:nvPr>
        </p:nvSpPr>
        <p:spPr>
          <a:ln/>
        </p:spPr>
      </p:sp>
      <p:sp>
        <p:nvSpPr>
          <p:cNvPr id="302083" name="Notes Placeholder 2">
            <a:extLst>
              <a:ext uri="{FF2B5EF4-FFF2-40B4-BE49-F238E27FC236}">
                <a16:creationId xmlns:a16="http://schemas.microsoft.com/office/drawing/2014/main" id="{9F5CF796-B69B-4A10-93DE-6729AB6806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Policy on the occupied car</a:t>
            </a:r>
          </a:p>
          <a:p>
            <a:endParaRPr lang="en-US" altLang="en-US" dirty="0">
              <a:latin typeface="Arial" panose="020B0604020202020204" pitchFamily="34" charset="0"/>
            </a:endParaRPr>
          </a:p>
        </p:txBody>
      </p:sp>
      <p:sp>
        <p:nvSpPr>
          <p:cNvPr id="302084" name="Slide Number Placeholder 3">
            <a:extLst>
              <a:ext uri="{FF2B5EF4-FFF2-40B4-BE49-F238E27FC236}">
                <a16:creationId xmlns:a16="http://schemas.microsoft.com/office/drawing/2014/main" id="{598467C5-FD59-4B82-AADB-3B9AD1EAF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016383-9D8B-4308-BEEE-AA5865EFA58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778329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FF2FD11A-21DC-4C35-A7C6-CACAA2A3B616}"/>
              </a:ext>
            </a:extLst>
          </p:cNvPr>
          <p:cNvSpPr>
            <a:spLocks noGrp="1" noRot="1" noChangeAspect="1" noTextEdit="1"/>
          </p:cNvSpPr>
          <p:nvPr>
            <p:ph type="sldImg"/>
          </p:nvPr>
        </p:nvSpPr>
        <p:spPr>
          <a:ln/>
        </p:spPr>
      </p:sp>
      <p:sp>
        <p:nvSpPr>
          <p:cNvPr id="304131" name="Notes Placeholder 2">
            <a:extLst>
              <a:ext uri="{FF2B5EF4-FFF2-40B4-BE49-F238E27FC236}">
                <a16:creationId xmlns:a16="http://schemas.microsoft.com/office/drawing/2014/main" id="{956AB326-D28F-4B19-B4F7-5FA829C08C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policy on which permissive driver is an insured</a:t>
            </a:r>
          </a:p>
          <a:p>
            <a:r>
              <a:rPr lang="en-US" altLang="en-US" dirty="0">
                <a:latin typeface="Arial" panose="020B0604020202020204" pitchFamily="34" charset="0"/>
              </a:rPr>
              <a:t>Russell v. American states—driver borrowed car, caused wreck</a:t>
            </a:r>
          </a:p>
          <a:p>
            <a:r>
              <a:rPr lang="en-US" altLang="en-US" dirty="0">
                <a:latin typeface="Arial" panose="020B0604020202020204" pitchFamily="34" charset="0"/>
              </a:rPr>
              <a:t>Passenger collected own Um, UM on car, and Um on separate policy on driver because that policy defined insured car to include borrowed car </a:t>
            </a:r>
          </a:p>
          <a:p>
            <a:endParaRPr lang="en-US" altLang="en-US" dirty="0">
              <a:latin typeface="Arial" panose="020B0604020202020204" pitchFamily="34" charset="0"/>
            </a:endParaRPr>
          </a:p>
        </p:txBody>
      </p:sp>
      <p:sp>
        <p:nvSpPr>
          <p:cNvPr id="304132" name="Slide Number Placeholder 3">
            <a:extLst>
              <a:ext uri="{FF2B5EF4-FFF2-40B4-BE49-F238E27FC236}">
                <a16:creationId xmlns:a16="http://schemas.microsoft.com/office/drawing/2014/main" id="{3614AC17-05A9-4A3D-89F1-A8220A63E5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446DF5-A9B0-4800-BAF0-C6B09A0EE1C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25515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4A9A53AA-B780-427F-AE97-DF0EC6062ED1}"/>
              </a:ext>
            </a:extLst>
          </p:cNvPr>
          <p:cNvSpPr>
            <a:spLocks noGrp="1" noRot="1" noChangeAspect="1" noTextEdit="1"/>
          </p:cNvSpPr>
          <p:nvPr>
            <p:ph type="sldImg"/>
          </p:nvPr>
        </p:nvSpPr>
        <p:spPr>
          <a:ln/>
        </p:spPr>
      </p:sp>
      <p:sp>
        <p:nvSpPr>
          <p:cNvPr id="306179" name="Notes Placeholder 2">
            <a:extLst>
              <a:ext uri="{FF2B5EF4-FFF2-40B4-BE49-F238E27FC236}">
                <a16:creationId xmlns:a16="http://schemas.microsoft.com/office/drawing/2014/main" id="{09A05036-057E-4EB0-A6BA-DAB16D5004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Once you sort out all the possible policies, request declarations pages and for any that do not show Um, request the signed rejection form</a:t>
            </a:r>
          </a:p>
          <a:p>
            <a:endParaRPr lang="en-US" altLang="en-US" dirty="0">
              <a:latin typeface="Arial" panose="020B0604020202020204" pitchFamily="34" charset="0"/>
            </a:endParaRPr>
          </a:p>
        </p:txBody>
      </p:sp>
      <p:sp>
        <p:nvSpPr>
          <p:cNvPr id="306180" name="Slide Number Placeholder 3">
            <a:extLst>
              <a:ext uri="{FF2B5EF4-FFF2-40B4-BE49-F238E27FC236}">
                <a16:creationId xmlns:a16="http://schemas.microsoft.com/office/drawing/2014/main" id="{9EBA2F22-D1C4-4C5C-9563-68F8F395F1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FA6590-0F2C-4466-BADF-C362BC352C9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8080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26BD6B20-D629-4A7B-B8D8-CE9DED791F4C}"/>
              </a:ext>
            </a:extLst>
          </p:cNvPr>
          <p:cNvSpPr>
            <a:spLocks noGrp="1" noRot="1" noChangeAspect="1" noTextEdit="1"/>
          </p:cNvSpPr>
          <p:nvPr>
            <p:ph type="sldImg"/>
          </p:nvPr>
        </p:nvSpPr>
        <p:spPr>
          <a:ln/>
        </p:spPr>
      </p:sp>
      <p:sp>
        <p:nvSpPr>
          <p:cNvPr id="308227" name="Notes Placeholder 2">
            <a:extLst>
              <a:ext uri="{FF2B5EF4-FFF2-40B4-BE49-F238E27FC236}">
                <a16:creationId xmlns:a16="http://schemas.microsoft.com/office/drawing/2014/main" id="{1E55A59B-548C-48D9-8E86-E5D5C04660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 sure to verify with the insured that the signature on the rejection is theirs</a:t>
            </a:r>
          </a:p>
          <a:p>
            <a:r>
              <a:rPr lang="en-US" altLang="en-US" dirty="0">
                <a:latin typeface="Arial" panose="020B0604020202020204" pitchFamily="34" charset="0"/>
              </a:rPr>
              <a:t>If no, imputed at least to $25,000</a:t>
            </a:r>
          </a:p>
        </p:txBody>
      </p:sp>
      <p:sp>
        <p:nvSpPr>
          <p:cNvPr id="308228" name="Slide Number Placeholder 3">
            <a:extLst>
              <a:ext uri="{FF2B5EF4-FFF2-40B4-BE49-F238E27FC236}">
                <a16:creationId xmlns:a16="http://schemas.microsoft.com/office/drawing/2014/main" id="{E9D2848F-4BF2-49DD-88E8-BD0F0EA7BF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D04F580-A39B-41C5-9355-FA8E73A758C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4864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A723ED5-90EF-4739-9E21-94D93FA0E053}"/>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4E5154A0-7BD1-44A0-84DA-8C0B72952A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D01C9DCE-C910-464A-B47B-C8A635D4D3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2CE7C74-A2A8-4A03-9DD5-56CB85504679}" type="slidenum">
              <a:rPr lang="en-US" altLang="en-US" smtClean="0">
                <a:solidFill>
                  <a:srgbClr val="000000"/>
                </a:solidFill>
                <a:latin typeface="Times New Roman" panose="02020603050405020304" pitchFamily="18" charset="0"/>
              </a:rPr>
              <a:pPr/>
              <a:t>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C4E3B4CE-452E-4520-A2F5-FDE2E288B1D9}"/>
              </a:ext>
            </a:extLst>
          </p:cNvPr>
          <p:cNvSpPr>
            <a:spLocks noGrp="1" noRot="1" noChangeAspect="1" noTextEdit="1"/>
          </p:cNvSpPr>
          <p:nvPr>
            <p:ph type="sldImg"/>
          </p:nvPr>
        </p:nvSpPr>
        <p:spPr>
          <a:ln/>
        </p:spPr>
      </p:sp>
      <p:sp>
        <p:nvSpPr>
          <p:cNvPr id="310275" name="Notes Placeholder 2">
            <a:extLst>
              <a:ext uri="{FF2B5EF4-FFF2-40B4-BE49-F238E27FC236}">
                <a16:creationId xmlns:a16="http://schemas.microsoft.com/office/drawing/2014/main" id="{354FD6EF-288C-4138-BD20-77E1C54724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10276" name="Slide Number Placeholder 3">
            <a:extLst>
              <a:ext uri="{FF2B5EF4-FFF2-40B4-BE49-F238E27FC236}">
                <a16:creationId xmlns:a16="http://schemas.microsoft.com/office/drawing/2014/main" id="{10909C00-6FD4-4141-B45F-87FC4A1273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DC1B80-4C3B-4B0D-AEAA-3CF36B4087C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7040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D74B7EEB-A10C-4315-8A71-978699B40BAE}"/>
              </a:ext>
            </a:extLst>
          </p:cNvPr>
          <p:cNvSpPr>
            <a:spLocks noGrp="1" noRot="1" noChangeAspect="1" noTextEdit="1"/>
          </p:cNvSpPr>
          <p:nvPr>
            <p:ph type="sldImg"/>
          </p:nvPr>
        </p:nvSpPr>
        <p:spPr>
          <a:ln/>
        </p:spPr>
      </p:sp>
      <p:sp>
        <p:nvSpPr>
          <p:cNvPr id="312323" name="Notes Placeholder 2">
            <a:extLst>
              <a:ext uri="{FF2B5EF4-FFF2-40B4-BE49-F238E27FC236}">
                <a16:creationId xmlns:a16="http://schemas.microsoft.com/office/drawing/2014/main" id="{C48E2D25-19F3-4833-AF70-62595B59CB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Also, keep in mind, a passenger, even a spouse who is passenger in car driven by other spouse may collect both liability and UM on driver’s policy</a:t>
            </a:r>
          </a:p>
          <a:p>
            <a:r>
              <a:rPr lang="en-US" altLang="en-US" dirty="0">
                <a:latin typeface="Arial" panose="020B0604020202020204" pitchFamily="34" charset="0"/>
              </a:rPr>
              <a:t>Though provision that prevent recovery of both is probably valid</a:t>
            </a:r>
          </a:p>
          <a:p>
            <a:endParaRPr lang="en-US" altLang="en-US" dirty="0">
              <a:latin typeface="Arial" panose="020B0604020202020204" pitchFamily="34" charset="0"/>
            </a:endParaRPr>
          </a:p>
        </p:txBody>
      </p:sp>
      <p:sp>
        <p:nvSpPr>
          <p:cNvPr id="312324" name="Slide Number Placeholder 3">
            <a:extLst>
              <a:ext uri="{FF2B5EF4-FFF2-40B4-BE49-F238E27FC236}">
                <a16:creationId xmlns:a16="http://schemas.microsoft.com/office/drawing/2014/main" id="{EC4A01A2-F617-49F5-A14E-956A35B6C3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C83AED-41F8-4A8C-B8BD-C74DBC4F982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60454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57883E35-B0D1-4446-82C7-5B6DA4786531}"/>
              </a:ext>
            </a:extLst>
          </p:cNvPr>
          <p:cNvSpPr>
            <a:spLocks noGrp="1" noRot="1" noChangeAspect="1" noTextEdit="1"/>
          </p:cNvSpPr>
          <p:nvPr>
            <p:ph type="sldImg"/>
          </p:nvPr>
        </p:nvSpPr>
        <p:spPr>
          <a:ln/>
        </p:spPr>
      </p:sp>
      <p:sp>
        <p:nvSpPr>
          <p:cNvPr id="314371" name="Notes Placeholder 2">
            <a:extLst>
              <a:ext uri="{FF2B5EF4-FFF2-40B4-BE49-F238E27FC236}">
                <a16:creationId xmlns:a16="http://schemas.microsoft.com/office/drawing/2014/main" id="{F65D5D56-59B6-46AA-B04B-A7268F34B9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Claims that exceed OGTCA limits qualify for UM to the extent the claim exceeds the limit</a:t>
            </a:r>
          </a:p>
          <a:p>
            <a:endParaRPr lang="en-US" altLang="en-US" dirty="0">
              <a:latin typeface="Arial" panose="020B0604020202020204" pitchFamily="34" charset="0"/>
            </a:endParaRPr>
          </a:p>
        </p:txBody>
      </p:sp>
      <p:sp>
        <p:nvSpPr>
          <p:cNvPr id="314372" name="Slide Number Placeholder 3">
            <a:extLst>
              <a:ext uri="{FF2B5EF4-FFF2-40B4-BE49-F238E27FC236}">
                <a16:creationId xmlns:a16="http://schemas.microsoft.com/office/drawing/2014/main" id="{AA1FF229-FC1A-4A62-8634-C551555B11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568865-715E-471C-9FF8-8ED14CF446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34182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5E792E71-2D7C-44C4-B9B9-7E98D95BCA07}"/>
              </a:ext>
            </a:extLst>
          </p:cNvPr>
          <p:cNvSpPr>
            <a:spLocks noGrp="1" noRot="1" noChangeAspect="1" noTextEdit="1"/>
          </p:cNvSpPr>
          <p:nvPr>
            <p:ph type="sldImg"/>
          </p:nvPr>
        </p:nvSpPr>
        <p:spPr>
          <a:ln/>
        </p:spPr>
      </p:sp>
      <p:sp>
        <p:nvSpPr>
          <p:cNvPr id="316419" name="Notes Placeholder 2">
            <a:extLst>
              <a:ext uri="{FF2B5EF4-FFF2-40B4-BE49-F238E27FC236}">
                <a16:creationId xmlns:a16="http://schemas.microsoft.com/office/drawing/2014/main" id="{F6EF9D35-E118-41B3-B64A-843C563F0E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Government entity is not uninsured just because you missed the OGTCA deadlines</a:t>
            </a:r>
          </a:p>
          <a:p>
            <a:endParaRPr lang="en-US" altLang="en-US" dirty="0">
              <a:latin typeface="Arial" panose="020B0604020202020204" pitchFamily="34" charset="0"/>
            </a:endParaRPr>
          </a:p>
        </p:txBody>
      </p:sp>
      <p:sp>
        <p:nvSpPr>
          <p:cNvPr id="316420" name="Slide Number Placeholder 3">
            <a:extLst>
              <a:ext uri="{FF2B5EF4-FFF2-40B4-BE49-F238E27FC236}">
                <a16:creationId xmlns:a16="http://schemas.microsoft.com/office/drawing/2014/main" id="{96C9B79A-40C9-434A-9ABE-0945830A0E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B31BCE1-FB85-4A86-834E-5B2B8B86D4A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54357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35411993-827A-4203-BA7C-F42073B35822}"/>
              </a:ext>
            </a:extLst>
          </p:cNvPr>
          <p:cNvSpPr>
            <a:spLocks noGrp="1" noRot="1" noChangeAspect="1" noTextEdit="1"/>
          </p:cNvSpPr>
          <p:nvPr>
            <p:ph type="sldImg"/>
          </p:nvPr>
        </p:nvSpPr>
        <p:spPr>
          <a:ln/>
        </p:spPr>
      </p:sp>
      <p:sp>
        <p:nvSpPr>
          <p:cNvPr id="318467" name="Notes Placeholder 2">
            <a:extLst>
              <a:ext uri="{FF2B5EF4-FFF2-40B4-BE49-F238E27FC236}">
                <a16:creationId xmlns:a16="http://schemas.microsoft.com/office/drawing/2014/main" id="{D1A1727E-9DAF-4D3F-BB64-4DB86F33AC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Workers compensation exclusive remedy does not prevent recovery of both WC and UM</a:t>
            </a:r>
          </a:p>
        </p:txBody>
      </p:sp>
      <p:sp>
        <p:nvSpPr>
          <p:cNvPr id="318468" name="Slide Number Placeholder 3">
            <a:extLst>
              <a:ext uri="{FF2B5EF4-FFF2-40B4-BE49-F238E27FC236}">
                <a16:creationId xmlns:a16="http://schemas.microsoft.com/office/drawing/2014/main" id="{58E1929D-5A74-42C4-BEAD-3721C1A6CF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CB6233-778A-4C32-8958-1E600E4BF8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2489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5C288FC8-08C3-4603-B1E6-0B000FA42DA6}"/>
              </a:ext>
            </a:extLst>
          </p:cNvPr>
          <p:cNvSpPr>
            <a:spLocks noGrp="1" noRot="1" noChangeAspect="1" noTextEdit="1"/>
          </p:cNvSpPr>
          <p:nvPr>
            <p:ph type="sldImg"/>
          </p:nvPr>
        </p:nvSpPr>
        <p:spPr>
          <a:ln/>
        </p:spPr>
      </p:sp>
      <p:sp>
        <p:nvSpPr>
          <p:cNvPr id="320515" name="Notes Placeholder 2">
            <a:extLst>
              <a:ext uri="{FF2B5EF4-FFF2-40B4-BE49-F238E27FC236}">
                <a16:creationId xmlns:a16="http://schemas.microsoft.com/office/drawing/2014/main" id="{217EDAC1-7C54-4C26-A872-D67D4DF8F1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And there is no subrogation or offset for UM claims covered by WC (unless employer also provides the UM)</a:t>
            </a:r>
          </a:p>
          <a:p>
            <a:endParaRPr lang="en-US" altLang="en-US" dirty="0">
              <a:latin typeface="Arial" panose="020B0604020202020204" pitchFamily="34" charset="0"/>
            </a:endParaRPr>
          </a:p>
        </p:txBody>
      </p:sp>
      <p:sp>
        <p:nvSpPr>
          <p:cNvPr id="320516" name="Slide Number Placeholder 3">
            <a:extLst>
              <a:ext uri="{FF2B5EF4-FFF2-40B4-BE49-F238E27FC236}">
                <a16:creationId xmlns:a16="http://schemas.microsoft.com/office/drawing/2014/main" id="{A6DFE979-C879-4609-8907-B97889F5C8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6168AE-4838-4310-9F2D-3C6779B59C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17859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245013C3-5A22-492C-8BD9-4083CC2B614F}"/>
              </a:ext>
            </a:extLst>
          </p:cNvPr>
          <p:cNvSpPr>
            <a:spLocks noGrp="1" noRot="1" noChangeAspect="1" noTextEdit="1"/>
          </p:cNvSpPr>
          <p:nvPr>
            <p:ph type="sldImg"/>
          </p:nvPr>
        </p:nvSpPr>
        <p:spPr>
          <a:ln/>
        </p:spPr>
      </p:sp>
      <p:sp>
        <p:nvSpPr>
          <p:cNvPr id="322563" name="Notes Placeholder 2">
            <a:extLst>
              <a:ext uri="{FF2B5EF4-FFF2-40B4-BE49-F238E27FC236}">
                <a16:creationId xmlns:a16="http://schemas.microsoft.com/office/drawing/2014/main" id="{1D755247-DC23-40FF-B6C1-B3F7DEAABF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Already mentioned, but remember all UM is primary, first dollar coverage</a:t>
            </a:r>
          </a:p>
          <a:p>
            <a:r>
              <a:rPr lang="en-US" altLang="en-US" dirty="0">
                <a:latin typeface="Arial" panose="020B0604020202020204" pitchFamily="34" charset="0"/>
              </a:rPr>
              <a:t>Once damages exceed liability coverage, um must pay total claim up to Um limit and seek to recover from TF</a:t>
            </a:r>
          </a:p>
        </p:txBody>
      </p:sp>
      <p:sp>
        <p:nvSpPr>
          <p:cNvPr id="322564" name="Slide Number Placeholder 3">
            <a:extLst>
              <a:ext uri="{FF2B5EF4-FFF2-40B4-BE49-F238E27FC236}">
                <a16:creationId xmlns:a16="http://schemas.microsoft.com/office/drawing/2014/main" id="{EFF175D1-4C13-41FD-ADAD-BC46CA7E57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55C644B-99BA-4A2F-85BD-1D0B1ED693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000292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C84A4013-B246-4CF6-BB79-AEC936FF7825}"/>
              </a:ext>
            </a:extLst>
          </p:cNvPr>
          <p:cNvSpPr>
            <a:spLocks noGrp="1" noRot="1" noChangeAspect="1" noTextEdit="1"/>
          </p:cNvSpPr>
          <p:nvPr>
            <p:ph type="sldImg"/>
          </p:nvPr>
        </p:nvSpPr>
        <p:spPr>
          <a:ln/>
        </p:spPr>
      </p:sp>
      <p:sp>
        <p:nvSpPr>
          <p:cNvPr id="324611" name="Notes Placeholder 2">
            <a:extLst>
              <a:ext uri="{FF2B5EF4-FFF2-40B4-BE49-F238E27FC236}">
                <a16:creationId xmlns:a16="http://schemas.microsoft.com/office/drawing/2014/main" id="{F7D88C33-7A34-40F2-BE1A-050CC90681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See slide with calculations</a:t>
            </a:r>
          </a:p>
          <a:p>
            <a:endParaRPr lang="en-US" altLang="en-US" dirty="0">
              <a:latin typeface="Arial" panose="020B0604020202020204" pitchFamily="34" charset="0"/>
            </a:endParaRPr>
          </a:p>
        </p:txBody>
      </p:sp>
      <p:sp>
        <p:nvSpPr>
          <p:cNvPr id="324612" name="Slide Number Placeholder 3">
            <a:extLst>
              <a:ext uri="{FF2B5EF4-FFF2-40B4-BE49-F238E27FC236}">
                <a16:creationId xmlns:a16="http://schemas.microsoft.com/office/drawing/2014/main" id="{3E158D60-7C10-43FA-8ED2-F5E01EAC9C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8FD53-109E-4E80-80CF-9BA570AE3A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196676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300C38F0-640A-44D8-8951-F25BAD9E6FD8}"/>
              </a:ext>
            </a:extLst>
          </p:cNvPr>
          <p:cNvSpPr>
            <a:spLocks noGrp="1" noRot="1" noChangeAspect="1" noTextEdit="1"/>
          </p:cNvSpPr>
          <p:nvPr>
            <p:ph type="sldImg"/>
          </p:nvPr>
        </p:nvSpPr>
        <p:spPr>
          <a:ln/>
        </p:spPr>
      </p:sp>
      <p:sp>
        <p:nvSpPr>
          <p:cNvPr id="326659" name="Notes Placeholder 2">
            <a:extLst>
              <a:ext uri="{FF2B5EF4-FFF2-40B4-BE49-F238E27FC236}">
                <a16:creationId xmlns:a16="http://schemas.microsoft.com/office/drawing/2014/main" id="{4D4F01E9-9E75-4357-8A91-9FBB580A9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UM can’t force insured to sue TF</a:t>
            </a:r>
          </a:p>
          <a:p>
            <a:r>
              <a:rPr lang="en-US" altLang="en-US" dirty="0">
                <a:latin typeface="Arial" panose="020B0604020202020204" pitchFamily="34" charset="0"/>
              </a:rPr>
              <a:t>(though you may need to if not enough UM)</a:t>
            </a:r>
          </a:p>
        </p:txBody>
      </p:sp>
      <p:sp>
        <p:nvSpPr>
          <p:cNvPr id="326660" name="Slide Number Placeholder 3">
            <a:extLst>
              <a:ext uri="{FF2B5EF4-FFF2-40B4-BE49-F238E27FC236}">
                <a16:creationId xmlns:a16="http://schemas.microsoft.com/office/drawing/2014/main" id="{A6A04E91-7658-4D6A-8714-34B32D1F32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1046CF-6F76-443C-BF92-FE0C91ADDD7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024150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F390BF17-6294-4B8C-B40E-1DD1C8AD9F32}"/>
              </a:ext>
            </a:extLst>
          </p:cNvPr>
          <p:cNvSpPr>
            <a:spLocks noGrp="1" noRot="1" noChangeAspect="1" noTextEdit="1"/>
          </p:cNvSpPr>
          <p:nvPr>
            <p:ph type="sldImg"/>
          </p:nvPr>
        </p:nvSpPr>
        <p:spPr>
          <a:ln/>
        </p:spPr>
      </p:sp>
      <p:sp>
        <p:nvSpPr>
          <p:cNvPr id="328707" name="Notes Placeholder 2">
            <a:extLst>
              <a:ext uri="{FF2B5EF4-FFF2-40B4-BE49-F238E27FC236}">
                <a16:creationId xmlns:a16="http://schemas.microsoft.com/office/drawing/2014/main" id="{578647B1-4AA4-4774-86DB-BB3085F728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If multiple UM carriers, all </a:t>
            </a:r>
            <a:r>
              <a:rPr lang="en-US" altLang="en-US" dirty="0" err="1">
                <a:latin typeface="Arial" panose="020B0604020202020204" pitchFamily="34" charset="0"/>
              </a:rPr>
              <a:t>maust</a:t>
            </a:r>
            <a:r>
              <a:rPr lang="en-US" altLang="en-US" dirty="0">
                <a:latin typeface="Arial" panose="020B0604020202020204" pitchFamily="34" charset="0"/>
              </a:rPr>
              <a:t> pay and resolve priority amongst each other</a:t>
            </a:r>
          </a:p>
        </p:txBody>
      </p:sp>
      <p:sp>
        <p:nvSpPr>
          <p:cNvPr id="328708" name="Slide Number Placeholder 3">
            <a:extLst>
              <a:ext uri="{FF2B5EF4-FFF2-40B4-BE49-F238E27FC236}">
                <a16:creationId xmlns:a16="http://schemas.microsoft.com/office/drawing/2014/main" id="{6D529AA3-887E-4BA5-9D04-0F02EB3C7B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FEE61C-8557-49B3-B804-CCB1DD34A61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9415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69F2BE2-D69B-4DB0-ADC4-61E5135D3D57}"/>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23ED396E-EAB7-407E-B5D6-A020CFB02B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Subsection A tells us that every auto liability policy issued in the state of Oklahoma must </a:t>
            </a:r>
          </a:p>
          <a:p>
            <a:r>
              <a:rPr lang="en-US" altLang="en-US" dirty="0">
                <a:latin typeface="Arial" panose="020B0604020202020204" pitchFamily="34" charset="0"/>
              </a:rPr>
              <a:t>Include an offer, by the insurance company to the insured, of UM</a:t>
            </a:r>
          </a:p>
          <a:p>
            <a:endParaRPr lang="en-US" altLang="en-US" dirty="0">
              <a:latin typeface="Arial" panose="020B0604020202020204" pitchFamily="34" charset="0"/>
            </a:endParaRPr>
          </a:p>
          <a:p>
            <a:r>
              <a:rPr lang="en-US" altLang="en-US" dirty="0">
                <a:latin typeface="Arial" panose="020B0604020202020204" pitchFamily="34" charset="0"/>
              </a:rPr>
              <a:t>That offer must be in writing, and tell the insured of the premium for various levels of available coverage</a:t>
            </a:r>
          </a:p>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269D77F9-B807-48B9-ABF5-2FC449CE89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39E74B-3255-472A-AA77-2FD97B338413}" type="slidenum">
              <a:rPr lang="en-US" altLang="en-US" smtClean="0">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2BC42C15-39E3-465F-B006-195DE7BDC785}"/>
              </a:ext>
            </a:extLst>
          </p:cNvPr>
          <p:cNvSpPr>
            <a:spLocks noGrp="1" noRot="1" noChangeAspect="1" noTextEdit="1"/>
          </p:cNvSpPr>
          <p:nvPr>
            <p:ph type="sldImg"/>
          </p:nvPr>
        </p:nvSpPr>
        <p:spPr>
          <a:ln/>
        </p:spPr>
      </p:sp>
      <p:sp>
        <p:nvSpPr>
          <p:cNvPr id="330755" name="Notes Placeholder 2">
            <a:extLst>
              <a:ext uri="{FF2B5EF4-FFF2-40B4-BE49-F238E27FC236}">
                <a16:creationId xmlns:a16="http://schemas.microsoft.com/office/drawing/2014/main" id="{61F6A7EF-4A91-4D3C-9B8A-61669AFBB8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UM need not pay undisputed amount without release as long as it has offered special damages (medicals and wages)</a:t>
            </a:r>
          </a:p>
          <a:p>
            <a:endParaRPr lang="en-US" altLang="en-US" dirty="0">
              <a:latin typeface="Arial" panose="020B0604020202020204" pitchFamily="34" charset="0"/>
            </a:endParaRPr>
          </a:p>
        </p:txBody>
      </p:sp>
      <p:sp>
        <p:nvSpPr>
          <p:cNvPr id="330756" name="Slide Number Placeholder 3">
            <a:extLst>
              <a:ext uri="{FF2B5EF4-FFF2-40B4-BE49-F238E27FC236}">
                <a16:creationId xmlns:a16="http://schemas.microsoft.com/office/drawing/2014/main" id="{D95DEEAF-D77E-4F56-A411-0D68F67E1B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2206D63-0B1B-4B8B-958C-08FF8325ADD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472961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9365E1AB-6262-4041-AFA6-46EB4CB5C631}"/>
              </a:ext>
            </a:extLst>
          </p:cNvPr>
          <p:cNvSpPr>
            <a:spLocks noGrp="1" noRot="1" noChangeAspect="1" noTextEdit="1"/>
          </p:cNvSpPr>
          <p:nvPr>
            <p:ph type="sldImg"/>
          </p:nvPr>
        </p:nvSpPr>
        <p:spPr>
          <a:ln/>
        </p:spPr>
      </p:sp>
      <p:sp>
        <p:nvSpPr>
          <p:cNvPr id="332803" name="Notes Placeholder 2">
            <a:extLst>
              <a:ext uri="{FF2B5EF4-FFF2-40B4-BE49-F238E27FC236}">
                <a16:creationId xmlns:a16="http://schemas.microsoft.com/office/drawing/2014/main" id="{E7862614-D235-4200-A278-2183A72F9E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Keep in mind all survivors of deceased UM share one per person limit</a:t>
            </a:r>
          </a:p>
          <a:p>
            <a:r>
              <a:rPr lang="en-US" altLang="en-US" dirty="0">
                <a:latin typeface="Arial" panose="020B0604020202020204" pitchFamily="34" charset="0"/>
              </a:rPr>
              <a:t>Not a limit for each who suffers damages </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32804" name="Slide Number Placeholder 3">
            <a:extLst>
              <a:ext uri="{FF2B5EF4-FFF2-40B4-BE49-F238E27FC236}">
                <a16:creationId xmlns:a16="http://schemas.microsoft.com/office/drawing/2014/main" id="{988F503B-1039-45E2-9236-F503AFBE1D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1D2126-3FAE-45D5-964D-0D2558BD0AA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26139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0B1EA60C-7707-44D3-AC3D-5AA6853D107C}"/>
              </a:ext>
            </a:extLst>
          </p:cNvPr>
          <p:cNvSpPr>
            <a:spLocks noGrp="1" noRot="1" noChangeAspect="1" noTextEdit="1"/>
          </p:cNvSpPr>
          <p:nvPr>
            <p:ph type="sldImg"/>
          </p:nvPr>
        </p:nvSpPr>
        <p:spPr>
          <a:ln/>
        </p:spPr>
      </p:sp>
      <p:sp>
        <p:nvSpPr>
          <p:cNvPr id="334851" name="Notes Placeholder 2">
            <a:extLst>
              <a:ext uri="{FF2B5EF4-FFF2-40B4-BE49-F238E27FC236}">
                <a16:creationId xmlns:a16="http://schemas.microsoft.com/office/drawing/2014/main" id="{B81B3889-BFE7-489B-A320-7FAACC6F26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Intentional acts may be covered (for instance, the cop who was shot by a motorist), since the question of whether act is “intentional” or not is viewed from perspective of insured</a:t>
            </a:r>
          </a:p>
          <a:p>
            <a:endParaRPr lang="en-US" altLang="en-US" dirty="0">
              <a:latin typeface="Arial" panose="020B0604020202020204" pitchFamily="34" charset="0"/>
            </a:endParaRPr>
          </a:p>
        </p:txBody>
      </p:sp>
      <p:sp>
        <p:nvSpPr>
          <p:cNvPr id="334852" name="Slide Number Placeholder 3">
            <a:extLst>
              <a:ext uri="{FF2B5EF4-FFF2-40B4-BE49-F238E27FC236}">
                <a16:creationId xmlns:a16="http://schemas.microsoft.com/office/drawing/2014/main" id="{3F7689A9-D957-4546-8BFC-2FBC7876A8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EC6DE17-E43E-4A41-AD7A-F67B077018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257660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337F278C-68F0-4EA6-92A3-12F1E7AE7197}"/>
              </a:ext>
            </a:extLst>
          </p:cNvPr>
          <p:cNvSpPr>
            <a:spLocks noGrp="1" noRot="1" noChangeAspect="1" noTextEdit="1"/>
          </p:cNvSpPr>
          <p:nvPr>
            <p:ph type="sldImg"/>
          </p:nvPr>
        </p:nvSpPr>
        <p:spPr>
          <a:ln/>
        </p:spPr>
      </p:sp>
      <p:sp>
        <p:nvSpPr>
          <p:cNvPr id="336899" name="Notes Placeholder 2">
            <a:extLst>
              <a:ext uri="{FF2B5EF4-FFF2-40B4-BE49-F238E27FC236}">
                <a16:creationId xmlns:a16="http://schemas.microsoft.com/office/drawing/2014/main" id="{4AA846FA-8989-47AE-A20B-C82704D872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err="1">
                <a:latin typeface="Arial" panose="020B0604020202020204" pitchFamily="34" charset="0"/>
              </a:rPr>
              <a:t>Punitives</a:t>
            </a:r>
            <a:r>
              <a:rPr lang="en-US" altLang="en-US" dirty="0">
                <a:latin typeface="Arial" panose="020B0604020202020204" pitchFamily="34" charset="0"/>
              </a:rPr>
              <a:t> not covered—defeats the purpose to deter and punish if allowed to shift to insurance</a:t>
            </a:r>
          </a:p>
          <a:p>
            <a:endParaRPr lang="en-US" altLang="en-US" dirty="0">
              <a:latin typeface="Arial" panose="020B0604020202020204" pitchFamily="34" charset="0"/>
            </a:endParaRPr>
          </a:p>
        </p:txBody>
      </p:sp>
      <p:sp>
        <p:nvSpPr>
          <p:cNvPr id="336900" name="Slide Number Placeholder 3">
            <a:extLst>
              <a:ext uri="{FF2B5EF4-FFF2-40B4-BE49-F238E27FC236}">
                <a16:creationId xmlns:a16="http://schemas.microsoft.com/office/drawing/2014/main" id="{2654EAEA-A38A-41D8-9C88-50098754FC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C0B937-88FC-469A-9E26-9672134EEA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129708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F64B7176-CD9E-454E-9ED2-0C98ADFCCED6}"/>
              </a:ext>
            </a:extLst>
          </p:cNvPr>
          <p:cNvSpPr>
            <a:spLocks noGrp="1" noRot="1" noChangeAspect="1" noTextEdit="1"/>
          </p:cNvSpPr>
          <p:nvPr>
            <p:ph type="sldImg"/>
          </p:nvPr>
        </p:nvSpPr>
        <p:spPr>
          <a:ln/>
        </p:spPr>
      </p:sp>
      <p:sp>
        <p:nvSpPr>
          <p:cNvPr id="338947" name="Notes Placeholder 2">
            <a:extLst>
              <a:ext uri="{FF2B5EF4-FFF2-40B4-BE49-F238E27FC236}">
                <a16:creationId xmlns:a16="http://schemas.microsoft.com/office/drawing/2014/main" id="{1A220A98-F65E-469A-8AC4-62484BBFB5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Stacking is a dinosaur by new amendment</a:t>
            </a:r>
          </a:p>
          <a:p>
            <a:endParaRPr lang="en-US" altLang="en-US">
              <a:latin typeface="Arial" panose="020B0604020202020204" pitchFamily="34" charset="0"/>
            </a:endParaRPr>
          </a:p>
        </p:txBody>
      </p:sp>
      <p:sp>
        <p:nvSpPr>
          <p:cNvPr id="338948" name="Slide Number Placeholder 3">
            <a:extLst>
              <a:ext uri="{FF2B5EF4-FFF2-40B4-BE49-F238E27FC236}">
                <a16:creationId xmlns:a16="http://schemas.microsoft.com/office/drawing/2014/main" id="{B249105E-E822-41D8-A12E-FFA8689EF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3C2249-BEB5-4FC4-9D3B-5C0B0C1D879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552317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F1D28B9E-F6AA-4357-B7F1-B71F890D10A9}"/>
              </a:ext>
            </a:extLst>
          </p:cNvPr>
          <p:cNvSpPr>
            <a:spLocks noGrp="1" noRot="1" noChangeAspect="1" noTextEdit="1"/>
          </p:cNvSpPr>
          <p:nvPr>
            <p:ph type="sldImg"/>
          </p:nvPr>
        </p:nvSpPr>
        <p:spPr>
          <a:ln/>
        </p:spPr>
      </p:sp>
      <p:sp>
        <p:nvSpPr>
          <p:cNvPr id="340995" name="Notes Placeholder 2">
            <a:extLst>
              <a:ext uri="{FF2B5EF4-FFF2-40B4-BE49-F238E27FC236}">
                <a16:creationId xmlns:a16="http://schemas.microsoft.com/office/drawing/2014/main" id="{72DAAC7C-5314-4CEE-9875-A78BF4922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USAA only one I know of</a:t>
            </a:r>
          </a:p>
        </p:txBody>
      </p:sp>
      <p:sp>
        <p:nvSpPr>
          <p:cNvPr id="340996" name="Slide Number Placeholder 3">
            <a:extLst>
              <a:ext uri="{FF2B5EF4-FFF2-40B4-BE49-F238E27FC236}">
                <a16:creationId xmlns:a16="http://schemas.microsoft.com/office/drawing/2014/main" id="{E830824C-0987-49B6-81F9-763F0EE6B8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61856D-5984-4F27-B25A-115FDE6E18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593705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28C37D2B-49F5-457D-A668-F2EB9067A218}"/>
              </a:ext>
            </a:extLst>
          </p:cNvPr>
          <p:cNvSpPr>
            <a:spLocks noGrp="1" noRot="1" noChangeAspect="1" noTextEdit="1"/>
          </p:cNvSpPr>
          <p:nvPr>
            <p:ph type="sldImg"/>
          </p:nvPr>
        </p:nvSpPr>
        <p:spPr>
          <a:ln/>
        </p:spPr>
      </p:sp>
      <p:sp>
        <p:nvSpPr>
          <p:cNvPr id="345091" name="Notes Placeholder 2">
            <a:extLst>
              <a:ext uri="{FF2B5EF4-FFF2-40B4-BE49-F238E27FC236}">
                <a16:creationId xmlns:a16="http://schemas.microsoft.com/office/drawing/2014/main" id="{7F4F5E16-711E-4EF6-8254-5021D8705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What about double dipping UM and liability? Some call that stacking</a:t>
            </a:r>
          </a:p>
        </p:txBody>
      </p:sp>
      <p:sp>
        <p:nvSpPr>
          <p:cNvPr id="345092" name="Slide Number Placeholder 3">
            <a:extLst>
              <a:ext uri="{FF2B5EF4-FFF2-40B4-BE49-F238E27FC236}">
                <a16:creationId xmlns:a16="http://schemas.microsoft.com/office/drawing/2014/main" id="{DB1A69F4-C77B-4C45-91DD-B772BCBC8C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59684F-B826-466F-84EC-A2746947D4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819706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465C9ED2-3D01-40FF-86BD-34C87F99D78E}"/>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044EAEA8-7652-4E8C-9CE9-27BCAA9AF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Meaning </a:t>
            </a:r>
            <a:r>
              <a:rPr lang="en-US" altLang="en-US" dirty="0">
                <a:latin typeface="Arial" panose="020B0604020202020204" pitchFamily="34" charset="0"/>
              </a:rPr>
              <a:t>those insured under the liability</a:t>
            </a:r>
          </a:p>
          <a:p>
            <a:r>
              <a:rPr lang="en-US" altLang="en-US" dirty="0">
                <a:latin typeface="Arial" panose="020B0604020202020204" pitchFamily="34" charset="0"/>
              </a:rPr>
              <a:t>Apparently not (always)</a:t>
            </a:r>
          </a:p>
        </p:txBody>
      </p:sp>
      <p:sp>
        <p:nvSpPr>
          <p:cNvPr id="123908" name="Slide Number Placeholder 3">
            <a:extLst>
              <a:ext uri="{FF2B5EF4-FFF2-40B4-BE49-F238E27FC236}">
                <a16:creationId xmlns:a16="http://schemas.microsoft.com/office/drawing/2014/main" id="{C7D3FE88-B3E0-4439-8188-960B9765E1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441F33-2F94-437D-8B9B-AF22FB2A4867}" type="slidenum">
              <a:rPr lang="en-US" altLang="en-US" smtClean="0">
                <a:solidFill>
                  <a:srgbClr val="000000"/>
                </a:solidFill>
                <a:latin typeface="Times New Roman" panose="02020603050405020304" pitchFamily="18" charset="0"/>
              </a:rPr>
              <a:pPr/>
              <a:t>87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F958ECB-7996-4EB0-BEE6-0C05B64A353B}"/>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C1C15601-CDF5-40E6-A92E-6DBB13B698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problem with small business that insures multi-use cars under business policy</a:t>
            </a:r>
          </a:p>
          <a:p>
            <a:pPr eaLnBrk="1" hangingPunct="1">
              <a:spcBef>
                <a:spcPct val="0"/>
              </a:spcBef>
            </a:pPr>
            <a:r>
              <a:rPr lang="en-US" altLang="en-US">
                <a:latin typeface="Arial" panose="020B0604020202020204" pitchFamily="34" charset="0"/>
              </a:rPr>
              <a:t>Business is “named insured” and businesses do not have resident relatives</a:t>
            </a:r>
          </a:p>
          <a:p>
            <a:pPr eaLnBrk="1" hangingPunct="1">
              <a:spcBef>
                <a:spcPct val="0"/>
              </a:spcBef>
            </a:pPr>
            <a:r>
              <a:rPr lang="en-US" altLang="en-US">
                <a:latin typeface="Arial" panose="020B0604020202020204" pitchFamily="34" charset="0"/>
              </a:rPr>
              <a:t>Add owners as additional named insured</a:t>
            </a:r>
          </a:p>
          <a:p>
            <a:pPr eaLnBrk="1" hangingPunct="1">
              <a:spcBef>
                <a:spcPct val="0"/>
              </a:spcBef>
            </a:pPr>
            <a:r>
              <a:rPr lang="en-US" altLang="en-US">
                <a:latin typeface="Arial" panose="020B0604020202020204" pitchFamily="34" charset="0"/>
              </a:rPr>
              <a:t>Sometimes can reform business policy after wreck if show agent knew of intent to provide family and business coverage under single policy</a:t>
            </a:r>
          </a:p>
        </p:txBody>
      </p:sp>
      <p:sp>
        <p:nvSpPr>
          <p:cNvPr id="125956" name="Slide Number Placeholder 3">
            <a:extLst>
              <a:ext uri="{FF2B5EF4-FFF2-40B4-BE49-F238E27FC236}">
                <a16:creationId xmlns:a16="http://schemas.microsoft.com/office/drawing/2014/main" id="{1076FECA-6BBF-46AB-B98A-46FA429A91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ACD36FE-D548-4242-A8A5-50BCE472F42F}" type="slidenum">
              <a:rPr lang="en-US" altLang="en-US" smtClean="0">
                <a:solidFill>
                  <a:srgbClr val="000000"/>
                </a:solidFill>
                <a:latin typeface="Times New Roman" panose="02020603050405020304" pitchFamily="18" charset="0"/>
              </a:rPr>
              <a:pPr/>
              <a:t>88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2D5A1FB1-15B0-4D11-9236-12484424862B}"/>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9BBA9C15-6E82-4192-9158-049133B1AD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 who </a:t>
            </a:r>
            <a:r>
              <a:rPr lang="en-US" altLang="en-US" b="1">
                <a:latin typeface="Arial" panose="020B0604020202020204" pitchFamily="34" charset="0"/>
              </a:rPr>
              <a:t>is</a:t>
            </a:r>
            <a:r>
              <a:rPr lang="en-US" altLang="en-US">
                <a:latin typeface="Arial" panose="020B0604020202020204" pitchFamily="34" charset="0"/>
              </a:rPr>
              <a:t> covered</a:t>
            </a:r>
          </a:p>
          <a:p>
            <a:r>
              <a:rPr lang="en-US" altLang="en-US">
                <a:latin typeface="Arial" panose="020B0604020202020204" pitchFamily="34" charset="0"/>
              </a:rPr>
              <a:t>Named insureds</a:t>
            </a:r>
          </a:p>
          <a:p>
            <a:r>
              <a:rPr lang="en-US" altLang="en-US">
                <a:latin typeface="Arial" panose="020B0604020202020204" pitchFamily="34" charset="0"/>
              </a:rPr>
              <a:t>Resident relatives </a:t>
            </a:r>
          </a:p>
          <a:p>
            <a:r>
              <a:rPr lang="en-US" altLang="en-US">
                <a:latin typeface="Arial" panose="020B0604020202020204" pitchFamily="34" charset="0"/>
              </a:rPr>
              <a:t>Both Class I insureds</a:t>
            </a:r>
          </a:p>
          <a:p>
            <a:r>
              <a:rPr lang="en-US" altLang="en-US">
                <a:latin typeface="Arial" panose="020B0604020202020204" pitchFamily="34" charset="0"/>
              </a:rPr>
              <a:t>And, Class II, insureds, who are insureds only by virtue of being in an insured car</a:t>
            </a:r>
          </a:p>
          <a:p>
            <a:endParaRPr lang="en-US" altLang="en-US" dirty="0">
              <a:latin typeface="Arial" panose="020B0604020202020204" pitchFamily="34" charset="0"/>
            </a:endParaRPr>
          </a:p>
        </p:txBody>
      </p:sp>
      <p:sp>
        <p:nvSpPr>
          <p:cNvPr id="128004" name="Slide Number Placeholder 3">
            <a:extLst>
              <a:ext uri="{FF2B5EF4-FFF2-40B4-BE49-F238E27FC236}">
                <a16:creationId xmlns:a16="http://schemas.microsoft.com/office/drawing/2014/main" id="{5D6A34A1-F769-44C5-A089-BDCDA68A00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3B5C3B1-3EFD-413B-A5DA-98A51E30250F}" type="slidenum">
              <a:rPr lang="en-US" altLang="en-US" smtClean="0">
                <a:solidFill>
                  <a:srgbClr val="000000"/>
                </a:solidFill>
                <a:latin typeface="Times New Roman" panose="02020603050405020304" pitchFamily="18" charset="0"/>
              </a:rPr>
              <a:pPr/>
              <a:t>89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FD75FAD-A729-4267-9D3F-92EE8EC2132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D946B2B-5F2A-44A9-8D81-A3FEBFEBC3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Cases tell us the agent need not explain the benefits of UM</a:t>
            </a:r>
          </a:p>
          <a:p>
            <a:r>
              <a:rPr lang="en-US" altLang="en-US">
                <a:latin typeface="Arial" panose="020B0604020202020204" pitchFamily="34" charset="0"/>
              </a:rPr>
              <a:t>In fact, I still often hear injured motorists say their agent told them they don’t need UM if they have health insurance</a:t>
            </a:r>
          </a:p>
          <a:p>
            <a:r>
              <a:rPr lang="en-US" altLang="en-US">
                <a:latin typeface="Arial" panose="020B0604020202020204" pitchFamily="34" charset="0"/>
              </a:rPr>
              <a:t>That often has tragic results</a:t>
            </a:r>
          </a:p>
        </p:txBody>
      </p:sp>
      <p:sp>
        <p:nvSpPr>
          <p:cNvPr id="41988" name="Slide Number Placeholder 3">
            <a:extLst>
              <a:ext uri="{FF2B5EF4-FFF2-40B4-BE49-F238E27FC236}">
                <a16:creationId xmlns:a16="http://schemas.microsoft.com/office/drawing/2014/main" id="{31F8C5A5-8FCD-4C83-B783-DB3E59546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F5F49F-CCBD-408A-9DC9-CC9BA2E0D4D6}" type="slidenum">
              <a:rPr lang="en-US" altLang="en-US" smtClean="0">
                <a:solidFill>
                  <a:srgbClr val="000000"/>
                </a:solidFill>
                <a:latin typeface="Times New Roman" panose="02020603050405020304" pitchFamily="18" charset="0"/>
              </a:rPr>
              <a:pPr/>
              <a:t>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A4D32EA-EB62-48C9-B86D-EDDE67365D5E}"/>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6479D14C-80DE-46D4-B3DF-A78DC64EA7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who </a:t>
            </a:r>
            <a:r>
              <a:rPr lang="en-US" altLang="en-US" b="1" dirty="0">
                <a:latin typeface="Arial" panose="020B0604020202020204" pitchFamily="34" charset="0"/>
              </a:rPr>
              <a:t>is</a:t>
            </a:r>
            <a:r>
              <a:rPr lang="en-US" altLang="en-US" dirty="0">
                <a:latin typeface="Arial" panose="020B0604020202020204" pitchFamily="34" charset="0"/>
              </a:rPr>
              <a:t> covered</a:t>
            </a:r>
          </a:p>
          <a:p>
            <a:r>
              <a:rPr lang="en-US" altLang="en-US" dirty="0">
                <a:latin typeface="Arial" panose="020B0604020202020204" pitchFamily="34" charset="0"/>
              </a:rPr>
              <a:t>Named insureds</a:t>
            </a:r>
          </a:p>
          <a:p>
            <a:r>
              <a:rPr lang="en-US" altLang="en-US" dirty="0">
                <a:latin typeface="Arial" panose="020B0604020202020204" pitchFamily="34" charset="0"/>
              </a:rPr>
              <a:t>Resident relatives </a:t>
            </a:r>
          </a:p>
          <a:p>
            <a:r>
              <a:rPr lang="en-US" altLang="en-US" dirty="0">
                <a:latin typeface="Arial" panose="020B0604020202020204" pitchFamily="34" charset="0"/>
              </a:rPr>
              <a:t>Both Class I insureds</a:t>
            </a:r>
          </a:p>
          <a:p>
            <a:r>
              <a:rPr lang="en-US" altLang="en-US" dirty="0">
                <a:latin typeface="Arial" panose="020B0604020202020204" pitchFamily="34" charset="0"/>
              </a:rPr>
              <a:t>And, Class II, insureds, who are insureds only by virtue of being in an insured car</a:t>
            </a:r>
          </a:p>
          <a:p>
            <a:endParaRPr lang="en-US" altLang="en-US" dirty="0">
              <a:latin typeface="Arial" panose="020B0604020202020204" pitchFamily="34" charset="0"/>
            </a:endParaRPr>
          </a:p>
        </p:txBody>
      </p:sp>
      <p:sp>
        <p:nvSpPr>
          <p:cNvPr id="130052" name="Slide Number Placeholder 3">
            <a:extLst>
              <a:ext uri="{FF2B5EF4-FFF2-40B4-BE49-F238E27FC236}">
                <a16:creationId xmlns:a16="http://schemas.microsoft.com/office/drawing/2014/main" id="{560F6B70-D5E5-48E9-B011-38F0DC0BBC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330902A-AE33-484B-863F-513F4EA072C5}" type="slidenum">
              <a:rPr lang="en-US" altLang="en-US" smtClean="0">
                <a:solidFill>
                  <a:srgbClr val="000000"/>
                </a:solidFill>
                <a:latin typeface="Times New Roman" panose="02020603050405020304" pitchFamily="18" charset="0"/>
              </a:rPr>
              <a:pPr/>
              <a:t>90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70C4BFF-B3EB-4B5B-9883-45C2186D5F95}"/>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C49DC3DC-0E1C-4EFA-B4BF-6EE0BC1963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difference is that class I Um is personal UM </a:t>
            </a:r>
          </a:p>
          <a:p>
            <a:r>
              <a:rPr lang="en-US" altLang="en-US" dirty="0">
                <a:latin typeface="Arial" panose="020B0604020202020204" pitchFamily="34" charset="0"/>
              </a:rPr>
              <a:t>Meaning it follows insured wherever he may be (when hurt by uninsured driver)</a:t>
            </a:r>
          </a:p>
          <a:p>
            <a:r>
              <a:rPr lang="en-US" altLang="en-US" dirty="0">
                <a:latin typeface="Arial" panose="020B0604020202020204" pitchFamily="34" charset="0"/>
              </a:rPr>
              <a:t>As a famous Florida case says, Class I UM follows insured even when rocking on front porch</a:t>
            </a:r>
          </a:p>
          <a:p>
            <a:endParaRPr lang="en-US" altLang="en-US" dirty="0">
              <a:latin typeface="Arial" panose="020B0604020202020204" pitchFamily="34" charset="0"/>
            </a:endParaRPr>
          </a:p>
        </p:txBody>
      </p:sp>
      <p:sp>
        <p:nvSpPr>
          <p:cNvPr id="132100" name="Slide Number Placeholder 3">
            <a:extLst>
              <a:ext uri="{FF2B5EF4-FFF2-40B4-BE49-F238E27FC236}">
                <a16:creationId xmlns:a16="http://schemas.microsoft.com/office/drawing/2014/main" id="{9FC74D4F-A27F-47C4-92A4-D8FD83B031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062435-9FEE-4148-A447-8B964A6D3D7B}" type="slidenum">
              <a:rPr lang="en-US" altLang="en-US" smtClean="0">
                <a:solidFill>
                  <a:srgbClr val="000000"/>
                </a:solidFill>
                <a:latin typeface="Times New Roman" panose="02020603050405020304" pitchFamily="18" charset="0"/>
              </a:rPr>
              <a:pPr/>
              <a:t>91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67299A1-C169-456C-BAE3-63DE7E02266A}"/>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360928EC-2380-4926-8615-933DCCA594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UM is also personal for family members who live in the name insured’s home</a:t>
            </a:r>
          </a:p>
          <a:p>
            <a:endParaRPr lang="en-US" altLang="en-US" dirty="0">
              <a:latin typeface="Arial" panose="020B0604020202020204" pitchFamily="34" charset="0"/>
            </a:endParaRPr>
          </a:p>
        </p:txBody>
      </p:sp>
      <p:sp>
        <p:nvSpPr>
          <p:cNvPr id="134148" name="Slide Number Placeholder 3">
            <a:extLst>
              <a:ext uri="{FF2B5EF4-FFF2-40B4-BE49-F238E27FC236}">
                <a16:creationId xmlns:a16="http://schemas.microsoft.com/office/drawing/2014/main" id="{A4137BA3-C087-44CA-85BD-61EBB9A903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BC380F-81E4-4DDB-88AF-E43CA8F97B8B}" type="slidenum">
              <a:rPr lang="en-US" altLang="en-US" smtClean="0">
                <a:solidFill>
                  <a:srgbClr val="000000"/>
                </a:solidFill>
                <a:latin typeface="Times New Roman" panose="02020603050405020304" pitchFamily="18" charset="0"/>
              </a:rPr>
              <a:pPr/>
              <a:t>92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8CCE0F3F-8FE3-4415-B7EC-ED213D75ED6A}"/>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F3F09953-5AD8-4B56-A40A-39882EAA31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Family member is very broadly defined:</a:t>
            </a:r>
          </a:p>
          <a:p>
            <a:r>
              <a:rPr lang="en-US" altLang="en-US" dirty="0">
                <a:latin typeface="Arial" panose="020B0604020202020204" pitchFamily="34" charset="0"/>
              </a:rPr>
              <a:t>Spouse, child, parent, grands, steps, adopted, and per the language of one policy, a “ward” (not legal definition, but popular)</a:t>
            </a:r>
          </a:p>
          <a:p>
            <a:r>
              <a:rPr lang="en-US" altLang="en-US" dirty="0">
                <a:latin typeface="Arial" panose="020B0604020202020204" pitchFamily="34" charset="0"/>
              </a:rPr>
              <a:t>New case says foreign exchange student is covered “ward”</a:t>
            </a:r>
          </a:p>
          <a:p>
            <a:r>
              <a:rPr lang="en-US" altLang="en-US" dirty="0">
                <a:latin typeface="Arial" panose="020B0604020202020204" pitchFamily="34" charset="0"/>
              </a:rPr>
              <a:t>But not cat</a:t>
            </a:r>
          </a:p>
        </p:txBody>
      </p:sp>
      <p:sp>
        <p:nvSpPr>
          <p:cNvPr id="136196" name="Slide Number Placeholder 3">
            <a:extLst>
              <a:ext uri="{FF2B5EF4-FFF2-40B4-BE49-F238E27FC236}">
                <a16:creationId xmlns:a16="http://schemas.microsoft.com/office/drawing/2014/main" id="{4703C477-970A-4219-90B4-7C9D5C4429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267249-B903-4C9E-8C23-FDAD36F09631}" type="slidenum">
              <a:rPr lang="en-US" altLang="en-US" smtClean="0">
                <a:solidFill>
                  <a:srgbClr val="000000"/>
                </a:solidFill>
                <a:latin typeface="Times New Roman" panose="02020603050405020304" pitchFamily="18" charset="0"/>
              </a:rPr>
              <a:pPr/>
              <a:t>93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941CBE43-DB2A-40DC-A361-E1CE9388D655}"/>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D4175029-248D-49A6-9301-52A571D40C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8244" name="Slide Number Placeholder 3">
            <a:extLst>
              <a:ext uri="{FF2B5EF4-FFF2-40B4-BE49-F238E27FC236}">
                <a16:creationId xmlns:a16="http://schemas.microsoft.com/office/drawing/2014/main" id="{61FE7FCB-F743-43D9-9882-814842943F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39270A2-BC1A-4313-B7F0-6FE5312AF23F}" type="slidenum">
              <a:rPr lang="en-US" altLang="en-US" smtClean="0">
                <a:solidFill>
                  <a:srgbClr val="000000"/>
                </a:solidFill>
                <a:latin typeface="Times New Roman" panose="02020603050405020304" pitchFamily="18" charset="0"/>
              </a:rPr>
              <a:pPr/>
              <a:t>94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4B8790CA-A0EF-4E86-817C-00D909041C71}"/>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54C6B34A-DD29-4393-93A8-542C2A30D8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May be family member insured in more than one house and covered by more than one UM policy</a:t>
            </a:r>
          </a:p>
          <a:p>
            <a:endParaRPr lang="en-US" altLang="en-US" dirty="0">
              <a:latin typeface="Arial" panose="020B0604020202020204" pitchFamily="34" charset="0"/>
            </a:endParaRPr>
          </a:p>
          <a:p>
            <a:r>
              <a:rPr lang="en-US" altLang="en-US" dirty="0">
                <a:latin typeface="Arial" panose="020B0604020202020204" pitchFamily="34" charset="0"/>
              </a:rPr>
              <a:t>Children of divorce—may be resident in both parents home</a:t>
            </a:r>
          </a:p>
          <a:p>
            <a:r>
              <a:rPr lang="en-US" altLang="en-US" dirty="0">
                <a:latin typeface="Arial" panose="020B0604020202020204" pitchFamily="34" charset="0"/>
              </a:rPr>
              <a:t>Look for “indicia” of occupancy</a:t>
            </a:r>
          </a:p>
          <a:p>
            <a:r>
              <a:rPr lang="en-US" altLang="en-US" dirty="0">
                <a:latin typeface="Arial" panose="020B0604020202020204" pitchFamily="34" charset="0"/>
              </a:rPr>
              <a:t>Room, belongings, mail</a:t>
            </a:r>
          </a:p>
        </p:txBody>
      </p:sp>
      <p:sp>
        <p:nvSpPr>
          <p:cNvPr id="140292" name="Slide Number Placeholder 3">
            <a:extLst>
              <a:ext uri="{FF2B5EF4-FFF2-40B4-BE49-F238E27FC236}">
                <a16:creationId xmlns:a16="http://schemas.microsoft.com/office/drawing/2014/main" id="{86DC61BF-4426-4CF7-9F46-5E5FDCE82F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C866D67-327E-4683-A891-3A7D872B2CFE}" type="slidenum">
              <a:rPr lang="en-US" altLang="en-US" smtClean="0">
                <a:solidFill>
                  <a:srgbClr val="000000"/>
                </a:solidFill>
                <a:latin typeface="Times New Roman" panose="02020603050405020304" pitchFamily="18" charset="0"/>
              </a:rPr>
              <a:pPr/>
              <a:t>95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D72748C0-483D-4105-BA66-99E3578887BF}"/>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C09C87E5-17F6-476B-A52A-D566C32EB3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Children away at school, or on military assignment</a:t>
            </a:r>
          </a:p>
          <a:p>
            <a:r>
              <a:rPr lang="en-US" altLang="en-US">
                <a:latin typeface="Arial" panose="020B0604020202020204" pitchFamily="34" charset="0"/>
              </a:rPr>
              <a:t>May still reside in insured home</a:t>
            </a:r>
          </a:p>
        </p:txBody>
      </p:sp>
      <p:sp>
        <p:nvSpPr>
          <p:cNvPr id="142340" name="Slide Number Placeholder 3">
            <a:extLst>
              <a:ext uri="{FF2B5EF4-FFF2-40B4-BE49-F238E27FC236}">
                <a16:creationId xmlns:a16="http://schemas.microsoft.com/office/drawing/2014/main" id="{5537104E-4F25-4228-B99E-2C77B39C2F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FD35081-9236-4C06-8653-F8C24132728B}" type="slidenum">
              <a:rPr lang="en-US" altLang="en-US" smtClean="0">
                <a:solidFill>
                  <a:srgbClr val="000000"/>
                </a:solidFill>
                <a:latin typeface="Times New Roman" panose="02020603050405020304" pitchFamily="18" charset="0"/>
              </a:rPr>
              <a:pPr/>
              <a:t>96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5985A263-26C6-47CD-A68C-FAB7F2E60443}"/>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08D7D4C8-BCA3-4343-9F3B-42726A0F1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4388" name="Slide Number Placeholder 3">
            <a:extLst>
              <a:ext uri="{FF2B5EF4-FFF2-40B4-BE49-F238E27FC236}">
                <a16:creationId xmlns:a16="http://schemas.microsoft.com/office/drawing/2014/main" id="{15725AAB-79E0-41DC-9D43-A5AC357104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1C0E63-9CFA-4DC8-84DC-3531812FF42C}" type="slidenum">
              <a:rPr lang="en-US" altLang="en-US" smtClean="0">
                <a:solidFill>
                  <a:srgbClr val="000000"/>
                </a:solidFill>
                <a:latin typeface="Times New Roman" panose="02020603050405020304" pitchFamily="18" charset="0"/>
              </a:rPr>
              <a:pPr/>
              <a:t>97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D0A7A4D-9D78-41E2-BA75-A4C7E5665E9A}"/>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20127503-888E-4D70-86D5-45FCC2722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Used to be nearly universal that resident family was covered</a:t>
            </a:r>
          </a:p>
          <a:p>
            <a:r>
              <a:rPr lang="en-US" altLang="en-US" dirty="0">
                <a:latin typeface="Arial" panose="020B0604020202020204" pitchFamily="34" charset="0"/>
              </a:rPr>
              <a:t>Only exception was those who owned own car</a:t>
            </a:r>
          </a:p>
          <a:p>
            <a:endParaRPr lang="en-US" altLang="en-US" dirty="0">
              <a:latin typeface="Arial" panose="020B0604020202020204" pitchFamily="34" charset="0"/>
            </a:endParaRPr>
          </a:p>
          <a:p>
            <a:r>
              <a:rPr lang="en-US" altLang="en-US" dirty="0">
                <a:latin typeface="Arial" panose="020B0604020202020204" pitchFamily="34" charset="0"/>
              </a:rPr>
              <a:t>They had opportunity to buy own coverage</a:t>
            </a:r>
          </a:p>
          <a:p>
            <a:r>
              <a:rPr lang="en-US" altLang="en-US" dirty="0">
                <a:latin typeface="Arial" panose="020B0604020202020204" pitchFamily="34" charset="0"/>
              </a:rPr>
              <a:t>Still, had to be by excluded totally from UM by definition of insured</a:t>
            </a:r>
          </a:p>
        </p:txBody>
      </p:sp>
      <p:sp>
        <p:nvSpPr>
          <p:cNvPr id="146436" name="Slide Number Placeholder 3">
            <a:extLst>
              <a:ext uri="{FF2B5EF4-FFF2-40B4-BE49-F238E27FC236}">
                <a16:creationId xmlns:a16="http://schemas.microsoft.com/office/drawing/2014/main" id="{80F93A41-6012-4E3A-A29D-8755AD76D1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4E44DF2-EBB4-41F0-AF6A-1395E4A38AC0}" type="slidenum">
              <a:rPr lang="en-US" altLang="en-US" smtClean="0">
                <a:solidFill>
                  <a:srgbClr val="000000"/>
                </a:solidFill>
                <a:latin typeface="Times New Roman" panose="02020603050405020304" pitchFamily="18" charset="0"/>
              </a:rPr>
              <a:pPr/>
              <a:t>98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00C80471-4C3B-4358-83A2-5FFCEA946F02}"/>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D4BC43A1-2580-4592-8114-3A9F562C27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residents who own cars defined out of coverage, then no UM</a:t>
            </a:r>
          </a:p>
          <a:p>
            <a:r>
              <a:rPr lang="en-US" altLang="en-US">
                <a:latin typeface="Arial" panose="020B0604020202020204" pitchFamily="34" charset="0"/>
              </a:rPr>
              <a:t>Cannot, though, define them as insured (or at least as UM insured) and then</a:t>
            </a:r>
          </a:p>
          <a:p>
            <a:r>
              <a:rPr lang="en-US" altLang="en-US">
                <a:latin typeface="Arial" panose="020B0604020202020204" pitchFamily="34" charset="0"/>
              </a:rPr>
              <a:t>“dilute coverage” when occupying certain cars (owned, uninsured cars)</a:t>
            </a:r>
          </a:p>
          <a:p>
            <a:r>
              <a:rPr lang="en-US" altLang="en-US">
                <a:latin typeface="Arial" panose="020B0604020202020204" pitchFamily="34" charset="0"/>
              </a:rPr>
              <a:t>No more due to new amendment—no UM for any insured when in car that is owned by or available for regular use of that insured, but is an uninsured car</a:t>
            </a:r>
          </a:p>
        </p:txBody>
      </p:sp>
      <p:sp>
        <p:nvSpPr>
          <p:cNvPr id="148484" name="Slide Number Placeholder 3">
            <a:extLst>
              <a:ext uri="{FF2B5EF4-FFF2-40B4-BE49-F238E27FC236}">
                <a16:creationId xmlns:a16="http://schemas.microsoft.com/office/drawing/2014/main" id="{AF97E10B-70C1-4807-9AAF-0CACCDBCC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598F8B5-B87C-4A88-BFCE-15BBC7DE240A}" type="slidenum">
              <a:rPr lang="en-US" altLang="en-US" smtClean="0">
                <a:solidFill>
                  <a:srgbClr val="000000"/>
                </a:solidFill>
                <a:latin typeface="Times New Roman" panose="02020603050405020304" pitchFamily="18" charset="0"/>
              </a:rPr>
              <a:pPr/>
              <a:t>99</a:t>
            </a:fld>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197C-D1FB-4CB7-8C4C-7EA640FFD06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7EB45E-A9E4-44D5-BF66-36E5A57F21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3CCB4F-48DC-4F54-AC66-43C73A04D27E}"/>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91B7C3F3-5279-429C-B237-E1CF71AFE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E698B-8E57-4A08-BFCB-A437FB5AF9F8}"/>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34555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2D2A-9EDA-4A3A-9717-EFD73F422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6641BF-65F5-417B-A02D-235A8F1DC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37AF-DB34-4184-BFEF-7E69E9F3801C}"/>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A68591CF-FC3E-4C32-8A61-39F5E78C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361A-CE51-4D00-82DD-CE78DCCDABE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248827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539F5-7CF6-49D3-9F6A-AC73CC05A6C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9F6B-56EF-4406-8657-2FCABD27379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3F895-29D2-40FC-BCDB-082A60B46E61}"/>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DBBA41A8-34C5-433E-88BA-AAC930D7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35B65-57AF-4186-8921-9634845BABD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213667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197C-D1FB-4CB7-8C4C-7EA640FFD06B}"/>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D07EB45E-A9E4-44D5-BF66-36E5A57F21FA}"/>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663CCB4F-48DC-4F54-AC66-43C73A04D27E}"/>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91B7C3F3-5279-429C-B237-E1CF71AFE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E698B-8E57-4A08-BFCB-A437FB5AF9F8}"/>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0787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7E84-D9E0-4D66-AF44-0899B95F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1BAF3-3849-4982-B6B0-36053E3EFC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D20F7-6410-44A2-BE07-9E9EC3677647}"/>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9ECEC684-2DBF-49BD-8710-460CB59D2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1AA4D-2742-4DD4-BF04-55D5F8819472}"/>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51744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DF51-A5D1-43AA-A247-6773D8A74F4B}"/>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A104AB29-0BB1-4A26-8546-A769C1F9C012}"/>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E86BAE-909A-4C1A-BBF5-44265D9DA5A6}"/>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29BA1B86-6BEF-455B-A852-FD019361D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DB20-06E4-4512-92B0-1B44B48CE09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76960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EBD-F95A-41D2-B23B-068B1E43A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BE668-4489-4A78-97AD-28EE74CD601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683A4-E6BB-4E02-9389-26308770896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67E13-BAB1-415B-B688-F401EDCB9000}"/>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AFEC73E1-EC9A-4702-9C63-953ABB76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33991-FEF5-4C6E-B6FA-E35B8F798C0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85121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1731-05F3-4E75-AFFF-CD974F221ABE}"/>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A4BCE-17C4-499C-A7D1-5F3DE440849A}"/>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46AD1BC5-EF6F-4E31-8F30-4E58C5DB6B5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3E6C7-7153-460D-A0DE-D882AF25A0C3}"/>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9820A627-D417-4DB3-AE3A-D1824041B761}"/>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1BFC6-DE7B-4DA9-9FC4-21F038C0E4B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8" name="Footer Placeholder 7">
            <a:extLst>
              <a:ext uri="{FF2B5EF4-FFF2-40B4-BE49-F238E27FC236}">
                <a16:creationId xmlns:a16="http://schemas.microsoft.com/office/drawing/2014/main" id="{F7A6AE35-6F2E-4FC3-8914-F3C9C5CBD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A501D-01DE-49F2-928C-47F89D223210}"/>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95739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C67-7E2A-4392-8EF1-7528BF3176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7F145-597C-49D2-B8D2-F8E9AC5286C6}"/>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4" name="Footer Placeholder 3">
            <a:extLst>
              <a:ext uri="{FF2B5EF4-FFF2-40B4-BE49-F238E27FC236}">
                <a16:creationId xmlns:a16="http://schemas.microsoft.com/office/drawing/2014/main" id="{1FCE67C0-2084-4DD8-9970-306F6B81F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1AB68-01B8-4F36-B1B2-563BD8D0C91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11392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27EE0-4073-4EBB-B64F-56E923C0550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3" name="Footer Placeholder 2">
            <a:extLst>
              <a:ext uri="{FF2B5EF4-FFF2-40B4-BE49-F238E27FC236}">
                <a16:creationId xmlns:a16="http://schemas.microsoft.com/office/drawing/2014/main" id="{4FA3C5C2-42A2-40FA-8572-73EB3FA23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5B6D1-2154-4E4E-AFFD-89E4D032C06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226691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26FC-1C40-42C1-BAA9-24093A63D0F1}"/>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9DA3BBA0-1849-46D8-AD4D-2E6AC02BAFA6}"/>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C9366-9EAD-4296-A0A0-B11D1CD34D96}"/>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9ACFB0DD-453C-4190-8027-C683C627C98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F4EEB813-4647-4BC5-8CE3-81A6AFB5B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FA5A-0903-40C8-893A-8416CE97184C}"/>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403947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7E84-D9E0-4D66-AF44-0899B95F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1BAF3-3849-4982-B6B0-36053E3EFC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D20F7-6410-44A2-BE07-9E9EC3677647}"/>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9ECEC684-2DBF-49BD-8710-460CB59D2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1AA4D-2742-4DD4-BF04-55D5F8819472}"/>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66074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865D-FA53-4D7A-91A0-73660665A873}"/>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2B9244E3-672B-40C9-B6C1-56100E1ADC3D}"/>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AA1D9B5E-BFB5-469A-BB38-D4C933AB179B}"/>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565525A4-F778-467A-9663-D712A88B6841}"/>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F39EE7D8-419D-4EFC-A82A-72C73573A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E250A-58A5-4B52-B75C-03671891934D}"/>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85143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2D2A-9EDA-4A3A-9717-EFD73F422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6641BF-65F5-417B-A02D-235A8F1DC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37AF-DB34-4184-BFEF-7E69E9F3801C}"/>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A68591CF-FC3E-4C32-8A61-39F5E78C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361A-CE51-4D00-82DD-CE78DCCDABE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42814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539F5-7CF6-49D3-9F6A-AC73CC05A6C6}"/>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9F6B-56EF-4406-8657-2FCABD273790}"/>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3F895-29D2-40FC-BCDB-082A60B46E61}"/>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DBBA41A8-34C5-433E-88BA-AAC930D7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35B65-57AF-4186-8921-9634845BABD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25646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DF51-A5D1-43AA-A247-6773D8A74F4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104AB29-0BB1-4A26-8546-A769C1F9C0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E86BAE-909A-4C1A-BBF5-44265D9DA5A6}"/>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29BA1B86-6BEF-455B-A852-FD019361D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DB20-06E4-4512-92B0-1B44B48CE093}"/>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04287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8EBD-F95A-41D2-B23B-068B1E43A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BE668-4489-4A78-97AD-28EE74CD601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683A4-E6BB-4E02-9389-26308770896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67E13-BAB1-415B-B688-F401EDCB9000}"/>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AFEC73E1-EC9A-4702-9C63-953ABB76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33991-FEF5-4C6E-B6FA-E35B8F798C0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91844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1731-05F3-4E75-AFFF-CD974F221A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A4BCE-17C4-499C-A7D1-5F3DE44084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6AD1BC5-EF6F-4E31-8F30-4E58C5DB6B5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3E6C7-7153-460D-A0DE-D882AF25A0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820A627-D417-4DB3-AE3A-D1824041B76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1BFC6-DE7B-4DA9-9FC4-21F038C0E4B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8" name="Footer Placeholder 7">
            <a:extLst>
              <a:ext uri="{FF2B5EF4-FFF2-40B4-BE49-F238E27FC236}">
                <a16:creationId xmlns:a16="http://schemas.microsoft.com/office/drawing/2014/main" id="{F7A6AE35-6F2E-4FC3-8914-F3C9C5CBD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A501D-01DE-49F2-928C-47F89D223210}"/>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7846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C67-7E2A-4392-8EF1-7528BF3176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7F145-597C-49D2-B8D2-F8E9AC5286C6}"/>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4" name="Footer Placeholder 3">
            <a:extLst>
              <a:ext uri="{FF2B5EF4-FFF2-40B4-BE49-F238E27FC236}">
                <a16:creationId xmlns:a16="http://schemas.microsoft.com/office/drawing/2014/main" id="{1FCE67C0-2084-4DD8-9970-306F6B81F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1AB68-01B8-4F36-B1B2-563BD8D0C91E}"/>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3221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27EE0-4073-4EBB-B64F-56E923C0550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3" name="Footer Placeholder 2">
            <a:extLst>
              <a:ext uri="{FF2B5EF4-FFF2-40B4-BE49-F238E27FC236}">
                <a16:creationId xmlns:a16="http://schemas.microsoft.com/office/drawing/2014/main" id="{4FA3C5C2-42A2-40FA-8572-73EB3FA23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5B6D1-2154-4E4E-AFFD-89E4D032C06B}"/>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80807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26FC-1C40-42C1-BAA9-24093A63D0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DA3BBA0-1849-46D8-AD4D-2E6AC02BAF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C9366-9EAD-4296-A0A0-B11D1CD34D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CFB0DD-453C-4190-8027-C683C627C98B}"/>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F4EEB813-4647-4BC5-8CE3-81A6AFB5B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FA5A-0903-40C8-893A-8416CE97184C}"/>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33098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865D-FA53-4D7A-91A0-73660665A8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9244E3-672B-40C9-B6C1-56100E1ADC3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A1D9B5E-BFB5-469A-BB38-D4C933AB17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5525A4-F778-467A-9663-D712A88B6841}"/>
              </a:ext>
            </a:extLst>
          </p:cNvPr>
          <p:cNvSpPr>
            <a:spLocks noGrp="1"/>
          </p:cNvSpPr>
          <p:nvPr>
            <p:ph type="dt" sz="half" idx="10"/>
          </p:nvPr>
        </p:nvSpPr>
        <p:spPr/>
        <p:txBody>
          <a:bodyPr/>
          <a:lstStyle/>
          <a:p>
            <a:fld id="{9D14D25C-54EF-4CD0-80EA-3869363DAE29}" type="datetimeFigureOut">
              <a:rPr lang="en-US" smtClean="0"/>
              <a:t>4/29/2019</a:t>
            </a:fld>
            <a:endParaRPr lang="en-US"/>
          </a:p>
        </p:txBody>
      </p:sp>
      <p:sp>
        <p:nvSpPr>
          <p:cNvPr id="6" name="Footer Placeholder 5">
            <a:extLst>
              <a:ext uri="{FF2B5EF4-FFF2-40B4-BE49-F238E27FC236}">
                <a16:creationId xmlns:a16="http://schemas.microsoft.com/office/drawing/2014/main" id="{F39EE7D8-419D-4EFC-A82A-72C73573A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E250A-58A5-4B52-B75C-03671891934D}"/>
              </a:ext>
            </a:extLst>
          </p:cNvPr>
          <p:cNvSpPr>
            <a:spLocks noGrp="1"/>
          </p:cNvSpPr>
          <p:nvPr>
            <p:ph type="sldNum" sz="quarter" idx="12"/>
          </p:nvPr>
        </p:nvSpPr>
        <p:spPr/>
        <p:txBody>
          <a:bodyPr/>
          <a:lstStyle/>
          <a:p>
            <a:fld id="{5E97300C-6734-4D21-B163-50C0DD360C57}" type="slidenum">
              <a:rPr lang="en-US" smtClean="0"/>
              <a:t>‹#›</a:t>
            </a:fld>
            <a:endParaRPr lang="en-US"/>
          </a:p>
        </p:txBody>
      </p:sp>
    </p:spTree>
    <p:extLst>
      <p:ext uri="{BB962C8B-B14F-4D97-AF65-F5344CB8AC3E}">
        <p14:creationId xmlns:p14="http://schemas.microsoft.com/office/powerpoint/2010/main" val="15594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65DE5-B8C6-427C-A3EF-A3C8D1E14D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F88617-90AC-418F-88F0-A541089914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DC978-F196-474D-B0EA-DD32CDA1080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E6975E86-0F02-448E-BF45-302B3A0E63A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524784-7FEE-4413-9DD9-788E164734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97300C-6734-4D21-B163-50C0DD360C57}" type="slidenum">
              <a:rPr lang="en-US" smtClean="0"/>
              <a:t>‹#›</a:t>
            </a:fld>
            <a:endParaRPr lang="en-US"/>
          </a:p>
        </p:txBody>
      </p:sp>
    </p:spTree>
    <p:extLst>
      <p:ext uri="{BB962C8B-B14F-4D97-AF65-F5344CB8AC3E}">
        <p14:creationId xmlns:p14="http://schemas.microsoft.com/office/powerpoint/2010/main" val="354825519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65DE5-B8C6-427C-A3EF-A3C8D1E14DF4}"/>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F88617-90AC-418F-88F0-A541089914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DC978-F196-474D-B0EA-DD32CDA10802}"/>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9D14D25C-54EF-4CD0-80EA-3869363DAE29}" type="datetimeFigureOut">
              <a:rPr lang="en-US" smtClean="0"/>
              <a:t>4/29/2019</a:t>
            </a:fld>
            <a:endParaRPr lang="en-US"/>
          </a:p>
        </p:txBody>
      </p:sp>
      <p:sp>
        <p:nvSpPr>
          <p:cNvPr id="5" name="Footer Placeholder 4">
            <a:extLst>
              <a:ext uri="{FF2B5EF4-FFF2-40B4-BE49-F238E27FC236}">
                <a16:creationId xmlns:a16="http://schemas.microsoft.com/office/drawing/2014/main" id="{E6975E86-0F02-448E-BF45-302B3A0E63A0}"/>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524784-7FEE-4413-9DD9-788E1647343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5E97300C-6734-4D21-B163-50C0DD360C57}" type="slidenum">
              <a:rPr lang="en-US" smtClean="0"/>
              <a:t>‹#›</a:t>
            </a:fld>
            <a:endParaRPr lang="en-US"/>
          </a:p>
        </p:txBody>
      </p:sp>
    </p:spTree>
    <p:extLst>
      <p:ext uri="{BB962C8B-B14F-4D97-AF65-F5344CB8AC3E}">
        <p14:creationId xmlns:p14="http://schemas.microsoft.com/office/powerpoint/2010/main" val="28829713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439466" y="1350170"/>
            <a:ext cx="5967413" cy="1350169"/>
          </a:xfrm>
        </p:spPr>
        <p:txBody>
          <a:bodyPr>
            <a:normAutofit fontScale="90000"/>
          </a:bodyPr>
          <a:lstStyle/>
          <a:p>
            <a:r>
              <a:rPr lang="en-US" altLang="en-US" sz="2700" dirty="0"/>
              <a:t>National Business Institute (NBI)</a:t>
            </a:r>
            <a:br>
              <a:rPr lang="en-US" altLang="en-US" sz="2700" dirty="0"/>
            </a:br>
            <a:br>
              <a:rPr lang="en-US" altLang="en-US" sz="2700" dirty="0"/>
            </a:br>
            <a:r>
              <a:rPr lang="en-US" dirty="0"/>
              <a:t>Auto Injury Litigation: The Ultimate Guide </a:t>
            </a:r>
            <a:endParaRPr lang="en-US" altLang="en-US" sz="1950" dirty="0"/>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439467" y="2888458"/>
            <a:ext cx="6373415" cy="2736056"/>
          </a:xfrm>
        </p:spPr>
        <p:txBody>
          <a:bodyPr>
            <a:normAutofit/>
          </a:bodyPr>
          <a:lstStyle/>
          <a:p>
            <a:r>
              <a:rPr lang="en-US" altLang="en-US" dirty="0">
                <a:solidFill>
                  <a:schemeClr val="tx1"/>
                </a:solidFill>
              </a:rPr>
              <a:t>Section III</a:t>
            </a:r>
            <a:r>
              <a:rPr lang="en-US" altLang="en-US" dirty="0"/>
              <a:t>. Litigating the Uninsured/Underinsured Motorists Claim</a:t>
            </a:r>
          </a:p>
          <a:p>
            <a:pPr eaLnBrk="1" hangingPunct="1"/>
            <a:r>
              <a:rPr lang="en-US" altLang="en-US" dirty="0"/>
              <a:t>Paul Kouri</a:t>
            </a:r>
          </a:p>
          <a:p>
            <a:pPr eaLnBrk="1" hangingPunct="1"/>
            <a:endParaRPr lang="en-US" altLang="en-US" dirty="0"/>
          </a:p>
          <a:p>
            <a:pPr eaLnBrk="1" hangingPunct="1"/>
            <a:r>
              <a:rPr lang="en-US" altLang="en-US" sz="1500" dirty="0"/>
              <a:t>May 2, 2019</a:t>
            </a:r>
          </a:p>
          <a:p>
            <a:pPr eaLnBrk="1" hangingPunct="1"/>
            <a:r>
              <a:rPr lang="en-US" altLang="en-US" sz="1500" dirty="0"/>
              <a:t>Oklahoma City, Oklahoma</a:t>
            </a:r>
          </a:p>
          <a:p>
            <a:pPr eaLnBrk="1" hangingPunct="1"/>
            <a:endParaRPr lang="en-US" altLang="en-US" sz="1500" dirty="0"/>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900">
                <a:solidFill>
                  <a:srgbClr val="898989"/>
                </a:solidFill>
                <a:latin typeface="Tahoma" panose="020B0604030504040204" pitchFamily="34" charset="0"/>
              </a:rPr>
              <a:pPr>
                <a:spcBef>
                  <a:spcPct val="0"/>
                </a:spcBef>
                <a:buFontTx/>
                <a:buNone/>
              </a:pPr>
              <a:t>1</a:t>
            </a:fld>
            <a:endParaRPr lang="en-US" altLang="en-US" sz="900">
              <a:solidFill>
                <a:srgbClr val="898989"/>
              </a:solidFill>
              <a:latin typeface="Tahoma" panose="020B0604030504040204" pitchFamily="34" charset="0"/>
            </a:endParaRPr>
          </a:p>
        </p:txBody>
      </p:sp>
    </p:spTree>
    <p:extLst>
      <p:ext uri="{BB962C8B-B14F-4D97-AF65-F5344CB8AC3E}">
        <p14:creationId xmlns:p14="http://schemas.microsoft.com/office/powerpoint/2010/main" val="13245926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AC3D70EA-01A5-4268-B586-B352A1A912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27083B-2A56-4126-8274-8601308F8C9D}" type="slidenum">
              <a:rPr lang="en-US" altLang="en-US" sz="1200" smtClean="0">
                <a:solidFill>
                  <a:srgbClr val="898989"/>
                </a:solidFill>
                <a:latin typeface="Tahoma" panose="020B0604030504040204" pitchFamily="34" charset="0"/>
              </a:rPr>
              <a:pPr>
                <a:spcBef>
                  <a:spcPct val="0"/>
                </a:spcBef>
                <a:buFontTx/>
                <a:buNone/>
              </a:pPr>
              <a:t>10</a:t>
            </a:fld>
            <a:endParaRPr lang="en-US" altLang="en-US" sz="1200">
              <a:solidFill>
                <a:srgbClr val="898989"/>
              </a:solidFill>
              <a:latin typeface="Tahoma" panose="020B0604030504040204" pitchFamily="34" charset="0"/>
            </a:endParaRPr>
          </a:p>
        </p:txBody>
      </p:sp>
      <p:sp>
        <p:nvSpPr>
          <p:cNvPr id="45059" name="Rectangle 7">
            <a:extLst>
              <a:ext uri="{FF2B5EF4-FFF2-40B4-BE49-F238E27FC236}">
                <a16:creationId xmlns:a16="http://schemas.microsoft.com/office/drawing/2014/main" id="{A66ACE16-F5E4-42B4-9D7B-C0EE1E92E78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(1) UM pays the damages an insured would otherwise have been able to collect from the liability coverage of an uninsured tortfeasor or a hit-and-run driver (more on this later)</a:t>
            </a:r>
          </a:p>
          <a:p>
            <a:pPr marL="0" indent="0" eaLnBrk="1" hangingPunct="1">
              <a:spcBef>
                <a:spcPct val="0"/>
              </a:spcBef>
              <a:buFont typeface="Arial" panose="020B0604020202020204" pitchFamily="34" charset="0"/>
              <a:buNone/>
            </a:pPr>
            <a:endParaRPr lang="en-US" altLang="en-US" b="1"/>
          </a:p>
        </p:txBody>
      </p:sp>
      <p:sp>
        <p:nvSpPr>
          <p:cNvPr id="45060" name="Text Box 8">
            <a:extLst>
              <a:ext uri="{FF2B5EF4-FFF2-40B4-BE49-F238E27FC236}">
                <a16:creationId xmlns:a16="http://schemas.microsoft.com/office/drawing/2014/main" id="{B90FC8AE-00D0-491C-9638-60D415A25C23}"/>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a:extLst>
              <a:ext uri="{FF2B5EF4-FFF2-40B4-BE49-F238E27FC236}">
                <a16:creationId xmlns:a16="http://schemas.microsoft.com/office/drawing/2014/main" id="{CDF39774-3445-4F8B-8C19-1DB344CF8D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FF5061-BF00-46EA-AFB8-AAA72E058B89}" type="slidenum">
              <a:rPr lang="en-US" altLang="en-US" sz="1200" smtClean="0">
                <a:solidFill>
                  <a:srgbClr val="898989"/>
                </a:solidFill>
                <a:latin typeface="Tahoma" panose="020B0604030504040204" pitchFamily="34" charset="0"/>
              </a:rPr>
              <a:pPr>
                <a:spcBef>
                  <a:spcPct val="0"/>
                </a:spcBef>
                <a:buFontTx/>
                <a:buNone/>
              </a:pPr>
              <a:t>100</a:t>
            </a:fld>
            <a:endParaRPr lang="en-US" altLang="en-US" sz="1200">
              <a:solidFill>
                <a:srgbClr val="898989"/>
              </a:solidFill>
              <a:latin typeface="Tahoma" panose="020B0604030504040204" pitchFamily="34" charset="0"/>
            </a:endParaRPr>
          </a:p>
        </p:txBody>
      </p:sp>
      <p:sp>
        <p:nvSpPr>
          <p:cNvPr id="149507" name="Rectangle 7">
            <a:extLst>
              <a:ext uri="{FF2B5EF4-FFF2-40B4-BE49-F238E27FC236}">
                <a16:creationId xmlns:a16="http://schemas.microsoft.com/office/drawing/2014/main" id="{D1EB8F9F-A513-4CF0-BBA7-AE53106E28D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New amendment statutory overruling of the old “UM mantra” </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(“one defined as UM insured, cannot remove UM by virtue of occupancy of certain vehicles”) of </a:t>
            </a:r>
            <a:r>
              <a:rPr lang="en-US" altLang="en-US" b="1" i="1"/>
              <a:t>Cothren</a:t>
            </a:r>
            <a:r>
              <a:rPr lang="en-US" altLang="en-US" b="1"/>
              <a:t>, </a:t>
            </a:r>
            <a:r>
              <a:rPr lang="en-US" altLang="en-US" b="1" i="1"/>
              <a:t>Shepard</a:t>
            </a:r>
            <a:r>
              <a:rPr lang="en-US" altLang="en-US" b="1"/>
              <a:t>, </a:t>
            </a:r>
            <a:r>
              <a:rPr lang="en-US" altLang="en-US" b="1" i="1"/>
              <a:t>Wendt</a:t>
            </a:r>
          </a:p>
          <a:p>
            <a:pPr marL="0" indent="0" eaLnBrk="1" hangingPunct="1">
              <a:spcBef>
                <a:spcPct val="0"/>
              </a:spcBef>
              <a:buFont typeface="Arial" panose="020B0604020202020204" pitchFamily="34" charset="0"/>
              <a:buNone/>
            </a:pPr>
            <a:endParaRPr lang="en-US" altLang="en-US" b="1" i="1"/>
          </a:p>
          <a:p>
            <a:pPr marL="0" indent="0" eaLnBrk="1" hangingPunct="1">
              <a:spcBef>
                <a:spcPct val="0"/>
              </a:spcBef>
              <a:buFont typeface="Arial" panose="020B0604020202020204" pitchFamily="34" charset="0"/>
              <a:buNone/>
            </a:pPr>
            <a:r>
              <a:rPr lang="en-US" altLang="en-US" b="1"/>
              <a:t>No UM when UM insured occupies car that is not insured</a:t>
            </a:r>
          </a:p>
        </p:txBody>
      </p:sp>
      <p:sp>
        <p:nvSpPr>
          <p:cNvPr id="149508" name="Text Box 8">
            <a:extLst>
              <a:ext uri="{FF2B5EF4-FFF2-40B4-BE49-F238E27FC236}">
                <a16:creationId xmlns:a16="http://schemas.microsoft.com/office/drawing/2014/main" id="{A6E8A196-CC1B-4162-B6B2-4C7FF62E08C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a:extLst>
              <a:ext uri="{FF2B5EF4-FFF2-40B4-BE49-F238E27FC236}">
                <a16:creationId xmlns:a16="http://schemas.microsoft.com/office/drawing/2014/main" id="{3FC88D6B-63A2-40C3-B81B-FB943C7AD1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100285-8BC6-4B89-960F-8B2693743AB0}" type="slidenum">
              <a:rPr lang="en-US" altLang="en-US" sz="1200" smtClean="0">
                <a:solidFill>
                  <a:srgbClr val="898989"/>
                </a:solidFill>
                <a:latin typeface="Tahoma" panose="020B0604030504040204" pitchFamily="34" charset="0"/>
              </a:rPr>
              <a:pPr>
                <a:spcBef>
                  <a:spcPct val="0"/>
                </a:spcBef>
                <a:buFontTx/>
                <a:buNone/>
              </a:pPr>
              <a:t>101</a:t>
            </a:fld>
            <a:endParaRPr lang="en-US" altLang="en-US" sz="1200">
              <a:solidFill>
                <a:srgbClr val="898989"/>
              </a:solidFill>
              <a:latin typeface="Tahoma" panose="020B0604030504040204" pitchFamily="34" charset="0"/>
            </a:endParaRPr>
          </a:p>
        </p:txBody>
      </p:sp>
      <p:sp>
        <p:nvSpPr>
          <p:cNvPr id="151555" name="Rectangle 7">
            <a:extLst>
              <a:ext uri="{FF2B5EF4-FFF2-40B4-BE49-F238E27FC236}">
                <a16:creationId xmlns:a16="http://schemas.microsoft.com/office/drawing/2014/main" id="{9690EEAB-7828-474D-BC55-4BA1B7B9449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Misinterpreted by COCA to mean not insured for UM (</a:t>
            </a:r>
            <a:r>
              <a:rPr lang="en-US" altLang="en-US" b="1" i="1"/>
              <a:t>Conner v. America First Ins. Co.</a:t>
            </a:r>
            <a:r>
              <a:rPr lang="en-US" altLang="en-US" b="1"/>
              <a:t>, 2009 OK CIV APP 28, 209 P.3d 850) </a:t>
            </a:r>
          </a:p>
          <a:p>
            <a:pPr marL="0" indent="0" eaLnBrk="1" hangingPunct="1">
              <a:spcBef>
                <a:spcPct val="0"/>
              </a:spcBef>
              <a:buFont typeface="Arial" panose="020B0604020202020204" pitchFamily="34" charset="0"/>
              <a:buNone/>
            </a:pPr>
            <a:endParaRPr lang="en-US" altLang="en-US" b="1" i="1"/>
          </a:p>
          <a:p>
            <a:pPr marL="0" indent="0" eaLnBrk="1" hangingPunct="1">
              <a:spcBef>
                <a:spcPct val="0"/>
              </a:spcBef>
              <a:buFont typeface="Arial" panose="020B0604020202020204" pitchFamily="34" charset="0"/>
              <a:buNone/>
            </a:pPr>
            <a:r>
              <a:rPr lang="en-US" altLang="en-US" b="1" i="1"/>
              <a:t>no coverage on parent’s policy for “resident” son, where son had liability but not UM on occupied motorcycle</a:t>
            </a:r>
          </a:p>
        </p:txBody>
      </p:sp>
      <p:sp>
        <p:nvSpPr>
          <p:cNvPr id="151556" name="Text Box 8">
            <a:extLst>
              <a:ext uri="{FF2B5EF4-FFF2-40B4-BE49-F238E27FC236}">
                <a16:creationId xmlns:a16="http://schemas.microsoft.com/office/drawing/2014/main" id="{793AB090-C876-46C7-9308-624AF9240EE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a:extLst>
              <a:ext uri="{FF2B5EF4-FFF2-40B4-BE49-F238E27FC236}">
                <a16:creationId xmlns:a16="http://schemas.microsoft.com/office/drawing/2014/main" id="{83460CF2-8604-4C15-A032-77CAC796C2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0FC106-DD15-4C73-B7AF-B9E6FAB4F1D7}" type="slidenum">
              <a:rPr lang="en-US" altLang="en-US" sz="1200" smtClean="0">
                <a:solidFill>
                  <a:srgbClr val="898989"/>
                </a:solidFill>
                <a:latin typeface="Tahoma" panose="020B0604030504040204" pitchFamily="34" charset="0"/>
              </a:rPr>
              <a:pPr>
                <a:spcBef>
                  <a:spcPct val="0"/>
                </a:spcBef>
                <a:buFontTx/>
                <a:buNone/>
              </a:pPr>
              <a:t>102</a:t>
            </a:fld>
            <a:endParaRPr lang="en-US" altLang="en-US" sz="1200">
              <a:solidFill>
                <a:srgbClr val="898989"/>
              </a:solidFill>
              <a:latin typeface="Tahoma" panose="020B0604030504040204" pitchFamily="34" charset="0"/>
            </a:endParaRPr>
          </a:p>
        </p:txBody>
      </p:sp>
      <p:sp>
        <p:nvSpPr>
          <p:cNvPr id="153603" name="Rectangle 7">
            <a:extLst>
              <a:ext uri="{FF2B5EF4-FFF2-40B4-BE49-F238E27FC236}">
                <a16:creationId xmlns:a16="http://schemas.microsoft.com/office/drawing/2014/main" id="{D4FCD4AE-8B7A-4516-9D17-720FE2B6E89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Sort of corrected by </a:t>
            </a:r>
            <a:r>
              <a:rPr lang="en-US" altLang="en-US" b="1" i="1"/>
              <a:t>Morris v. America First Ins. Co.</a:t>
            </a:r>
            <a:r>
              <a:rPr lang="en-US" altLang="en-US" b="1"/>
              <a:t>, 2010 OK 35, 240 P.3d 661. </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Did not overrule </a:t>
            </a:r>
            <a:r>
              <a:rPr lang="en-US" altLang="en-US" b="1" i="1"/>
              <a:t>Conner</a:t>
            </a:r>
            <a:r>
              <a:rPr lang="en-US" altLang="en-US" b="1"/>
              <a:t> but limits that holding to where the occupant has no other UM. </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So if resident son had UM on his other car (a semi), but not on otherwise insured motorcycle, his parents’ UM will extend while he is on the motorcycle</a:t>
            </a:r>
          </a:p>
          <a:p>
            <a:pPr marL="0" indent="0" eaLnBrk="1" hangingPunct="1">
              <a:spcBef>
                <a:spcPct val="0"/>
              </a:spcBef>
              <a:buFont typeface="Arial" panose="020B0604020202020204" pitchFamily="34" charset="0"/>
              <a:buNone/>
            </a:pPr>
            <a:endParaRPr lang="en-US" altLang="en-US" b="1"/>
          </a:p>
        </p:txBody>
      </p:sp>
      <p:sp>
        <p:nvSpPr>
          <p:cNvPr id="153604" name="Text Box 8">
            <a:extLst>
              <a:ext uri="{FF2B5EF4-FFF2-40B4-BE49-F238E27FC236}">
                <a16:creationId xmlns:a16="http://schemas.microsoft.com/office/drawing/2014/main" id="{16219D3A-5DED-473F-AE47-C7C7526A541F}"/>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3">
            <a:extLst>
              <a:ext uri="{FF2B5EF4-FFF2-40B4-BE49-F238E27FC236}">
                <a16:creationId xmlns:a16="http://schemas.microsoft.com/office/drawing/2014/main" id="{D4FDADE1-B35D-4AAB-AE2F-D1A2D852D4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D4C134-3878-407F-A9C5-9759CD364BFC}" type="slidenum">
              <a:rPr lang="en-US" altLang="en-US" sz="1200" smtClean="0">
                <a:solidFill>
                  <a:srgbClr val="898989"/>
                </a:solidFill>
                <a:latin typeface="Tahoma" panose="020B0604030504040204" pitchFamily="34" charset="0"/>
              </a:rPr>
              <a:pPr>
                <a:spcBef>
                  <a:spcPct val="0"/>
                </a:spcBef>
                <a:buFontTx/>
                <a:buNone/>
              </a:pPr>
              <a:t>103</a:t>
            </a:fld>
            <a:endParaRPr lang="en-US" altLang="en-US" sz="1200">
              <a:solidFill>
                <a:srgbClr val="898989"/>
              </a:solidFill>
              <a:latin typeface="Tahoma" panose="020B0604030504040204" pitchFamily="34" charset="0"/>
            </a:endParaRPr>
          </a:p>
        </p:txBody>
      </p:sp>
      <p:sp>
        <p:nvSpPr>
          <p:cNvPr id="155651" name="Rectangle 7">
            <a:extLst>
              <a:ext uri="{FF2B5EF4-FFF2-40B4-BE49-F238E27FC236}">
                <a16:creationId xmlns:a16="http://schemas.microsoft.com/office/drawing/2014/main" id="{5BB703D5-4438-489A-A870-71084B1BC7E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Logic of these cases applied to the language of the amendment, there is no “Class I” UM </a:t>
            </a:r>
            <a:r>
              <a:rPr lang="en-US" altLang="en-US" b="1" i="1"/>
              <a:t>even for named insured</a:t>
            </a:r>
            <a:r>
              <a:rPr lang="en-US" altLang="en-US" b="1"/>
              <a:t> when occupying one car that has no UM, though he has UM on a policy on another car</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Sorry, these cases maketh no sense </a:t>
            </a:r>
          </a:p>
        </p:txBody>
      </p:sp>
      <p:sp>
        <p:nvSpPr>
          <p:cNvPr id="155652" name="Text Box 8">
            <a:extLst>
              <a:ext uri="{FF2B5EF4-FFF2-40B4-BE49-F238E27FC236}">
                <a16:creationId xmlns:a16="http://schemas.microsoft.com/office/drawing/2014/main" id="{D7E8FB2A-955D-433E-8A73-31EAB33168D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a:extLst>
              <a:ext uri="{FF2B5EF4-FFF2-40B4-BE49-F238E27FC236}">
                <a16:creationId xmlns:a16="http://schemas.microsoft.com/office/drawing/2014/main" id="{69262DB8-A48B-4D4E-BA38-8A9C474420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9711CE-80EE-4B3F-BFC8-4AA9513FBCFB}" type="slidenum">
              <a:rPr lang="en-US" altLang="en-US" sz="1200" smtClean="0">
                <a:solidFill>
                  <a:srgbClr val="898989"/>
                </a:solidFill>
                <a:latin typeface="Tahoma" panose="020B0604030504040204" pitchFamily="34" charset="0"/>
              </a:rPr>
              <a:pPr>
                <a:spcBef>
                  <a:spcPct val="0"/>
                </a:spcBef>
                <a:buFontTx/>
                <a:buNone/>
              </a:pPr>
              <a:t>104</a:t>
            </a:fld>
            <a:endParaRPr lang="en-US" altLang="en-US" sz="1200">
              <a:solidFill>
                <a:srgbClr val="898989"/>
              </a:solidFill>
              <a:latin typeface="Tahoma" panose="020B0604030504040204" pitchFamily="34" charset="0"/>
            </a:endParaRPr>
          </a:p>
        </p:txBody>
      </p:sp>
      <p:sp>
        <p:nvSpPr>
          <p:cNvPr id="157699" name="Rectangle 7">
            <a:extLst>
              <a:ext uri="{FF2B5EF4-FFF2-40B4-BE49-F238E27FC236}">
                <a16:creationId xmlns:a16="http://schemas.microsoft.com/office/drawing/2014/main" id="{2708A048-FAEA-43EC-B64F-655EA3AD8E2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Class II coverage: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can get creative with “occupancy”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endParaRPr lang="en-US" altLang="en-US"/>
          </a:p>
        </p:txBody>
      </p:sp>
      <p:sp>
        <p:nvSpPr>
          <p:cNvPr id="157700" name="Text Box 8">
            <a:extLst>
              <a:ext uri="{FF2B5EF4-FFF2-40B4-BE49-F238E27FC236}">
                <a16:creationId xmlns:a16="http://schemas.microsoft.com/office/drawing/2014/main" id="{67C4A264-2EC3-4193-B8A7-C175C4AFFC4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defRPr/>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a:extLst>
              <a:ext uri="{FF2B5EF4-FFF2-40B4-BE49-F238E27FC236}">
                <a16:creationId xmlns:a16="http://schemas.microsoft.com/office/drawing/2014/main" id="{4C84597C-8298-44E7-B223-3E0E21A085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202547-7818-439A-ACAF-0FB0B416961C}" type="slidenum">
              <a:rPr lang="en-US" altLang="en-US" sz="1200" smtClean="0">
                <a:solidFill>
                  <a:srgbClr val="898989"/>
                </a:solidFill>
                <a:latin typeface="Tahoma" panose="020B0604030504040204" pitchFamily="34" charset="0"/>
              </a:rPr>
              <a:pPr>
                <a:spcBef>
                  <a:spcPct val="0"/>
                </a:spcBef>
                <a:buFontTx/>
                <a:buNone/>
              </a:pPr>
              <a:t>105</a:t>
            </a:fld>
            <a:endParaRPr lang="en-US" altLang="en-US" sz="1200">
              <a:solidFill>
                <a:srgbClr val="898989"/>
              </a:solidFill>
              <a:latin typeface="Tahoma" panose="020B0604030504040204" pitchFamily="34" charset="0"/>
            </a:endParaRPr>
          </a:p>
        </p:txBody>
      </p:sp>
      <p:sp>
        <p:nvSpPr>
          <p:cNvPr id="159747" name="Rectangle 7">
            <a:extLst>
              <a:ext uri="{FF2B5EF4-FFF2-40B4-BE49-F238E27FC236}">
                <a16:creationId xmlns:a16="http://schemas.microsoft.com/office/drawing/2014/main" id="{51E2F107-A517-49AF-AAA5-9A54B18ED4A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Class II coverage: can get creative with “occupancy”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Is one still an “occupant” when out the car, pumping gas, changing a tire, or even walking over to assist another driver</a:t>
            </a:r>
          </a:p>
          <a:p>
            <a:pPr marL="0" indent="0" eaLnBrk="1" hangingPunct="1">
              <a:spcBef>
                <a:spcPct val="0"/>
              </a:spcBef>
              <a:buFont typeface="Arial" panose="020B0604020202020204" pitchFamily="34" charset="0"/>
              <a:buNone/>
            </a:pPr>
            <a:endParaRPr lang="en-US" altLang="en-US"/>
          </a:p>
        </p:txBody>
      </p:sp>
      <p:sp>
        <p:nvSpPr>
          <p:cNvPr id="159748" name="Text Box 8">
            <a:extLst>
              <a:ext uri="{FF2B5EF4-FFF2-40B4-BE49-F238E27FC236}">
                <a16:creationId xmlns:a16="http://schemas.microsoft.com/office/drawing/2014/main" id="{4517C868-3602-4F6A-AB11-2D5228592CA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defRPr/>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a:extLst>
              <a:ext uri="{FF2B5EF4-FFF2-40B4-BE49-F238E27FC236}">
                <a16:creationId xmlns:a16="http://schemas.microsoft.com/office/drawing/2014/main" id="{ACD05400-21A6-4E82-A286-9D67549F9F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409E9F-25B4-4CBF-A4AE-CC725BECA0F2}" type="slidenum">
              <a:rPr lang="en-US" altLang="en-US" sz="1200" smtClean="0">
                <a:solidFill>
                  <a:srgbClr val="898989"/>
                </a:solidFill>
                <a:latin typeface="Tahoma" panose="020B0604030504040204" pitchFamily="34" charset="0"/>
              </a:rPr>
              <a:pPr>
                <a:spcBef>
                  <a:spcPct val="0"/>
                </a:spcBef>
                <a:buFontTx/>
                <a:buNone/>
              </a:pPr>
              <a:t>106</a:t>
            </a:fld>
            <a:endParaRPr lang="en-US" altLang="en-US" sz="1200">
              <a:solidFill>
                <a:srgbClr val="898989"/>
              </a:solidFill>
              <a:latin typeface="Tahoma" panose="020B0604030504040204" pitchFamily="34" charset="0"/>
            </a:endParaRPr>
          </a:p>
        </p:txBody>
      </p:sp>
      <p:sp>
        <p:nvSpPr>
          <p:cNvPr id="161795" name="Rectangle 7">
            <a:extLst>
              <a:ext uri="{FF2B5EF4-FFF2-40B4-BE49-F238E27FC236}">
                <a16:creationId xmlns:a16="http://schemas.microsoft.com/office/drawing/2014/main" id="{2AFEEB54-3F38-4A5C-9D71-ECE0DF08893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Operator of bucket on boom truck</a:t>
            </a:r>
          </a:p>
          <a:p>
            <a:pPr marL="0" indent="0" eaLnBrk="1" hangingPunct="1">
              <a:spcBef>
                <a:spcPct val="0"/>
              </a:spcBef>
              <a:buFont typeface="Arial" panose="020B0604020202020204" pitchFamily="34" charset="0"/>
              <a:buNone/>
            </a:pPr>
            <a:endParaRPr lang="en-US" altLang="en-US"/>
          </a:p>
        </p:txBody>
      </p:sp>
      <p:sp>
        <p:nvSpPr>
          <p:cNvPr id="161796" name="Text Box 8">
            <a:extLst>
              <a:ext uri="{FF2B5EF4-FFF2-40B4-BE49-F238E27FC236}">
                <a16:creationId xmlns:a16="http://schemas.microsoft.com/office/drawing/2014/main" id="{2BC07359-A260-41BC-9FE0-E9C3D088C1E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3">
            <a:extLst>
              <a:ext uri="{FF2B5EF4-FFF2-40B4-BE49-F238E27FC236}">
                <a16:creationId xmlns:a16="http://schemas.microsoft.com/office/drawing/2014/main" id="{2A6305AE-0436-4628-8456-40F14BA664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D54706-6462-47EB-A0B1-B863E03C2F23}" type="slidenum">
              <a:rPr lang="en-US" altLang="en-US" sz="1200" smtClean="0">
                <a:solidFill>
                  <a:srgbClr val="898989"/>
                </a:solidFill>
                <a:latin typeface="Tahoma" panose="020B0604030504040204" pitchFamily="34" charset="0"/>
              </a:rPr>
              <a:pPr>
                <a:spcBef>
                  <a:spcPct val="0"/>
                </a:spcBef>
                <a:buFontTx/>
                <a:buNone/>
              </a:pPr>
              <a:t>107</a:t>
            </a:fld>
            <a:endParaRPr lang="en-US" altLang="en-US" sz="1200">
              <a:solidFill>
                <a:srgbClr val="898989"/>
              </a:solidFill>
              <a:latin typeface="Tahoma" panose="020B0604030504040204" pitchFamily="34" charset="0"/>
            </a:endParaRPr>
          </a:p>
        </p:txBody>
      </p:sp>
      <p:sp>
        <p:nvSpPr>
          <p:cNvPr id="163843" name="Rectangle 7">
            <a:extLst>
              <a:ext uri="{FF2B5EF4-FFF2-40B4-BE49-F238E27FC236}">
                <a16:creationId xmlns:a16="http://schemas.microsoft.com/office/drawing/2014/main" id="{452A4429-BC3C-4BE8-973D-854A24B0730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Operator of bucket on boom truck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Road worker occupying machine being towed by insured dump truck</a:t>
            </a:r>
          </a:p>
        </p:txBody>
      </p:sp>
      <p:sp>
        <p:nvSpPr>
          <p:cNvPr id="163844" name="Text Box 8">
            <a:extLst>
              <a:ext uri="{FF2B5EF4-FFF2-40B4-BE49-F238E27FC236}">
                <a16:creationId xmlns:a16="http://schemas.microsoft.com/office/drawing/2014/main" id="{EE2F8493-4A38-4106-B0A8-F29A01CB3F4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3">
            <a:extLst>
              <a:ext uri="{FF2B5EF4-FFF2-40B4-BE49-F238E27FC236}">
                <a16:creationId xmlns:a16="http://schemas.microsoft.com/office/drawing/2014/main" id="{0B4E692B-1B13-4A68-BD78-635A396B50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468F98-13E8-46C6-AEAB-478D10ABEC4A}" type="slidenum">
              <a:rPr lang="en-US" altLang="en-US" sz="1200" smtClean="0">
                <a:solidFill>
                  <a:srgbClr val="898989"/>
                </a:solidFill>
                <a:latin typeface="Tahoma" panose="020B0604030504040204" pitchFamily="34" charset="0"/>
              </a:rPr>
              <a:pPr>
                <a:spcBef>
                  <a:spcPct val="0"/>
                </a:spcBef>
                <a:buFontTx/>
                <a:buNone/>
              </a:pPr>
              <a:t>108</a:t>
            </a:fld>
            <a:endParaRPr lang="en-US" altLang="en-US" sz="1200">
              <a:solidFill>
                <a:srgbClr val="898989"/>
              </a:solidFill>
              <a:latin typeface="Tahoma" panose="020B0604030504040204" pitchFamily="34" charset="0"/>
            </a:endParaRPr>
          </a:p>
        </p:txBody>
      </p:sp>
      <p:sp>
        <p:nvSpPr>
          <p:cNvPr id="165891" name="Rectangle 7">
            <a:extLst>
              <a:ext uri="{FF2B5EF4-FFF2-40B4-BE49-F238E27FC236}">
                <a16:creationId xmlns:a16="http://schemas.microsoft.com/office/drawing/2014/main" id="{75E571A8-C858-42EF-A222-9969F852AF7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Operator of bucket on boom truck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Road worker occupying machine being towed by insured dump truck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 on, getting in, getting on”</a:t>
            </a:r>
          </a:p>
          <a:p>
            <a:pPr marL="0" indent="0" eaLnBrk="1" hangingPunct="1">
              <a:spcBef>
                <a:spcPct val="0"/>
              </a:spcBef>
              <a:buFont typeface="Arial" panose="020B0604020202020204" pitchFamily="34" charset="0"/>
              <a:buNone/>
            </a:pPr>
            <a:endParaRPr lang="en-US" altLang="en-US"/>
          </a:p>
        </p:txBody>
      </p:sp>
      <p:sp>
        <p:nvSpPr>
          <p:cNvPr id="165892" name="Text Box 8">
            <a:extLst>
              <a:ext uri="{FF2B5EF4-FFF2-40B4-BE49-F238E27FC236}">
                <a16:creationId xmlns:a16="http://schemas.microsoft.com/office/drawing/2014/main" id="{9CD4938C-83FC-4A8F-804D-84C595CCA40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3">
            <a:extLst>
              <a:ext uri="{FF2B5EF4-FFF2-40B4-BE49-F238E27FC236}">
                <a16:creationId xmlns:a16="http://schemas.microsoft.com/office/drawing/2014/main" id="{946AC1D4-8281-4A6E-BA0A-0B824BBB5F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503746-EC6B-4DD9-B22D-0E669D4F247C}" type="slidenum">
              <a:rPr lang="en-US" altLang="en-US" sz="1200" smtClean="0">
                <a:solidFill>
                  <a:srgbClr val="898989"/>
                </a:solidFill>
                <a:latin typeface="Tahoma" panose="020B0604030504040204" pitchFamily="34" charset="0"/>
              </a:rPr>
              <a:pPr>
                <a:spcBef>
                  <a:spcPct val="0"/>
                </a:spcBef>
                <a:buFontTx/>
                <a:buNone/>
              </a:pPr>
              <a:t>109</a:t>
            </a:fld>
            <a:endParaRPr lang="en-US" altLang="en-US" sz="1200">
              <a:solidFill>
                <a:srgbClr val="898989"/>
              </a:solidFill>
              <a:latin typeface="Tahoma" panose="020B0604030504040204" pitchFamily="34" charset="0"/>
            </a:endParaRPr>
          </a:p>
        </p:txBody>
      </p:sp>
      <p:sp>
        <p:nvSpPr>
          <p:cNvPr id="167939" name="Rectangle 7">
            <a:extLst>
              <a:ext uri="{FF2B5EF4-FFF2-40B4-BE49-F238E27FC236}">
                <a16:creationId xmlns:a16="http://schemas.microsoft.com/office/drawing/2014/main" id="{8268928B-7992-4C81-B868-7299B38248A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Operator of bucket on boom truck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Road worker occupying machine being towed by insured dump truck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 on, getting in, getting on”</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Will depend on language of the policy rather than statute</a:t>
            </a:r>
          </a:p>
          <a:p>
            <a:pPr marL="0" indent="0" eaLnBrk="1" hangingPunct="1">
              <a:spcBef>
                <a:spcPct val="0"/>
              </a:spcBef>
              <a:buFont typeface="Arial" panose="020B0604020202020204" pitchFamily="34" charset="0"/>
              <a:buNone/>
            </a:pPr>
            <a:endParaRPr lang="en-US" altLang="en-US"/>
          </a:p>
        </p:txBody>
      </p:sp>
      <p:sp>
        <p:nvSpPr>
          <p:cNvPr id="167940" name="Text Box 8">
            <a:extLst>
              <a:ext uri="{FF2B5EF4-FFF2-40B4-BE49-F238E27FC236}">
                <a16:creationId xmlns:a16="http://schemas.microsoft.com/office/drawing/2014/main" id="{532648BC-E638-4227-A188-3AA32C9A5CB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1CB7017D-0D9A-43EA-AB38-4395717C38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2D1154-BB07-4F68-AD47-968FCA622D04}" type="slidenum">
              <a:rPr lang="en-US" altLang="en-US" sz="1200" smtClean="0">
                <a:solidFill>
                  <a:srgbClr val="898989"/>
                </a:solidFill>
                <a:latin typeface="Tahoma" panose="020B0604030504040204" pitchFamily="34" charset="0"/>
              </a:rPr>
              <a:pPr>
                <a:spcBef>
                  <a:spcPct val="0"/>
                </a:spcBef>
                <a:buFontTx/>
                <a:buNone/>
              </a:pPr>
              <a:t>11</a:t>
            </a:fld>
            <a:endParaRPr lang="en-US" altLang="en-US" sz="1200">
              <a:solidFill>
                <a:srgbClr val="898989"/>
              </a:solidFill>
              <a:latin typeface="Tahoma" panose="020B0604030504040204" pitchFamily="34" charset="0"/>
            </a:endParaRPr>
          </a:p>
        </p:txBody>
      </p:sp>
      <p:sp>
        <p:nvSpPr>
          <p:cNvPr id="47107" name="Rectangle 7">
            <a:extLst>
              <a:ext uri="{FF2B5EF4-FFF2-40B4-BE49-F238E27FC236}">
                <a16:creationId xmlns:a16="http://schemas.microsoft.com/office/drawing/2014/main" id="{C62C084F-54FE-4B10-A090-AB0389AF338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(1) UM pays the damages an insured would otherwise have been able to collect from the liability coverage of an uninsured tortfeasor or a hit-and-run driver (more on this later)</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(2) For bodily injury, sickness, disease, death</a:t>
            </a:r>
          </a:p>
        </p:txBody>
      </p:sp>
      <p:sp>
        <p:nvSpPr>
          <p:cNvPr id="47108" name="Text Box 8">
            <a:extLst>
              <a:ext uri="{FF2B5EF4-FFF2-40B4-BE49-F238E27FC236}">
                <a16:creationId xmlns:a16="http://schemas.microsoft.com/office/drawing/2014/main" id="{67789244-B908-4507-9AFD-89C33C47A622}"/>
              </a:ext>
            </a:extLst>
          </p:cNvPr>
          <p:cNvSpPr txBox="1">
            <a:spLocks noChangeArrowheads="1"/>
          </p:cNvSpPr>
          <p:nvPr/>
        </p:nvSpPr>
        <p:spPr bwMode="auto">
          <a:xfrm>
            <a:off x="215900" y="49213"/>
            <a:ext cx="89281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3">
            <a:extLst>
              <a:ext uri="{FF2B5EF4-FFF2-40B4-BE49-F238E27FC236}">
                <a16:creationId xmlns:a16="http://schemas.microsoft.com/office/drawing/2014/main" id="{2193A2C8-EA82-4B56-A12E-00C890E5B9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CF3A67-0E4C-4891-B923-8EDA72760612}" type="slidenum">
              <a:rPr lang="en-US" altLang="en-US" sz="1200" smtClean="0">
                <a:solidFill>
                  <a:srgbClr val="898989"/>
                </a:solidFill>
                <a:latin typeface="Tahoma" panose="020B0604030504040204" pitchFamily="34" charset="0"/>
              </a:rPr>
              <a:pPr>
                <a:spcBef>
                  <a:spcPct val="0"/>
                </a:spcBef>
                <a:buFontTx/>
                <a:buNone/>
              </a:pPr>
              <a:t>110</a:t>
            </a:fld>
            <a:endParaRPr lang="en-US" altLang="en-US" sz="1200">
              <a:solidFill>
                <a:srgbClr val="898989"/>
              </a:solidFill>
              <a:latin typeface="Tahoma" panose="020B0604030504040204" pitchFamily="34" charset="0"/>
            </a:endParaRPr>
          </a:p>
        </p:txBody>
      </p:sp>
      <p:sp>
        <p:nvSpPr>
          <p:cNvPr id="169987" name="Rectangle 7">
            <a:extLst>
              <a:ext uri="{FF2B5EF4-FFF2-40B4-BE49-F238E27FC236}">
                <a16:creationId xmlns:a16="http://schemas.microsoft.com/office/drawing/2014/main" id="{B13F728D-B73D-4E13-AD9C-C8E2473D918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No “bright line test” (</a:t>
            </a:r>
            <a:r>
              <a:rPr lang="en-US" altLang="en-US" i="1"/>
              <a:t>Wickham v. Equity F&amp;C Co.</a:t>
            </a:r>
            <a:r>
              <a:rPr lang="en-US" altLang="en-US"/>
              <a:t>, 1994 OK CIV APP 148, 889 P.2d 1258; </a:t>
            </a:r>
            <a:r>
              <a:rPr lang="en-US" altLang="en-US" i="1"/>
              <a:t>Willard v. Kelley</a:t>
            </a:r>
            <a:r>
              <a:rPr lang="en-US" altLang="en-US"/>
              <a:t>, (1990 OK 129, 803 P.2d 1124))</a:t>
            </a:r>
          </a:p>
          <a:p>
            <a:pPr marL="0" indent="0" eaLnBrk="1" hangingPunct="1">
              <a:spcBef>
                <a:spcPct val="0"/>
              </a:spcBef>
              <a:buFont typeface="Arial" panose="020B0604020202020204" pitchFamily="34" charset="0"/>
              <a:buNone/>
            </a:pPr>
            <a:endParaRPr lang="en-US" altLang="en-US"/>
          </a:p>
        </p:txBody>
      </p:sp>
      <p:sp>
        <p:nvSpPr>
          <p:cNvPr id="169988" name="Text Box 8">
            <a:extLst>
              <a:ext uri="{FF2B5EF4-FFF2-40B4-BE49-F238E27FC236}">
                <a16:creationId xmlns:a16="http://schemas.microsoft.com/office/drawing/2014/main" id="{BEA0E4EE-4E3E-4628-94D3-7C6B4581ACC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3">
            <a:extLst>
              <a:ext uri="{FF2B5EF4-FFF2-40B4-BE49-F238E27FC236}">
                <a16:creationId xmlns:a16="http://schemas.microsoft.com/office/drawing/2014/main" id="{94D624C9-6FEE-4499-9A03-0D331DEA9A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6ED859-4B03-49FE-A73A-8AB99260A055}" type="slidenum">
              <a:rPr lang="en-US" altLang="en-US" sz="1200" smtClean="0">
                <a:solidFill>
                  <a:srgbClr val="898989"/>
                </a:solidFill>
                <a:latin typeface="Tahoma" panose="020B0604030504040204" pitchFamily="34" charset="0"/>
              </a:rPr>
              <a:pPr>
                <a:spcBef>
                  <a:spcPct val="0"/>
                </a:spcBef>
                <a:buFontTx/>
                <a:buNone/>
              </a:pPr>
              <a:t>111</a:t>
            </a:fld>
            <a:endParaRPr lang="en-US" altLang="en-US" sz="1200">
              <a:solidFill>
                <a:srgbClr val="898989"/>
              </a:solidFill>
              <a:latin typeface="Tahoma" panose="020B0604030504040204" pitchFamily="34" charset="0"/>
            </a:endParaRPr>
          </a:p>
        </p:txBody>
      </p:sp>
      <p:sp>
        <p:nvSpPr>
          <p:cNvPr id="172035" name="Rectangle 7">
            <a:extLst>
              <a:ext uri="{FF2B5EF4-FFF2-40B4-BE49-F238E27FC236}">
                <a16:creationId xmlns:a16="http://schemas.microsoft.com/office/drawing/2014/main" id="{A0CF64A6-3962-4275-93D2-DA603F8EBA3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No “bright line test” (</a:t>
            </a:r>
            <a:r>
              <a:rPr lang="en-US" altLang="en-US" i="1"/>
              <a:t>Wickham v. Equity F&amp;C Co.</a:t>
            </a:r>
            <a:r>
              <a:rPr lang="en-US" altLang="en-US"/>
              <a:t>, 1994 OK CIV APP 148, 889 P.2d 1258; </a:t>
            </a:r>
            <a:r>
              <a:rPr lang="en-US" altLang="en-US" i="1"/>
              <a:t>Willard v. Kelley</a:t>
            </a:r>
            <a:r>
              <a:rPr lang="en-US" altLang="en-US"/>
              <a:t>, (1990 OK 129, 803 P.2d 1124))</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Translation: somewhat close to the damn car </a:t>
            </a:r>
          </a:p>
          <a:p>
            <a:pPr marL="0" indent="0" eaLnBrk="1" hangingPunct="1">
              <a:spcBef>
                <a:spcPct val="0"/>
              </a:spcBef>
              <a:buFont typeface="Arial" panose="020B0604020202020204" pitchFamily="34" charset="0"/>
              <a:buNone/>
            </a:pPr>
            <a:endParaRPr lang="en-US" altLang="en-US"/>
          </a:p>
        </p:txBody>
      </p:sp>
      <p:sp>
        <p:nvSpPr>
          <p:cNvPr id="172036" name="Text Box 8">
            <a:extLst>
              <a:ext uri="{FF2B5EF4-FFF2-40B4-BE49-F238E27FC236}">
                <a16:creationId xmlns:a16="http://schemas.microsoft.com/office/drawing/2014/main" id="{011FF30E-2B1C-456E-B658-F9AD49379208}"/>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3">
            <a:extLst>
              <a:ext uri="{FF2B5EF4-FFF2-40B4-BE49-F238E27FC236}">
                <a16:creationId xmlns:a16="http://schemas.microsoft.com/office/drawing/2014/main" id="{7890BFF6-601E-4037-B264-06FF1EAF4E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74EC1-C2C3-4925-8726-97FF03B36780}" type="slidenum">
              <a:rPr lang="en-US" altLang="en-US" sz="1200" smtClean="0">
                <a:solidFill>
                  <a:srgbClr val="898989"/>
                </a:solidFill>
                <a:latin typeface="Tahoma" panose="020B0604030504040204" pitchFamily="34" charset="0"/>
              </a:rPr>
              <a:pPr>
                <a:spcBef>
                  <a:spcPct val="0"/>
                </a:spcBef>
                <a:buFontTx/>
                <a:buNone/>
              </a:pPr>
              <a:t>112</a:t>
            </a:fld>
            <a:endParaRPr lang="en-US" altLang="en-US" sz="1200">
              <a:solidFill>
                <a:srgbClr val="898989"/>
              </a:solidFill>
              <a:latin typeface="Tahoma" panose="020B0604030504040204" pitchFamily="34" charset="0"/>
            </a:endParaRPr>
          </a:p>
        </p:txBody>
      </p:sp>
      <p:sp>
        <p:nvSpPr>
          <p:cNvPr id="174083" name="Rectangle 7">
            <a:extLst>
              <a:ext uri="{FF2B5EF4-FFF2-40B4-BE49-F238E27FC236}">
                <a16:creationId xmlns:a16="http://schemas.microsoft.com/office/drawing/2014/main" id="{3BACF060-689F-41E9-89D4-CED1424D8ED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No “bright line test” (</a:t>
            </a:r>
            <a:r>
              <a:rPr lang="en-US" altLang="en-US" i="1" dirty="0"/>
              <a:t>Wickham v. Equity F&amp;C Co.</a:t>
            </a:r>
            <a:r>
              <a:rPr lang="en-US" altLang="en-US" dirty="0"/>
              <a:t>, 1994 OK CIV APP 148, 889 P.2d 1258; </a:t>
            </a:r>
            <a:r>
              <a:rPr lang="en-US" altLang="en-US" i="1" dirty="0"/>
              <a:t>Willard v. Kelley</a:t>
            </a:r>
            <a:r>
              <a:rPr lang="en-US" altLang="en-US" dirty="0"/>
              <a:t>, (1990 OK 129, 803 P.2d 1124))</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Translation: somewhat close to the damn car </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Good Samaritan who stops to help another motorist change a tire covered under motorist’s policy</a:t>
            </a:r>
          </a:p>
        </p:txBody>
      </p:sp>
      <p:sp>
        <p:nvSpPr>
          <p:cNvPr id="174084" name="Text Box 8">
            <a:extLst>
              <a:ext uri="{FF2B5EF4-FFF2-40B4-BE49-F238E27FC236}">
                <a16:creationId xmlns:a16="http://schemas.microsoft.com/office/drawing/2014/main" id="{A3AA041A-09BF-4599-AA87-FD38729F906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3">
            <a:extLst>
              <a:ext uri="{FF2B5EF4-FFF2-40B4-BE49-F238E27FC236}">
                <a16:creationId xmlns:a16="http://schemas.microsoft.com/office/drawing/2014/main" id="{A1DE5095-07EA-4522-8D67-15479FD1D4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39A9F1-16EF-4442-955A-BCBCDE7B262E}" type="slidenum">
              <a:rPr lang="en-US" altLang="en-US" sz="1200" smtClean="0">
                <a:solidFill>
                  <a:srgbClr val="898989"/>
                </a:solidFill>
                <a:latin typeface="Tahoma" panose="020B0604030504040204" pitchFamily="34" charset="0"/>
              </a:rPr>
              <a:pPr>
                <a:spcBef>
                  <a:spcPct val="0"/>
                </a:spcBef>
                <a:buFontTx/>
                <a:buNone/>
              </a:pPr>
              <a:t>113</a:t>
            </a:fld>
            <a:endParaRPr lang="en-US" altLang="en-US" sz="1200">
              <a:solidFill>
                <a:srgbClr val="898989"/>
              </a:solidFill>
              <a:latin typeface="Tahoma" panose="020B0604030504040204" pitchFamily="34" charset="0"/>
            </a:endParaRPr>
          </a:p>
        </p:txBody>
      </p:sp>
      <p:sp>
        <p:nvSpPr>
          <p:cNvPr id="176131" name="Rectangle 7">
            <a:extLst>
              <a:ext uri="{FF2B5EF4-FFF2-40B4-BE49-F238E27FC236}">
                <a16:creationId xmlns:a16="http://schemas.microsoft.com/office/drawing/2014/main" id="{63383875-4B54-4D11-8BAF-0103DABFEE8E}"/>
              </a:ext>
            </a:extLst>
          </p:cNvPr>
          <p:cNvSpPr>
            <a:spLocks noGrp="1" noChangeArrowheads="1"/>
          </p:cNvSpPr>
          <p:nvPr>
            <p:ph type="body" idx="4294967295"/>
          </p:nvPr>
        </p:nvSpPr>
        <p:spPr>
          <a:xfrm>
            <a:off x="539750" y="549275"/>
            <a:ext cx="8101013" cy="6119813"/>
          </a:xfrm>
        </p:spPr>
        <p:txBody>
          <a:bodyPr/>
          <a:lstStyle/>
          <a:p>
            <a:pPr marL="0" indent="0" eaLnBrk="1" hangingPunct="1">
              <a:spcBef>
                <a:spcPct val="0"/>
              </a:spcBef>
              <a:buFont typeface="Arial" panose="020B0604020202020204" pitchFamily="34" charset="0"/>
              <a:buNone/>
            </a:pPr>
            <a:r>
              <a:rPr lang="en-US" altLang="en-US" sz="3100" dirty="0"/>
              <a:t>No “bright line test” (</a:t>
            </a:r>
            <a:r>
              <a:rPr lang="en-US" altLang="en-US" sz="3100" i="1" dirty="0"/>
              <a:t>Wickham v. Equity F&amp;C Co.</a:t>
            </a:r>
            <a:r>
              <a:rPr lang="en-US" altLang="en-US" sz="3100" dirty="0"/>
              <a:t>, 1994 OK CIV APP 148, 889 P.2d 1258; </a:t>
            </a:r>
            <a:r>
              <a:rPr lang="en-US" altLang="en-US" sz="3100" i="1" dirty="0"/>
              <a:t>Willard v. Kelley</a:t>
            </a:r>
            <a:r>
              <a:rPr lang="en-US" altLang="en-US" sz="3100" dirty="0"/>
              <a:t>, (1990 OK 129, 803 P.2d 1124))</a:t>
            </a:r>
          </a:p>
          <a:p>
            <a:pPr marL="0" indent="0" eaLnBrk="1" hangingPunct="1">
              <a:spcBef>
                <a:spcPct val="0"/>
              </a:spcBef>
              <a:buFont typeface="Arial" panose="020B0604020202020204" pitchFamily="34" charset="0"/>
              <a:buNone/>
            </a:pPr>
            <a:endParaRPr lang="en-US" altLang="en-US" sz="3100" dirty="0"/>
          </a:p>
          <a:p>
            <a:pPr marL="0" indent="0" eaLnBrk="1" hangingPunct="1">
              <a:spcBef>
                <a:spcPct val="0"/>
              </a:spcBef>
              <a:buFont typeface="Arial" panose="020B0604020202020204" pitchFamily="34" charset="0"/>
              <a:buNone/>
            </a:pPr>
            <a:r>
              <a:rPr lang="en-US" altLang="en-US" sz="3100" dirty="0"/>
              <a:t>Translation: somewhat close to the damn car </a:t>
            </a:r>
          </a:p>
          <a:p>
            <a:pPr marL="0" indent="0" eaLnBrk="1" hangingPunct="1">
              <a:spcBef>
                <a:spcPct val="0"/>
              </a:spcBef>
              <a:buFont typeface="Arial" panose="020B0604020202020204" pitchFamily="34" charset="0"/>
              <a:buNone/>
            </a:pPr>
            <a:endParaRPr lang="en-US" altLang="en-US" sz="3100" dirty="0"/>
          </a:p>
          <a:p>
            <a:pPr marL="0" indent="0" eaLnBrk="1" hangingPunct="1">
              <a:spcBef>
                <a:spcPct val="0"/>
              </a:spcBef>
              <a:buFont typeface="Arial" panose="020B0604020202020204" pitchFamily="34" charset="0"/>
              <a:buNone/>
            </a:pPr>
            <a:r>
              <a:rPr lang="en-US" altLang="en-US" sz="3100" dirty="0"/>
              <a:t>Good Samaritan who stops to help another motorist change a tire covered under motorist’s policy</a:t>
            </a:r>
          </a:p>
          <a:p>
            <a:pPr marL="0" indent="0" eaLnBrk="1" hangingPunct="1">
              <a:spcBef>
                <a:spcPct val="0"/>
              </a:spcBef>
              <a:buFont typeface="Arial" panose="020B0604020202020204" pitchFamily="34" charset="0"/>
              <a:buNone/>
            </a:pPr>
            <a:endParaRPr lang="en-US" altLang="en-US" sz="3100" dirty="0"/>
          </a:p>
          <a:p>
            <a:pPr marL="0" indent="0" eaLnBrk="1" hangingPunct="1">
              <a:spcBef>
                <a:spcPct val="0"/>
              </a:spcBef>
              <a:buFont typeface="Arial" panose="020B0604020202020204" pitchFamily="34" charset="0"/>
              <a:buNone/>
            </a:pPr>
            <a:r>
              <a:rPr lang="en-US" altLang="en-US" sz="3100" dirty="0"/>
              <a:t>Before wreck, had looked through trunk of insured car, was working on the tire, and was next to the car—that was “occupancy” </a:t>
            </a:r>
          </a:p>
        </p:txBody>
      </p:sp>
      <p:sp>
        <p:nvSpPr>
          <p:cNvPr id="176132" name="Text Box 8">
            <a:extLst>
              <a:ext uri="{FF2B5EF4-FFF2-40B4-BE49-F238E27FC236}">
                <a16:creationId xmlns:a16="http://schemas.microsoft.com/office/drawing/2014/main" id="{1FA32B68-7DEB-4E4B-8212-80B04756B3BF}"/>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3">
            <a:extLst>
              <a:ext uri="{FF2B5EF4-FFF2-40B4-BE49-F238E27FC236}">
                <a16:creationId xmlns:a16="http://schemas.microsoft.com/office/drawing/2014/main" id="{1118FE6C-7C58-40B1-9AD1-EE55C59EA0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4065EC-D6D9-44CE-9737-E2124D983A50}" type="slidenum">
              <a:rPr lang="en-US" altLang="en-US" sz="1200" smtClean="0">
                <a:solidFill>
                  <a:srgbClr val="898989"/>
                </a:solidFill>
                <a:latin typeface="Tahoma" panose="020B0604030504040204" pitchFamily="34" charset="0"/>
              </a:rPr>
              <a:pPr>
                <a:spcBef>
                  <a:spcPct val="0"/>
                </a:spcBef>
                <a:buFontTx/>
                <a:buNone/>
              </a:pPr>
              <a:t>114</a:t>
            </a:fld>
            <a:endParaRPr lang="en-US" altLang="en-US" sz="1200">
              <a:solidFill>
                <a:srgbClr val="898989"/>
              </a:solidFill>
              <a:latin typeface="Tahoma" panose="020B0604030504040204" pitchFamily="34" charset="0"/>
            </a:endParaRPr>
          </a:p>
        </p:txBody>
      </p:sp>
      <p:sp>
        <p:nvSpPr>
          <p:cNvPr id="178179" name="Rectangle 7">
            <a:extLst>
              <a:ext uri="{FF2B5EF4-FFF2-40B4-BE49-F238E27FC236}">
                <a16:creationId xmlns:a16="http://schemas.microsoft.com/office/drawing/2014/main" id="{8D802824-E6D1-4BF1-9586-4EC8BE9083D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flagman was walking behind a dump truck</a:t>
            </a:r>
          </a:p>
          <a:p>
            <a:pPr marL="0" indent="0" eaLnBrk="1" hangingPunct="1">
              <a:spcBef>
                <a:spcPct val="0"/>
              </a:spcBef>
              <a:buFont typeface="Arial" panose="020B0604020202020204" pitchFamily="34" charset="0"/>
              <a:buNone/>
            </a:pPr>
            <a:endParaRPr lang="en-US" altLang="en-US" dirty="0"/>
          </a:p>
        </p:txBody>
      </p:sp>
      <p:sp>
        <p:nvSpPr>
          <p:cNvPr id="178180" name="Text Box 8">
            <a:extLst>
              <a:ext uri="{FF2B5EF4-FFF2-40B4-BE49-F238E27FC236}">
                <a16:creationId xmlns:a16="http://schemas.microsoft.com/office/drawing/2014/main" id="{621F3645-8508-4941-A775-3C1AA43AECD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3">
            <a:extLst>
              <a:ext uri="{FF2B5EF4-FFF2-40B4-BE49-F238E27FC236}">
                <a16:creationId xmlns:a16="http://schemas.microsoft.com/office/drawing/2014/main" id="{677EE8E7-E054-4AB9-8563-6C7FBA815B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46E689-647A-4F78-8E7D-80D089353316}" type="slidenum">
              <a:rPr lang="en-US" altLang="en-US" sz="1200" smtClean="0">
                <a:solidFill>
                  <a:srgbClr val="898989"/>
                </a:solidFill>
                <a:latin typeface="Tahoma" panose="020B0604030504040204" pitchFamily="34" charset="0"/>
              </a:rPr>
              <a:pPr>
                <a:spcBef>
                  <a:spcPct val="0"/>
                </a:spcBef>
                <a:buFontTx/>
                <a:buNone/>
              </a:pPr>
              <a:t>115</a:t>
            </a:fld>
            <a:endParaRPr lang="en-US" altLang="en-US" sz="1200">
              <a:solidFill>
                <a:srgbClr val="898989"/>
              </a:solidFill>
              <a:latin typeface="Tahoma" panose="020B0604030504040204" pitchFamily="34" charset="0"/>
            </a:endParaRPr>
          </a:p>
        </p:txBody>
      </p:sp>
      <p:sp>
        <p:nvSpPr>
          <p:cNvPr id="180227" name="Rectangle 7">
            <a:extLst>
              <a:ext uri="{FF2B5EF4-FFF2-40B4-BE49-F238E27FC236}">
                <a16:creationId xmlns:a16="http://schemas.microsoft.com/office/drawing/2014/main" id="{8A244070-3297-44D4-BFDE-177DB291ACF8}"/>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flagman was walking behind a dump truck</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That was arguably “occupancy”</a:t>
            </a:r>
          </a:p>
        </p:txBody>
      </p:sp>
      <p:sp>
        <p:nvSpPr>
          <p:cNvPr id="180228" name="Text Box 8">
            <a:extLst>
              <a:ext uri="{FF2B5EF4-FFF2-40B4-BE49-F238E27FC236}">
                <a16:creationId xmlns:a16="http://schemas.microsoft.com/office/drawing/2014/main" id="{04EBC91E-A9A1-4586-9E20-D0899322799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3">
            <a:extLst>
              <a:ext uri="{FF2B5EF4-FFF2-40B4-BE49-F238E27FC236}">
                <a16:creationId xmlns:a16="http://schemas.microsoft.com/office/drawing/2014/main" id="{7FF202FA-5E97-4CA6-8A4A-907138954E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38CFBC-79EB-4FC0-B601-3F71FF958FD2}" type="slidenum">
              <a:rPr lang="en-US" altLang="en-US" sz="1200" smtClean="0">
                <a:solidFill>
                  <a:srgbClr val="898989"/>
                </a:solidFill>
                <a:latin typeface="Tahoma" panose="020B0604030504040204" pitchFamily="34" charset="0"/>
              </a:rPr>
              <a:pPr>
                <a:spcBef>
                  <a:spcPct val="0"/>
                </a:spcBef>
                <a:buFontTx/>
                <a:buNone/>
              </a:pPr>
              <a:t>116</a:t>
            </a:fld>
            <a:endParaRPr lang="en-US" altLang="en-US" sz="1200">
              <a:solidFill>
                <a:srgbClr val="898989"/>
              </a:solidFill>
              <a:latin typeface="Tahoma" panose="020B0604030504040204" pitchFamily="34" charset="0"/>
            </a:endParaRPr>
          </a:p>
        </p:txBody>
      </p:sp>
      <p:sp>
        <p:nvSpPr>
          <p:cNvPr id="231427" name="Rectangle 7">
            <a:extLst>
              <a:ext uri="{FF2B5EF4-FFF2-40B4-BE49-F238E27FC236}">
                <a16:creationId xmlns:a16="http://schemas.microsoft.com/office/drawing/2014/main" id="{0DCCDD73-F4F4-4DCE-8EC2-9F4D884B081C}"/>
              </a:ext>
            </a:extLst>
          </p:cNvPr>
          <p:cNvSpPr>
            <a:spLocks noGrp="1" noChangeArrowheads="1"/>
          </p:cNvSpPr>
          <p:nvPr>
            <p:ph type="body" idx="4294967295"/>
          </p:nvPr>
        </p:nvSpPr>
        <p:spPr>
          <a:xfrm>
            <a:off x="539750" y="908050"/>
            <a:ext cx="8101013" cy="5581650"/>
          </a:xfrm>
        </p:spPr>
        <p:txBody>
          <a:bodyPr/>
          <a:lstStyle/>
          <a:p>
            <a:pPr>
              <a:spcBef>
                <a:spcPct val="0"/>
              </a:spcBef>
              <a:buNone/>
            </a:pPr>
            <a:r>
              <a:rPr lang="en-US" altLang="en-US" sz="2000" b="1" dirty="0">
                <a:solidFill>
                  <a:srgbClr val="000000"/>
                </a:solidFill>
                <a:latin typeface="Times New Roman" panose="02020603050405020304" pitchFamily="18" charset="0"/>
              </a:rPr>
              <a:t>E. Practice and Procedure</a:t>
            </a:r>
          </a:p>
        </p:txBody>
      </p:sp>
      <p:sp>
        <p:nvSpPr>
          <p:cNvPr id="231428" name="Text Box 8">
            <a:extLst>
              <a:ext uri="{FF2B5EF4-FFF2-40B4-BE49-F238E27FC236}">
                <a16:creationId xmlns:a16="http://schemas.microsoft.com/office/drawing/2014/main" id="{C0ABF203-720F-458F-8A3C-DF3F28AEE3F6}"/>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3">
            <a:extLst>
              <a:ext uri="{FF2B5EF4-FFF2-40B4-BE49-F238E27FC236}">
                <a16:creationId xmlns:a16="http://schemas.microsoft.com/office/drawing/2014/main" id="{5E531C6E-9A06-4DBF-A0A8-CB11590D8C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E975F6-AAD6-4117-B3B4-838EF60E3116}" type="slidenum">
              <a:rPr lang="en-US" altLang="en-US" sz="1200" smtClean="0">
                <a:solidFill>
                  <a:srgbClr val="898989"/>
                </a:solidFill>
                <a:latin typeface="Tahoma" panose="020B0604030504040204" pitchFamily="34" charset="0"/>
              </a:rPr>
              <a:pPr>
                <a:spcBef>
                  <a:spcPct val="0"/>
                </a:spcBef>
                <a:buFontTx/>
                <a:buNone/>
              </a:pPr>
              <a:t>117</a:t>
            </a:fld>
            <a:endParaRPr lang="en-US" altLang="en-US" sz="1200">
              <a:solidFill>
                <a:srgbClr val="898989"/>
              </a:solidFill>
              <a:latin typeface="Tahoma" panose="020B0604030504040204" pitchFamily="34" charset="0"/>
            </a:endParaRPr>
          </a:p>
        </p:txBody>
      </p:sp>
      <p:pic>
        <p:nvPicPr>
          <p:cNvPr id="235523" name="Picture 1">
            <a:extLst>
              <a:ext uri="{FF2B5EF4-FFF2-40B4-BE49-F238E27FC236}">
                <a16:creationId xmlns:a16="http://schemas.microsoft.com/office/drawing/2014/main" id="{A00F54F3-BB4F-42CC-B31B-30F0A9C3C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412875"/>
            <a:ext cx="29146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Rectangle 7">
            <a:extLst>
              <a:ext uri="{FF2B5EF4-FFF2-40B4-BE49-F238E27FC236}">
                <a16:creationId xmlns:a16="http://schemas.microsoft.com/office/drawing/2014/main" id="{AF2B9E07-5612-46AF-9A09-6B3C1B39A489}"/>
              </a:ext>
            </a:extLst>
          </p:cNvPr>
          <p:cNvSpPr>
            <a:spLocks noGrp="1" noChangeArrowheads="1"/>
          </p:cNvSpPr>
          <p:nvPr>
            <p:ph type="body" idx="4294967295"/>
          </p:nvPr>
        </p:nvSpPr>
        <p:spPr>
          <a:xfrm>
            <a:off x="539750" y="3105150"/>
            <a:ext cx="2447925" cy="3384550"/>
          </a:xfrm>
        </p:spPr>
        <p:txBody>
          <a:bodyPr/>
          <a:lstStyle/>
          <a:p>
            <a:pPr marL="0" indent="0" eaLnBrk="1" hangingPunct="1">
              <a:spcBef>
                <a:spcPct val="0"/>
              </a:spcBef>
              <a:buFont typeface="Arial" panose="020B0604020202020204" pitchFamily="34" charset="0"/>
              <a:buNone/>
            </a:pPr>
            <a:endParaRPr lang="en-US" altLang="en-US"/>
          </a:p>
        </p:txBody>
      </p:sp>
      <p:sp>
        <p:nvSpPr>
          <p:cNvPr id="235525" name="Text Box 8">
            <a:extLst>
              <a:ext uri="{FF2B5EF4-FFF2-40B4-BE49-F238E27FC236}">
                <a16:creationId xmlns:a16="http://schemas.microsoft.com/office/drawing/2014/main" id="{BD14539F-FFD7-4695-B642-74BA56B8CF9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3">
            <a:extLst>
              <a:ext uri="{FF2B5EF4-FFF2-40B4-BE49-F238E27FC236}">
                <a16:creationId xmlns:a16="http://schemas.microsoft.com/office/drawing/2014/main" id="{A9D9A51E-20A6-4562-8BCC-E805D8B0A4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E88D43-3777-4ACD-A3BB-90486983A1B7}" type="slidenum">
              <a:rPr lang="en-US" altLang="en-US" sz="1200" smtClean="0">
                <a:solidFill>
                  <a:srgbClr val="898989"/>
                </a:solidFill>
                <a:latin typeface="Tahoma" panose="020B0604030504040204" pitchFamily="34" charset="0"/>
              </a:rPr>
              <a:pPr>
                <a:spcBef>
                  <a:spcPct val="0"/>
                </a:spcBef>
                <a:buFontTx/>
                <a:buNone/>
              </a:pPr>
              <a:t>118</a:t>
            </a:fld>
            <a:endParaRPr lang="en-US" altLang="en-US" sz="1200">
              <a:solidFill>
                <a:srgbClr val="898989"/>
              </a:solidFill>
              <a:latin typeface="Tahoma" panose="020B0604030504040204" pitchFamily="34" charset="0"/>
            </a:endParaRPr>
          </a:p>
        </p:txBody>
      </p:sp>
      <p:sp>
        <p:nvSpPr>
          <p:cNvPr id="237571" name="Rectangle 7">
            <a:extLst>
              <a:ext uri="{FF2B5EF4-FFF2-40B4-BE49-F238E27FC236}">
                <a16:creationId xmlns:a16="http://schemas.microsoft.com/office/drawing/2014/main" id="{1B804A89-ABF4-4E98-A34C-61F667FAC7A1}"/>
              </a:ext>
            </a:extLst>
          </p:cNvPr>
          <p:cNvSpPr>
            <a:spLocks noGrp="1" noChangeArrowheads="1"/>
          </p:cNvSpPr>
          <p:nvPr>
            <p:ph type="body" idx="4294967295"/>
          </p:nvPr>
        </p:nvSpPr>
        <p:spPr>
          <a:xfrm>
            <a:off x="539750" y="908050"/>
            <a:ext cx="8101013" cy="5581650"/>
          </a:xfrm>
        </p:spPr>
        <p:txBody>
          <a:bodyPr/>
          <a:lstStyle/>
          <a:p>
            <a:pPr marL="514350" indent="-514350" eaLnBrk="1" hangingPunct="1">
              <a:spcBef>
                <a:spcPct val="0"/>
              </a:spcBef>
              <a:buFont typeface="Arial" panose="020B0604020202020204" pitchFamily="34" charset="0"/>
              <a:buAutoNum type="arabicParenBoth"/>
            </a:pPr>
            <a:r>
              <a:rPr lang="en-US" altLang="en-US"/>
              <a:t>Do you have available UM?</a:t>
            </a:r>
          </a:p>
          <a:p>
            <a:pPr marL="514350" indent="-514350" eaLnBrk="1" hangingPunct="1">
              <a:spcBef>
                <a:spcPct val="0"/>
              </a:spcBef>
              <a:buFont typeface="Arial" panose="020B0604020202020204" pitchFamily="34" charset="0"/>
              <a:buAutoNum type="arabicParenBoth"/>
            </a:pPr>
            <a:endParaRPr lang="en-US" altLang="en-US"/>
          </a:p>
        </p:txBody>
      </p:sp>
      <p:sp>
        <p:nvSpPr>
          <p:cNvPr id="237572" name="Text Box 8">
            <a:extLst>
              <a:ext uri="{FF2B5EF4-FFF2-40B4-BE49-F238E27FC236}">
                <a16:creationId xmlns:a16="http://schemas.microsoft.com/office/drawing/2014/main" id="{492CDDBE-5A7F-4063-A09F-5B1129CF6A5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Number Placeholder 3">
            <a:extLst>
              <a:ext uri="{FF2B5EF4-FFF2-40B4-BE49-F238E27FC236}">
                <a16:creationId xmlns:a16="http://schemas.microsoft.com/office/drawing/2014/main" id="{FB5DB178-D192-4F5B-AB8D-58AC5713BF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A49B18-5CF0-458F-9EA7-9D3B09E1545D}" type="slidenum">
              <a:rPr lang="en-US" altLang="en-US" sz="1200" smtClean="0">
                <a:solidFill>
                  <a:srgbClr val="898989"/>
                </a:solidFill>
                <a:latin typeface="Tahoma" panose="020B0604030504040204" pitchFamily="34" charset="0"/>
              </a:rPr>
              <a:pPr>
                <a:spcBef>
                  <a:spcPct val="0"/>
                </a:spcBef>
                <a:buFontTx/>
                <a:buNone/>
              </a:pPr>
              <a:t>119</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640DBAF9-E3B9-41C7-A737-E209BB1B9282}"/>
              </a:ext>
            </a:extLst>
          </p:cNvPr>
          <p:cNvSpPr>
            <a:spLocks noGrp="1" noChangeArrowheads="1"/>
          </p:cNvSpPr>
          <p:nvPr>
            <p:ph type="body" idx="4294967295"/>
          </p:nvPr>
        </p:nvSpPr>
        <p:spPr>
          <a:xfrm>
            <a:off x="539750" y="908050"/>
            <a:ext cx="8101013" cy="5581650"/>
          </a:xfrm>
        </p:spPr>
        <p:txBody>
          <a:bodyPr/>
          <a:lstStyle/>
          <a:p>
            <a:pPr marL="514350" indent="-514350" eaLnBrk="1" hangingPunct="1">
              <a:spcBef>
                <a:spcPct val="0"/>
              </a:spcBef>
              <a:buFont typeface="Arial" panose="020B0604020202020204" pitchFamily="34" charset="0"/>
              <a:buAutoNum type="arabicParenBoth"/>
              <a:defRPr/>
            </a:pPr>
            <a:r>
              <a:rPr lang="en-US" altLang="en-US" dirty="0"/>
              <a:t>Do you have available UM?</a:t>
            </a:r>
          </a:p>
          <a:p>
            <a:pPr marL="514350" indent="-514350" eaLnBrk="1" hangingPunct="1">
              <a:spcBef>
                <a:spcPct val="0"/>
              </a:spcBef>
              <a:buFont typeface="Arial" panose="020B0604020202020204" pitchFamily="34" charset="0"/>
              <a:buAutoNum type="arabicParenBoth"/>
              <a:defRPr/>
            </a:pPr>
            <a:endParaRPr lang="en-US" altLang="en-US" dirty="0"/>
          </a:p>
          <a:p>
            <a:pPr marL="548640" indent="-548640" eaLnBrk="1" hangingPunct="1">
              <a:spcBef>
                <a:spcPct val="0"/>
              </a:spcBef>
              <a:buFont typeface="Arial" panose="020B0604020202020204" pitchFamily="34" charset="0"/>
              <a:buNone/>
              <a:defRPr/>
            </a:pPr>
            <a:r>
              <a:rPr lang="en-US" altLang="en-US" dirty="0"/>
              <a:t>(2) Does the UM insured have bodily injury damages that: </a:t>
            </a:r>
          </a:p>
        </p:txBody>
      </p:sp>
      <p:sp>
        <p:nvSpPr>
          <p:cNvPr id="239620" name="Text Box 8">
            <a:extLst>
              <a:ext uri="{FF2B5EF4-FFF2-40B4-BE49-F238E27FC236}">
                <a16:creationId xmlns:a16="http://schemas.microsoft.com/office/drawing/2014/main" id="{52506C58-ED33-4D63-8B32-9D857071E4F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62EA4604-0D53-4814-B53E-CEE922FBF8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41D1ED-3644-48B3-BBC4-C1DA73C731F5}" type="slidenum">
              <a:rPr lang="en-US" altLang="en-US" sz="1200" smtClean="0">
                <a:solidFill>
                  <a:srgbClr val="898989"/>
                </a:solidFill>
                <a:latin typeface="Tahoma" panose="020B0604030504040204" pitchFamily="34" charset="0"/>
              </a:rPr>
              <a:pPr>
                <a:spcBef>
                  <a:spcPct val="0"/>
                </a:spcBef>
                <a:buFontTx/>
                <a:buNone/>
              </a:pPr>
              <a:t>12</a:t>
            </a:fld>
            <a:endParaRPr lang="en-US" altLang="en-US" sz="1200">
              <a:solidFill>
                <a:srgbClr val="898989"/>
              </a:solidFill>
              <a:latin typeface="Tahoma" panose="020B0604030504040204" pitchFamily="34" charset="0"/>
            </a:endParaRPr>
          </a:p>
        </p:txBody>
      </p:sp>
      <p:sp>
        <p:nvSpPr>
          <p:cNvPr id="49155" name="Rectangle 7">
            <a:extLst>
              <a:ext uri="{FF2B5EF4-FFF2-40B4-BE49-F238E27FC236}">
                <a16:creationId xmlns:a16="http://schemas.microsoft.com/office/drawing/2014/main" id="{C4A2E353-E016-461F-97BC-6F79AC5B819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(1) UM pays the damages an insured would otherwise have been able to collect from the liability coverage of an uninsured tortfeasor or a hit-and-run driver (more on this later)</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(2) For bodily injury, sickness, disease, death</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So not property damage</a:t>
            </a:r>
          </a:p>
          <a:p>
            <a:pPr marL="0" indent="0" eaLnBrk="1" hangingPunct="1">
              <a:spcBef>
                <a:spcPct val="0"/>
              </a:spcBef>
              <a:buFont typeface="Arial" panose="020B0604020202020204" pitchFamily="34" charset="0"/>
              <a:buNone/>
            </a:pPr>
            <a:endParaRPr lang="en-US" altLang="en-US" b="1"/>
          </a:p>
        </p:txBody>
      </p:sp>
      <p:sp>
        <p:nvSpPr>
          <p:cNvPr id="49156" name="Text Box 8">
            <a:extLst>
              <a:ext uri="{FF2B5EF4-FFF2-40B4-BE49-F238E27FC236}">
                <a16:creationId xmlns:a16="http://schemas.microsoft.com/office/drawing/2014/main" id="{3C830A89-1D05-4E8D-93D0-0A3B824D545B}"/>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Number Placeholder 3">
            <a:extLst>
              <a:ext uri="{FF2B5EF4-FFF2-40B4-BE49-F238E27FC236}">
                <a16:creationId xmlns:a16="http://schemas.microsoft.com/office/drawing/2014/main" id="{B122AE02-66AE-4B43-A4F1-C114EDBAE2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CF6CA8-D24E-4950-862B-6DC06EDB1322}" type="slidenum">
              <a:rPr lang="en-US" altLang="en-US" sz="1200" smtClean="0">
                <a:solidFill>
                  <a:srgbClr val="898989"/>
                </a:solidFill>
                <a:latin typeface="Tahoma" panose="020B0604030504040204" pitchFamily="34" charset="0"/>
              </a:rPr>
              <a:pPr>
                <a:spcBef>
                  <a:spcPct val="0"/>
                </a:spcBef>
                <a:buFontTx/>
                <a:buNone/>
              </a:pPr>
              <a:t>120</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D1B24C84-82CF-4C00-8EC5-902ADD228729}"/>
              </a:ext>
            </a:extLst>
          </p:cNvPr>
          <p:cNvSpPr>
            <a:spLocks noGrp="1" noChangeArrowheads="1"/>
          </p:cNvSpPr>
          <p:nvPr>
            <p:ph type="body" idx="4294967295"/>
          </p:nvPr>
        </p:nvSpPr>
        <p:spPr>
          <a:xfrm>
            <a:off x="539750" y="908050"/>
            <a:ext cx="8101013" cy="5581650"/>
          </a:xfrm>
        </p:spPr>
        <p:txBody>
          <a:bodyPr/>
          <a:lstStyle/>
          <a:p>
            <a:pPr marL="514350" indent="-514350" eaLnBrk="1" hangingPunct="1">
              <a:spcBef>
                <a:spcPct val="0"/>
              </a:spcBef>
              <a:buFont typeface="Arial" panose="020B0604020202020204" pitchFamily="34" charset="0"/>
              <a:buAutoNum type="arabicParenBoth"/>
              <a:defRPr/>
            </a:pPr>
            <a:r>
              <a:rPr lang="en-US" altLang="en-US" dirty="0"/>
              <a:t>Do you have available UM?</a:t>
            </a:r>
          </a:p>
          <a:p>
            <a:pPr marL="514350" indent="-514350" eaLnBrk="1" hangingPunct="1">
              <a:spcBef>
                <a:spcPct val="0"/>
              </a:spcBef>
              <a:buFont typeface="Arial" panose="020B0604020202020204" pitchFamily="34" charset="0"/>
              <a:buAutoNum type="arabicParenBoth"/>
              <a:defRPr/>
            </a:pPr>
            <a:endParaRPr lang="en-US" altLang="en-US" dirty="0"/>
          </a:p>
          <a:p>
            <a:pPr marL="548640" indent="-548640" eaLnBrk="1" hangingPunct="1">
              <a:spcBef>
                <a:spcPct val="0"/>
              </a:spcBef>
              <a:buFont typeface="Arial" panose="020B0604020202020204" pitchFamily="34" charset="0"/>
              <a:buNone/>
              <a:defRPr/>
            </a:pPr>
            <a:r>
              <a:rPr lang="en-US" altLang="en-US" dirty="0"/>
              <a:t>(2) Does the UM insured have bodily injury damages that: </a:t>
            </a:r>
          </a:p>
          <a:p>
            <a:pPr marL="0" indent="0" eaLnBrk="1" hangingPunct="1">
              <a:spcBef>
                <a:spcPct val="0"/>
              </a:spcBef>
              <a:buFont typeface="Arial" panose="020B0604020202020204" pitchFamily="34" charset="0"/>
              <a:buNone/>
              <a:defRPr/>
            </a:pPr>
            <a:endParaRPr lang="en-US" altLang="en-US" dirty="0"/>
          </a:p>
          <a:p>
            <a:pPr marL="514350" indent="-514350" eaLnBrk="1" hangingPunct="1">
              <a:spcBef>
                <a:spcPct val="0"/>
              </a:spcBef>
              <a:buFont typeface="Arial" panose="020B0604020202020204" pitchFamily="34" charset="0"/>
              <a:buAutoNum type="alphaUcParenBoth"/>
              <a:defRPr/>
            </a:pPr>
            <a:r>
              <a:rPr lang="en-US" altLang="en-US" dirty="0"/>
              <a:t>Exceed liability limits</a:t>
            </a:r>
          </a:p>
          <a:p>
            <a:pPr marL="514350" indent="-514350" eaLnBrk="1" hangingPunct="1">
              <a:spcBef>
                <a:spcPct val="0"/>
              </a:spcBef>
              <a:buFont typeface="Arial" panose="020B0604020202020204" pitchFamily="34" charset="0"/>
              <a:buAutoNum type="alphaUcParenBoth"/>
              <a:defRPr/>
            </a:pPr>
            <a:endParaRPr lang="en-US" altLang="en-US" dirty="0"/>
          </a:p>
        </p:txBody>
      </p:sp>
      <p:sp>
        <p:nvSpPr>
          <p:cNvPr id="241668" name="Text Box 8">
            <a:extLst>
              <a:ext uri="{FF2B5EF4-FFF2-40B4-BE49-F238E27FC236}">
                <a16:creationId xmlns:a16="http://schemas.microsoft.com/office/drawing/2014/main" id="{8A034341-79E4-427E-B133-7A94B29EADC2}"/>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3">
            <a:extLst>
              <a:ext uri="{FF2B5EF4-FFF2-40B4-BE49-F238E27FC236}">
                <a16:creationId xmlns:a16="http://schemas.microsoft.com/office/drawing/2014/main" id="{EEE42ADC-660D-4C6B-A99E-F849F6853C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290D35-497B-423E-8446-916F04359F92}" type="slidenum">
              <a:rPr lang="en-US" altLang="en-US" sz="1200" smtClean="0">
                <a:solidFill>
                  <a:srgbClr val="898989"/>
                </a:solidFill>
                <a:latin typeface="Tahoma" panose="020B0604030504040204" pitchFamily="34" charset="0"/>
              </a:rPr>
              <a:pPr>
                <a:spcBef>
                  <a:spcPct val="0"/>
                </a:spcBef>
                <a:buFontTx/>
                <a:buNone/>
              </a:pPr>
              <a:t>121</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33EF2E41-C1FD-40B0-A7D3-371FD8848D29}"/>
              </a:ext>
            </a:extLst>
          </p:cNvPr>
          <p:cNvSpPr>
            <a:spLocks noGrp="1" noChangeArrowheads="1"/>
          </p:cNvSpPr>
          <p:nvPr>
            <p:ph type="body" idx="4294967295"/>
          </p:nvPr>
        </p:nvSpPr>
        <p:spPr>
          <a:xfrm>
            <a:off x="539750" y="908050"/>
            <a:ext cx="8101013" cy="5581650"/>
          </a:xfrm>
        </p:spPr>
        <p:txBody>
          <a:bodyPr/>
          <a:lstStyle/>
          <a:p>
            <a:pPr marL="514350" indent="-514350" eaLnBrk="1" hangingPunct="1">
              <a:spcBef>
                <a:spcPct val="0"/>
              </a:spcBef>
              <a:buFont typeface="Arial" panose="020B0604020202020204" pitchFamily="34" charset="0"/>
              <a:buAutoNum type="arabicParenBoth"/>
              <a:defRPr/>
            </a:pPr>
            <a:r>
              <a:rPr lang="en-US" altLang="en-US" dirty="0"/>
              <a:t>Do you have available UM?</a:t>
            </a:r>
          </a:p>
          <a:p>
            <a:pPr marL="514350" indent="-514350" eaLnBrk="1" hangingPunct="1">
              <a:spcBef>
                <a:spcPct val="0"/>
              </a:spcBef>
              <a:buFont typeface="Arial" panose="020B0604020202020204" pitchFamily="34" charset="0"/>
              <a:buAutoNum type="arabicParenBoth"/>
              <a:defRPr/>
            </a:pPr>
            <a:endParaRPr lang="en-US" altLang="en-US" dirty="0"/>
          </a:p>
          <a:p>
            <a:pPr marL="548640" indent="-548640" eaLnBrk="1" hangingPunct="1">
              <a:spcBef>
                <a:spcPct val="0"/>
              </a:spcBef>
              <a:buFont typeface="Arial" panose="020B0604020202020204" pitchFamily="34" charset="0"/>
              <a:buNone/>
              <a:defRPr/>
            </a:pPr>
            <a:r>
              <a:rPr lang="en-US" altLang="en-US" dirty="0"/>
              <a:t>(2) Does the UM insured have bodily injury damages that: </a:t>
            </a:r>
          </a:p>
          <a:p>
            <a:pPr marL="0" indent="0" eaLnBrk="1" hangingPunct="1">
              <a:spcBef>
                <a:spcPct val="0"/>
              </a:spcBef>
              <a:buFont typeface="Arial" panose="020B0604020202020204" pitchFamily="34" charset="0"/>
              <a:buNone/>
              <a:defRPr/>
            </a:pPr>
            <a:endParaRPr lang="en-US" altLang="en-US" dirty="0"/>
          </a:p>
          <a:p>
            <a:pPr marL="548640" indent="-514350" eaLnBrk="1" hangingPunct="1">
              <a:spcBef>
                <a:spcPct val="0"/>
              </a:spcBef>
              <a:buFont typeface="Arial" panose="020B0604020202020204" pitchFamily="34" charset="0"/>
              <a:buAutoNum type="alphaUcParenBoth"/>
              <a:defRPr/>
            </a:pPr>
            <a:r>
              <a:rPr lang="en-US" altLang="en-US" dirty="0"/>
              <a:t>Exceed liability limits</a:t>
            </a:r>
          </a:p>
          <a:p>
            <a:pPr marL="548640" indent="-514350" eaLnBrk="1" hangingPunct="1">
              <a:spcBef>
                <a:spcPct val="0"/>
              </a:spcBef>
              <a:buFont typeface="Arial" panose="020B0604020202020204" pitchFamily="34" charset="0"/>
              <a:buAutoNum type="alphaUcParenBoth"/>
              <a:defRPr/>
            </a:pPr>
            <a:endParaRPr lang="en-US" altLang="en-US" dirty="0"/>
          </a:p>
          <a:p>
            <a:pPr marL="548640" indent="-548640" eaLnBrk="1" hangingPunct="1">
              <a:spcBef>
                <a:spcPct val="0"/>
              </a:spcBef>
              <a:buFont typeface="Arial" panose="020B0604020202020204" pitchFamily="34" charset="0"/>
              <a:buNone/>
              <a:defRPr/>
            </a:pPr>
            <a:r>
              <a:rPr lang="en-US" altLang="en-US" dirty="0"/>
              <a:t>(B) Arise from the negligent ownership, maintenance, or use of a motor vehicle (we’ll get to this)</a:t>
            </a:r>
          </a:p>
        </p:txBody>
      </p:sp>
      <p:sp>
        <p:nvSpPr>
          <p:cNvPr id="243716" name="Text Box 8">
            <a:extLst>
              <a:ext uri="{FF2B5EF4-FFF2-40B4-BE49-F238E27FC236}">
                <a16:creationId xmlns:a16="http://schemas.microsoft.com/office/drawing/2014/main" id="{C63D0432-61CF-4E33-83B0-763D42FB7EA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3">
            <a:extLst>
              <a:ext uri="{FF2B5EF4-FFF2-40B4-BE49-F238E27FC236}">
                <a16:creationId xmlns:a16="http://schemas.microsoft.com/office/drawing/2014/main" id="{0188635C-8870-4332-BC06-A27FDEEB08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AFBB8A-C17D-4CF5-B290-FD484A19CDC7}" type="slidenum">
              <a:rPr lang="en-US" altLang="en-US" sz="1200" smtClean="0">
                <a:solidFill>
                  <a:srgbClr val="898989"/>
                </a:solidFill>
                <a:latin typeface="Tahoma" panose="020B0604030504040204" pitchFamily="34" charset="0"/>
              </a:rPr>
              <a:pPr>
                <a:spcBef>
                  <a:spcPct val="0"/>
                </a:spcBef>
                <a:buFontTx/>
                <a:buNone/>
              </a:pPr>
              <a:t>122</a:t>
            </a:fld>
            <a:endParaRPr lang="en-US" altLang="en-US" sz="1200">
              <a:solidFill>
                <a:srgbClr val="898989"/>
              </a:solidFill>
              <a:latin typeface="Tahoma" panose="020B0604030504040204" pitchFamily="34" charset="0"/>
            </a:endParaRPr>
          </a:p>
        </p:txBody>
      </p:sp>
      <p:sp>
        <p:nvSpPr>
          <p:cNvPr id="245763" name="Rectangle 7">
            <a:extLst>
              <a:ext uri="{FF2B5EF4-FFF2-40B4-BE49-F238E27FC236}">
                <a16:creationId xmlns:a16="http://schemas.microsoft.com/office/drawing/2014/main" id="{4DFB0297-E185-43B9-B8D7-7FC535CE757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DO NOT SETTLE WITH TF FOR LESS THAN LIABILITY LIMITS</a:t>
            </a:r>
          </a:p>
        </p:txBody>
      </p:sp>
      <p:sp>
        <p:nvSpPr>
          <p:cNvPr id="245764" name="Text Box 8">
            <a:extLst>
              <a:ext uri="{FF2B5EF4-FFF2-40B4-BE49-F238E27FC236}">
                <a16:creationId xmlns:a16="http://schemas.microsoft.com/office/drawing/2014/main" id="{D02AB9AE-3096-41B7-8B73-908992278C7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3">
            <a:extLst>
              <a:ext uri="{FF2B5EF4-FFF2-40B4-BE49-F238E27FC236}">
                <a16:creationId xmlns:a16="http://schemas.microsoft.com/office/drawing/2014/main" id="{1F1F483E-C19A-455B-A963-D31B0B226D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D966C8-35D3-4A54-9566-85412A34AC67}" type="slidenum">
              <a:rPr lang="en-US" altLang="en-US" sz="1200" smtClean="0">
                <a:solidFill>
                  <a:srgbClr val="898989"/>
                </a:solidFill>
                <a:latin typeface="Tahoma" panose="020B0604030504040204" pitchFamily="34" charset="0"/>
              </a:rPr>
              <a:pPr>
                <a:spcBef>
                  <a:spcPct val="0"/>
                </a:spcBef>
                <a:buFontTx/>
                <a:buNone/>
              </a:pPr>
              <a:t>123</a:t>
            </a:fld>
            <a:endParaRPr lang="en-US" altLang="en-US" sz="1200">
              <a:solidFill>
                <a:srgbClr val="898989"/>
              </a:solidFill>
              <a:latin typeface="Tahoma" panose="020B0604030504040204" pitchFamily="34" charset="0"/>
            </a:endParaRPr>
          </a:p>
        </p:txBody>
      </p:sp>
      <p:sp>
        <p:nvSpPr>
          <p:cNvPr id="247811" name="Rectangle 7">
            <a:extLst>
              <a:ext uri="{FF2B5EF4-FFF2-40B4-BE49-F238E27FC236}">
                <a16:creationId xmlns:a16="http://schemas.microsoft.com/office/drawing/2014/main" id="{A5987CF2-89E1-4AAD-9B1B-347A8F638C8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DO NOT SETTLE WITH TF FOR LESS THAN LIABILITY LIMITS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If you do, by definition you do not have a UM claim </a:t>
            </a:r>
          </a:p>
          <a:p>
            <a:pPr marL="0" indent="0" eaLnBrk="1" hangingPunct="1">
              <a:spcBef>
                <a:spcPct val="0"/>
              </a:spcBef>
              <a:buFont typeface="Arial" panose="020B0604020202020204" pitchFamily="34" charset="0"/>
              <a:buNone/>
            </a:pPr>
            <a:r>
              <a:rPr lang="en-US" altLang="en-US"/>
              <a:t>(</a:t>
            </a:r>
            <a:r>
              <a:rPr lang="en-US" altLang="en-US" i="1"/>
              <a:t>Porter v. State Farm</a:t>
            </a:r>
            <a:r>
              <a:rPr lang="en-US" altLang="en-US"/>
              <a:t>, 2010 OK CIV APP 8, 231 P.3d 691)</a:t>
            </a:r>
          </a:p>
        </p:txBody>
      </p:sp>
      <p:sp>
        <p:nvSpPr>
          <p:cNvPr id="247812" name="Text Box 8">
            <a:extLst>
              <a:ext uri="{FF2B5EF4-FFF2-40B4-BE49-F238E27FC236}">
                <a16:creationId xmlns:a16="http://schemas.microsoft.com/office/drawing/2014/main" id="{FFE1D30E-8A34-4B76-B05E-5F93C5B28C1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3">
            <a:extLst>
              <a:ext uri="{FF2B5EF4-FFF2-40B4-BE49-F238E27FC236}">
                <a16:creationId xmlns:a16="http://schemas.microsoft.com/office/drawing/2014/main" id="{3E0C804A-2260-42B8-82E3-967B519657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653CA2-808C-4FD3-9006-D1A1EEA0B929}" type="slidenum">
              <a:rPr lang="en-US" altLang="en-US" sz="1200" smtClean="0">
                <a:solidFill>
                  <a:srgbClr val="898989"/>
                </a:solidFill>
                <a:latin typeface="Tahoma" panose="020B0604030504040204" pitchFamily="34" charset="0"/>
              </a:rPr>
              <a:pPr>
                <a:spcBef>
                  <a:spcPct val="0"/>
                </a:spcBef>
                <a:buFontTx/>
                <a:buNone/>
              </a:pPr>
              <a:t>124</a:t>
            </a:fld>
            <a:endParaRPr lang="en-US" altLang="en-US" sz="1200">
              <a:solidFill>
                <a:srgbClr val="898989"/>
              </a:solidFill>
              <a:latin typeface="Tahoma" panose="020B0604030504040204" pitchFamily="34" charset="0"/>
            </a:endParaRPr>
          </a:p>
        </p:txBody>
      </p:sp>
      <p:sp>
        <p:nvSpPr>
          <p:cNvPr id="249859" name="Rectangle 7">
            <a:extLst>
              <a:ext uri="{FF2B5EF4-FFF2-40B4-BE49-F238E27FC236}">
                <a16:creationId xmlns:a16="http://schemas.microsoft.com/office/drawing/2014/main" id="{F428A7A0-D0CA-43DA-A6C0-6758FFC3175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DO NOT SETTLE CLAIM WITH TF WITHOUT GETTING UM TO WAIVE SUBROGATION—</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YOU WILL DESTROY YOUR UM CLAIM (</a:t>
            </a:r>
          </a:p>
          <a:p>
            <a:pPr marL="0" indent="0" eaLnBrk="1" hangingPunct="1">
              <a:spcBef>
                <a:spcPct val="0"/>
              </a:spcBef>
              <a:buFont typeface="Arial" panose="020B0604020202020204" pitchFamily="34" charset="0"/>
              <a:buNone/>
            </a:pPr>
            <a:endParaRPr lang="en-US" altLang="en-US" i="1"/>
          </a:p>
          <a:p>
            <a:pPr marL="0" indent="0" eaLnBrk="1" hangingPunct="1">
              <a:spcBef>
                <a:spcPct val="0"/>
              </a:spcBef>
              <a:buFont typeface="Arial" panose="020B0604020202020204" pitchFamily="34" charset="0"/>
              <a:buNone/>
            </a:pPr>
            <a:r>
              <a:rPr lang="en-US" altLang="en-US" i="1"/>
              <a:t>Porter v. MFA</a:t>
            </a:r>
            <a:r>
              <a:rPr lang="en-US" altLang="en-US"/>
              <a:t>, 1982 OK 23, 643 P.2d 302)</a:t>
            </a:r>
          </a:p>
        </p:txBody>
      </p:sp>
      <p:sp>
        <p:nvSpPr>
          <p:cNvPr id="249860" name="Text Box 8">
            <a:extLst>
              <a:ext uri="{FF2B5EF4-FFF2-40B4-BE49-F238E27FC236}">
                <a16:creationId xmlns:a16="http://schemas.microsoft.com/office/drawing/2014/main" id="{C90D6D18-50AF-4948-BBC0-024FB3DBBA3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3">
            <a:extLst>
              <a:ext uri="{FF2B5EF4-FFF2-40B4-BE49-F238E27FC236}">
                <a16:creationId xmlns:a16="http://schemas.microsoft.com/office/drawing/2014/main" id="{099256AB-6188-4B69-BF8E-663F08DFC8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8C8652-F95E-4CD7-8582-EB3503E884CE}" type="slidenum">
              <a:rPr lang="en-US" altLang="en-US" sz="1200" smtClean="0">
                <a:solidFill>
                  <a:srgbClr val="898989"/>
                </a:solidFill>
                <a:latin typeface="Tahoma" panose="020B0604030504040204" pitchFamily="34" charset="0"/>
              </a:rPr>
              <a:pPr>
                <a:spcBef>
                  <a:spcPct val="0"/>
                </a:spcBef>
                <a:buFontTx/>
                <a:buNone/>
              </a:pPr>
              <a:t>125</a:t>
            </a:fld>
            <a:endParaRPr lang="en-US" altLang="en-US" sz="1200">
              <a:solidFill>
                <a:srgbClr val="898989"/>
              </a:solidFill>
              <a:latin typeface="Tahoma" panose="020B0604030504040204" pitchFamily="34" charset="0"/>
            </a:endParaRPr>
          </a:p>
        </p:txBody>
      </p:sp>
      <p:sp>
        <p:nvSpPr>
          <p:cNvPr id="251907" name="Rectangle 7">
            <a:extLst>
              <a:ext uri="{FF2B5EF4-FFF2-40B4-BE49-F238E27FC236}">
                <a16:creationId xmlns:a16="http://schemas.microsoft.com/office/drawing/2014/main" id="{F3E6DC93-C85B-45D3-9303-C7646DA3AC4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DO NOT EXECUTE A “COVENENT NOT TO SUE” WITH TF—THAT DESTROYS UM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Frey v. Independence Fire &amp; Cas. Co.</a:t>
            </a:r>
            <a:r>
              <a:rPr lang="en-US" altLang="en-US"/>
              <a:t>, 1985 OK 25, 689 P.2d 17)</a:t>
            </a:r>
          </a:p>
        </p:txBody>
      </p:sp>
      <p:sp>
        <p:nvSpPr>
          <p:cNvPr id="251908" name="Text Box 8">
            <a:extLst>
              <a:ext uri="{FF2B5EF4-FFF2-40B4-BE49-F238E27FC236}">
                <a16:creationId xmlns:a16="http://schemas.microsoft.com/office/drawing/2014/main" id="{3D579117-8927-425B-BD1A-FE19C2C2390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3">
            <a:extLst>
              <a:ext uri="{FF2B5EF4-FFF2-40B4-BE49-F238E27FC236}">
                <a16:creationId xmlns:a16="http://schemas.microsoft.com/office/drawing/2014/main" id="{6C94B671-8EBE-41AB-BD62-F5CDCC9B8D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14700-8828-43A0-958C-A1058114A26D}" type="slidenum">
              <a:rPr lang="en-US" altLang="en-US" sz="1200" smtClean="0">
                <a:solidFill>
                  <a:srgbClr val="898989"/>
                </a:solidFill>
                <a:latin typeface="Tahoma" panose="020B0604030504040204" pitchFamily="34" charset="0"/>
              </a:rPr>
              <a:pPr>
                <a:spcBef>
                  <a:spcPct val="0"/>
                </a:spcBef>
                <a:buFontTx/>
                <a:buNone/>
              </a:pPr>
              <a:t>126</a:t>
            </a:fld>
            <a:endParaRPr lang="en-US" altLang="en-US" sz="1200">
              <a:solidFill>
                <a:srgbClr val="898989"/>
              </a:solidFill>
              <a:latin typeface="Tahoma" panose="020B0604030504040204" pitchFamily="34" charset="0"/>
            </a:endParaRPr>
          </a:p>
        </p:txBody>
      </p:sp>
      <p:sp>
        <p:nvSpPr>
          <p:cNvPr id="253955" name="Rectangle 7">
            <a:extLst>
              <a:ext uri="{FF2B5EF4-FFF2-40B4-BE49-F238E27FC236}">
                <a16:creationId xmlns:a16="http://schemas.microsoft.com/office/drawing/2014/main" id="{9EA70E3B-142C-45F6-88A1-4749FAEF8CD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must offer its own evaluation of the claim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Bad faith otherwise (</a:t>
            </a:r>
            <a:r>
              <a:rPr lang="en-US" altLang="en-US" i="1"/>
              <a:t>Newport v. USAA</a:t>
            </a:r>
            <a:r>
              <a:rPr lang="en-US" altLang="en-US"/>
              <a:t>, 2000 OK 59, 11 P.3d 190)</a:t>
            </a:r>
          </a:p>
        </p:txBody>
      </p:sp>
      <p:sp>
        <p:nvSpPr>
          <p:cNvPr id="253956" name="Text Box 8">
            <a:extLst>
              <a:ext uri="{FF2B5EF4-FFF2-40B4-BE49-F238E27FC236}">
                <a16:creationId xmlns:a16="http://schemas.microsoft.com/office/drawing/2014/main" id="{203BAB87-4D7A-4869-A402-5071F4FC352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3">
            <a:extLst>
              <a:ext uri="{FF2B5EF4-FFF2-40B4-BE49-F238E27FC236}">
                <a16:creationId xmlns:a16="http://schemas.microsoft.com/office/drawing/2014/main" id="{CDB191B5-D030-4A9C-9CF9-1727350062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5C06E0-16D5-419A-9502-9376E3D0199C}" type="slidenum">
              <a:rPr lang="en-US" altLang="en-US" sz="1200" smtClean="0">
                <a:solidFill>
                  <a:srgbClr val="898989"/>
                </a:solidFill>
                <a:latin typeface="Tahoma" panose="020B0604030504040204" pitchFamily="34" charset="0"/>
              </a:rPr>
              <a:pPr>
                <a:spcBef>
                  <a:spcPct val="0"/>
                </a:spcBef>
                <a:buFontTx/>
                <a:buNone/>
              </a:pPr>
              <a:t>127</a:t>
            </a:fld>
            <a:endParaRPr lang="en-US" altLang="en-US" sz="1200">
              <a:solidFill>
                <a:srgbClr val="898989"/>
              </a:solidFill>
              <a:latin typeface="Tahoma" panose="020B0604030504040204" pitchFamily="34" charset="0"/>
            </a:endParaRPr>
          </a:p>
        </p:txBody>
      </p:sp>
      <p:sp>
        <p:nvSpPr>
          <p:cNvPr id="256003" name="Rectangle 7">
            <a:extLst>
              <a:ext uri="{FF2B5EF4-FFF2-40B4-BE49-F238E27FC236}">
                <a16:creationId xmlns:a16="http://schemas.microsoft.com/office/drawing/2014/main" id="{2AE59888-21C9-414B-B7E0-D0BE27DFB94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Standing to sue: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named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resident family member</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occupant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All also have standing to sue for bad faith (</a:t>
            </a:r>
            <a:r>
              <a:rPr lang="en-US" altLang="en-US" i="1"/>
              <a:t>Townsend v. State Farm</a:t>
            </a:r>
            <a:r>
              <a:rPr lang="en-US" altLang="en-US"/>
              <a:t>, 1993 OK 119, 860 P.2d 236)</a:t>
            </a:r>
          </a:p>
          <a:p>
            <a:pPr marL="0" indent="0" eaLnBrk="1" hangingPunct="1">
              <a:spcBef>
                <a:spcPct val="0"/>
              </a:spcBef>
              <a:buFont typeface="Arial" panose="020B0604020202020204" pitchFamily="34" charset="0"/>
              <a:buNone/>
            </a:pPr>
            <a:endParaRPr lang="en-US" altLang="en-US"/>
          </a:p>
        </p:txBody>
      </p:sp>
      <p:sp>
        <p:nvSpPr>
          <p:cNvPr id="256004" name="Text Box 8">
            <a:extLst>
              <a:ext uri="{FF2B5EF4-FFF2-40B4-BE49-F238E27FC236}">
                <a16:creationId xmlns:a16="http://schemas.microsoft.com/office/drawing/2014/main" id="{22E9BC72-1A7E-494B-85E9-806C43805270}"/>
              </a:ext>
            </a:extLst>
          </p:cNvPr>
          <p:cNvSpPr txBox="1">
            <a:spLocks noChangeArrowheads="1"/>
          </p:cNvSpPr>
          <p:nvPr/>
        </p:nvSpPr>
        <p:spPr bwMode="auto">
          <a:xfrm>
            <a:off x="215900" y="49213"/>
            <a:ext cx="828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3">
            <a:extLst>
              <a:ext uri="{FF2B5EF4-FFF2-40B4-BE49-F238E27FC236}">
                <a16:creationId xmlns:a16="http://schemas.microsoft.com/office/drawing/2014/main" id="{DEAD1892-90CB-4AB1-98D7-E8BD26A5B6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17EB6A-FBCA-4B63-AC81-8CC12544D55A}" type="slidenum">
              <a:rPr lang="en-US" altLang="en-US" sz="1200" smtClean="0">
                <a:solidFill>
                  <a:srgbClr val="898989"/>
                </a:solidFill>
                <a:latin typeface="Tahoma" panose="020B0604030504040204" pitchFamily="34" charset="0"/>
              </a:rPr>
              <a:pPr>
                <a:spcBef>
                  <a:spcPct val="0"/>
                </a:spcBef>
                <a:buFontTx/>
                <a:buNone/>
              </a:pPr>
              <a:t>128</a:t>
            </a:fld>
            <a:endParaRPr lang="en-US" altLang="en-US" sz="1200">
              <a:solidFill>
                <a:srgbClr val="898989"/>
              </a:solidFill>
              <a:latin typeface="Tahoma" panose="020B0604030504040204" pitchFamily="34" charset="0"/>
            </a:endParaRPr>
          </a:p>
        </p:txBody>
      </p:sp>
      <p:sp>
        <p:nvSpPr>
          <p:cNvPr id="258051" name="Rectangle 7">
            <a:extLst>
              <a:ext uri="{FF2B5EF4-FFF2-40B4-BE49-F238E27FC236}">
                <a16:creationId xmlns:a16="http://schemas.microsoft.com/office/drawing/2014/main" id="{8BDDF4E0-FFA7-4700-B62F-323EE373B56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Insured who is not next-of-kin lacks standing to sue UM carrier in death claim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i="1"/>
              <a:t>Ouelette v. State Farm Mut. Ins. Co.</a:t>
            </a:r>
            <a:r>
              <a:rPr lang="en-US" altLang="en-US"/>
              <a:t>, 1994 OK 79, 918 P.2d 1363</a:t>
            </a:r>
          </a:p>
        </p:txBody>
      </p:sp>
      <p:sp>
        <p:nvSpPr>
          <p:cNvPr id="258052" name="Text Box 8">
            <a:extLst>
              <a:ext uri="{FF2B5EF4-FFF2-40B4-BE49-F238E27FC236}">
                <a16:creationId xmlns:a16="http://schemas.microsoft.com/office/drawing/2014/main" id="{7B978903-D1BF-4CB2-87B3-E86D09DE7FA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3">
            <a:extLst>
              <a:ext uri="{FF2B5EF4-FFF2-40B4-BE49-F238E27FC236}">
                <a16:creationId xmlns:a16="http://schemas.microsoft.com/office/drawing/2014/main" id="{1DB32E95-CEE2-4925-A76A-60BC7D479C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0E58E2-3325-4222-A406-AD21ED826CED}" type="slidenum">
              <a:rPr lang="en-US" altLang="en-US" sz="1200" smtClean="0">
                <a:solidFill>
                  <a:srgbClr val="898989"/>
                </a:solidFill>
                <a:latin typeface="Tahoma" panose="020B0604030504040204" pitchFamily="34" charset="0"/>
              </a:rPr>
              <a:pPr>
                <a:spcBef>
                  <a:spcPct val="0"/>
                </a:spcBef>
                <a:buFontTx/>
                <a:buNone/>
              </a:pPr>
              <a:t>129</a:t>
            </a:fld>
            <a:endParaRPr lang="en-US" altLang="en-US" sz="1200">
              <a:solidFill>
                <a:srgbClr val="898989"/>
              </a:solidFill>
              <a:latin typeface="Tahoma" panose="020B0604030504040204" pitchFamily="34" charset="0"/>
            </a:endParaRPr>
          </a:p>
        </p:txBody>
      </p:sp>
      <p:sp>
        <p:nvSpPr>
          <p:cNvPr id="260099" name="Rectangle 7">
            <a:extLst>
              <a:ext uri="{FF2B5EF4-FFF2-40B4-BE49-F238E27FC236}">
                <a16:creationId xmlns:a16="http://schemas.microsoft.com/office/drawing/2014/main" id="{A9AAEA5A-1FA9-43FE-9452-B0C898F33619}"/>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To get to the UM, can: (1) Sue the UM </a:t>
            </a:r>
          </a:p>
        </p:txBody>
      </p:sp>
      <p:sp>
        <p:nvSpPr>
          <p:cNvPr id="260100" name="Text Box 8">
            <a:extLst>
              <a:ext uri="{FF2B5EF4-FFF2-40B4-BE49-F238E27FC236}">
                <a16:creationId xmlns:a16="http://schemas.microsoft.com/office/drawing/2014/main" id="{7E1D5B3D-6E35-4950-8F92-E3465E11441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3E182C29-440F-4553-9211-0197E06EAE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25D6C6-6A30-41B0-BBC8-1D8D72F1520C}" type="slidenum">
              <a:rPr lang="en-US" altLang="en-US" sz="1200" smtClean="0">
                <a:solidFill>
                  <a:srgbClr val="898989"/>
                </a:solidFill>
                <a:latin typeface="Tahoma" panose="020B0604030504040204" pitchFamily="34" charset="0"/>
              </a:rPr>
              <a:pPr>
                <a:spcBef>
                  <a:spcPct val="0"/>
                </a:spcBef>
                <a:buFontTx/>
                <a:buNone/>
              </a:pPr>
              <a:t>13</a:t>
            </a:fld>
            <a:endParaRPr lang="en-US" altLang="en-US" sz="1200">
              <a:solidFill>
                <a:srgbClr val="898989"/>
              </a:solidFill>
              <a:latin typeface="Tahoma" panose="020B0604030504040204" pitchFamily="34" charset="0"/>
            </a:endParaRPr>
          </a:p>
        </p:txBody>
      </p:sp>
      <p:sp>
        <p:nvSpPr>
          <p:cNvPr id="51203" name="Rectangle 7">
            <a:extLst>
              <a:ext uri="{FF2B5EF4-FFF2-40B4-BE49-F238E27FC236}">
                <a16:creationId xmlns:a16="http://schemas.microsoft.com/office/drawing/2014/main" id="{1DE8D38C-7164-462C-B073-17BECDF5D36D}"/>
              </a:ext>
            </a:extLst>
          </p:cNvPr>
          <p:cNvSpPr>
            <a:spLocks noGrp="1" noChangeArrowheads="1"/>
          </p:cNvSpPr>
          <p:nvPr>
            <p:ph type="body" idx="4294967295"/>
          </p:nvPr>
        </p:nvSpPr>
        <p:spPr>
          <a:xfrm>
            <a:off x="539750" y="549275"/>
            <a:ext cx="8101013" cy="6172200"/>
          </a:xfrm>
        </p:spPr>
        <p:txBody>
          <a:bodyPr/>
          <a:lstStyle/>
          <a:p>
            <a:pPr marL="0" indent="0" eaLnBrk="1" hangingPunct="1">
              <a:spcBef>
                <a:spcPct val="0"/>
              </a:spcBef>
              <a:buFont typeface="Arial" panose="020B0604020202020204" pitchFamily="34" charset="0"/>
              <a:buNone/>
            </a:pPr>
            <a:r>
              <a:rPr lang="en-US" altLang="en-US" b="1"/>
              <a:t>(1) UM pays the damages an insured would otherwise have been able to collect from the liability coverage of an uninsured tortfeasor or a hit-and-run driver (more on this later)</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(2) For bodily injury, sickness, disease, death</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So not property damage</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(3) Coverage must be no less than the $25,000 per person, $50,000 per occurrence limits required for liability coverage</a:t>
            </a:r>
          </a:p>
          <a:p>
            <a:pPr marL="0" indent="0" eaLnBrk="1" hangingPunct="1">
              <a:spcBef>
                <a:spcPct val="0"/>
              </a:spcBef>
              <a:buFont typeface="Arial" panose="020B0604020202020204" pitchFamily="34" charset="0"/>
              <a:buNone/>
            </a:pPr>
            <a:endParaRPr lang="en-US" altLang="en-US" b="1"/>
          </a:p>
        </p:txBody>
      </p:sp>
      <p:sp>
        <p:nvSpPr>
          <p:cNvPr id="51204" name="Text Box 8">
            <a:extLst>
              <a:ext uri="{FF2B5EF4-FFF2-40B4-BE49-F238E27FC236}">
                <a16:creationId xmlns:a16="http://schemas.microsoft.com/office/drawing/2014/main" id="{651DBC7E-D9D8-48FC-AFA6-A1532E81C23F}"/>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3">
            <a:extLst>
              <a:ext uri="{FF2B5EF4-FFF2-40B4-BE49-F238E27FC236}">
                <a16:creationId xmlns:a16="http://schemas.microsoft.com/office/drawing/2014/main" id="{04F8D5E5-E67E-4358-9B22-16C2084DB9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D0269B-ACE0-48E6-8960-B6A5150DEA85}" type="slidenum">
              <a:rPr lang="en-US" altLang="en-US" sz="1200" smtClean="0">
                <a:solidFill>
                  <a:srgbClr val="898989"/>
                </a:solidFill>
                <a:latin typeface="Tahoma" panose="020B0604030504040204" pitchFamily="34" charset="0"/>
              </a:rPr>
              <a:pPr>
                <a:spcBef>
                  <a:spcPct val="0"/>
                </a:spcBef>
                <a:buFontTx/>
                <a:buNone/>
              </a:pPr>
              <a:t>130</a:t>
            </a:fld>
            <a:endParaRPr lang="en-US" altLang="en-US" sz="1200">
              <a:solidFill>
                <a:srgbClr val="898989"/>
              </a:solidFill>
              <a:latin typeface="Tahoma" panose="020B0604030504040204" pitchFamily="34" charset="0"/>
            </a:endParaRPr>
          </a:p>
        </p:txBody>
      </p:sp>
      <p:sp>
        <p:nvSpPr>
          <p:cNvPr id="262147" name="Rectangle 7">
            <a:extLst>
              <a:ext uri="{FF2B5EF4-FFF2-40B4-BE49-F238E27FC236}">
                <a16:creationId xmlns:a16="http://schemas.microsoft.com/office/drawing/2014/main" id="{783EC386-0E0C-49FC-9388-302A743821F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To get to the UM, can: (1) Sue the UM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(2) Join the TF in that suit</a:t>
            </a:r>
          </a:p>
        </p:txBody>
      </p:sp>
      <p:sp>
        <p:nvSpPr>
          <p:cNvPr id="262148" name="Text Box 8">
            <a:extLst>
              <a:ext uri="{FF2B5EF4-FFF2-40B4-BE49-F238E27FC236}">
                <a16:creationId xmlns:a16="http://schemas.microsoft.com/office/drawing/2014/main" id="{0C675795-C19C-41BF-92CC-07F458797A9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3">
            <a:extLst>
              <a:ext uri="{FF2B5EF4-FFF2-40B4-BE49-F238E27FC236}">
                <a16:creationId xmlns:a16="http://schemas.microsoft.com/office/drawing/2014/main" id="{67198A9F-7A6C-472C-B1D1-0BBC1BEB77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DCC578-C25E-44D1-BBA3-64467442214A}" type="slidenum">
              <a:rPr lang="en-US" altLang="en-US" sz="1200" smtClean="0">
                <a:solidFill>
                  <a:srgbClr val="898989"/>
                </a:solidFill>
                <a:latin typeface="Tahoma" panose="020B0604030504040204" pitchFamily="34" charset="0"/>
              </a:rPr>
              <a:pPr>
                <a:spcBef>
                  <a:spcPct val="0"/>
                </a:spcBef>
                <a:buFontTx/>
                <a:buNone/>
              </a:pPr>
              <a:t>131</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97B92E93-370C-47CE-8967-618CC6E0519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defRPr/>
            </a:pPr>
            <a:r>
              <a:rPr lang="en-US" altLang="en-US" dirty="0"/>
              <a:t>To get to the UM, can: (1) Sue the UM </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(2) Join the TF in that suit</a:t>
            </a:r>
          </a:p>
          <a:p>
            <a:pPr marL="0" indent="0" eaLnBrk="1" hangingPunct="1">
              <a:spcBef>
                <a:spcPct val="0"/>
              </a:spcBef>
              <a:buFont typeface="Arial" panose="020B0604020202020204" pitchFamily="34" charset="0"/>
              <a:buNone/>
              <a:defRPr/>
            </a:pPr>
            <a:endParaRPr lang="en-US" altLang="en-US" dirty="0"/>
          </a:p>
          <a:p>
            <a:pPr marL="548640" indent="-548640" eaLnBrk="1" hangingPunct="1">
              <a:spcBef>
                <a:spcPct val="0"/>
              </a:spcBef>
              <a:buFont typeface="Arial" panose="020B0604020202020204" pitchFamily="34" charset="0"/>
              <a:buNone/>
              <a:defRPr/>
            </a:pPr>
            <a:r>
              <a:rPr lang="en-US" altLang="en-US" dirty="0"/>
              <a:t>(3) Sue only the TF and put UM on “notice”</a:t>
            </a:r>
          </a:p>
        </p:txBody>
      </p:sp>
      <p:sp>
        <p:nvSpPr>
          <p:cNvPr id="264196" name="Text Box 8">
            <a:extLst>
              <a:ext uri="{FF2B5EF4-FFF2-40B4-BE49-F238E27FC236}">
                <a16:creationId xmlns:a16="http://schemas.microsoft.com/office/drawing/2014/main" id="{EC49B8CB-DFC8-4EE0-A99D-5400E65E631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3">
            <a:extLst>
              <a:ext uri="{FF2B5EF4-FFF2-40B4-BE49-F238E27FC236}">
                <a16:creationId xmlns:a16="http://schemas.microsoft.com/office/drawing/2014/main" id="{BAA33E5F-6637-4256-93EF-5D2FDB5446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AE6ACB-D1F8-4CD4-A7EA-AA6CB0C4A211}" type="slidenum">
              <a:rPr lang="en-US" altLang="en-US" sz="1200" smtClean="0">
                <a:solidFill>
                  <a:srgbClr val="898989"/>
                </a:solidFill>
                <a:latin typeface="Tahoma" panose="020B0604030504040204" pitchFamily="34" charset="0"/>
              </a:rPr>
              <a:pPr>
                <a:spcBef>
                  <a:spcPct val="0"/>
                </a:spcBef>
                <a:buFontTx/>
                <a:buNone/>
              </a:pPr>
              <a:t>132</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038EFFF0-8DD7-42C6-9C62-468C08337369}"/>
              </a:ext>
            </a:extLst>
          </p:cNvPr>
          <p:cNvSpPr>
            <a:spLocks noGrp="1" noChangeArrowheads="1"/>
          </p:cNvSpPr>
          <p:nvPr>
            <p:ph type="body" idx="4294967295"/>
          </p:nvPr>
        </p:nvSpPr>
        <p:spPr>
          <a:xfrm>
            <a:off x="539750" y="620713"/>
            <a:ext cx="8101013" cy="5868987"/>
          </a:xfrm>
        </p:spPr>
        <p:txBody>
          <a:bodyPr/>
          <a:lstStyle/>
          <a:p>
            <a:pPr marL="0" indent="0" eaLnBrk="1" hangingPunct="1">
              <a:spcBef>
                <a:spcPct val="0"/>
              </a:spcBef>
              <a:buFont typeface="Arial" panose="020B0604020202020204" pitchFamily="34" charset="0"/>
              <a:buNone/>
              <a:defRPr/>
            </a:pPr>
            <a:r>
              <a:rPr lang="en-US" altLang="en-US" dirty="0"/>
              <a:t>To get to the UM, can: (1) Sue the UM </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dirty="0"/>
              <a:t>(2) Join the TF in that suit</a:t>
            </a:r>
          </a:p>
          <a:p>
            <a:pPr marL="0" indent="0" eaLnBrk="1" hangingPunct="1">
              <a:spcBef>
                <a:spcPct val="0"/>
              </a:spcBef>
              <a:buFont typeface="Arial" panose="020B0604020202020204" pitchFamily="34" charset="0"/>
              <a:buNone/>
              <a:defRPr/>
            </a:pPr>
            <a:endParaRPr lang="en-US" altLang="en-US" dirty="0"/>
          </a:p>
          <a:p>
            <a:pPr marL="548640" indent="-548640" eaLnBrk="1" hangingPunct="1">
              <a:spcBef>
                <a:spcPct val="0"/>
              </a:spcBef>
              <a:buFont typeface="Arial" panose="020B0604020202020204" pitchFamily="34" charset="0"/>
              <a:buNone/>
              <a:defRPr/>
            </a:pPr>
            <a:r>
              <a:rPr lang="en-US" altLang="en-US" dirty="0"/>
              <a:t>(3) Sue only the TF and put UM on “notice” which will bind UM if they do not intervene</a:t>
            </a:r>
          </a:p>
          <a:p>
            <a:pPr marL="0" indent="0" eaLnBrk="1" hangingPunct="1">
              <a:spcBef>
                <a:spcPct val="0"/>
              </a:spcBef>
              <a:buFont typeface="Arial" panose="020B0604020202020204" pitchFamily="34" charset="0"/>
              <a:buNone/>
              <a:defRPr/>
            </a:pPr>
            <a:endParaRPr lang="en-US" altLang="en-US" dirty="0"/>
          </a:p>
          <a:p>
            <a:pPr marL="548640" indent="-548640" eaLnBrk="1" hangingPunct="1">
              <a:spcBef>
                <a:spcPct val="0"/>
              </a:spcBef>
              <a:buFont typeface="Arial" panose="020B0604020202020204" pitchFamily="34" charset="0"/>
              <a:buNone/>
              <a:defRPr/>
            </a:pPr>
            <a:r>
              <a:rPr lang="en-US" altLang="en-US" dirty="0"/>
              <a:t>(4) Sue only the TF and not put UM on notice. Don’t do this—UM will not be bound by judgment</a:t>
            </a:r>
          </a:p>
          <a:p>
            <a:pPr marL="0" indent="0" eaLnBrk="1" hangingPunct="1">
              <a:spcBef>
                <a:spcPct val="0"/>
              </a:spcBef>
              <a:buFont typeface="Arial" panose="020B0604020202020204" pitchFamily="34" charset="0"/>
              <a:buNone/>
              <a:defRPr/>
            </a:pPr>
            <a:endParaRPr lang="en-US" altLang="en-US" dirty="0"/>
          </a:p>
          <a:p>
            <a:pPr marL="0" indent="0" eaLnBrk="1" hangingPunct="1">
              <a:spcBef>
                <a:spcPct val="0"/>
              </a:spcBef>
              <a:buFont typeface="Arial" panose="020B0604020202020204" pitchFamily="34" charset="0"/>
              <a:buNone/>
              <a:defRPr/>
            </a:pPr>
            <a:r>
              <a:rPr lang="en-US" altLang="en-US" i="1" dirty="0"/>
              <a:t>Keel v. MFA</a:t>
            </a:r>
            <a:r>
              <a:rPr lang="en-US" altLang="en-US" dirty="0"/>
              <a:t>, 1976 OK 86, 553 P.2d 153</a:t>
            </a:r>
          </a:p>
        </p:txBody>
      </p:sp>
      <p:sp>
        <p:nvSpPr>
          <p:cNvPr id="266244" name="Text Box 8">
            <a:extLst>
              <a:ext uri="{FF2B5EF4-FFF2-40B4-BE49-F238E27FC236}">
                <a16:creationId xmlns:a16="http://schemas.microsoft.com/office/drawing/2014/main" id="{EA8D39A0-FA2D-43D0-A98B-08F3C7B4CBE2}"/>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3">
            <a:extLst>
              <a:ext uri="{FF2B5EF4-FFF2-40B4-BE49-F238E27FC236}">
                <a16:creationId xmlns:a16="http://schemas.microsoft.com/office/drawing/2014/main" id="{A5D5BEA9-09EF-49A7-AB1D-6486855164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F7AF36-7A49-4E72-BDC2-F2534C30B37F}" type="slidenum">
              <a:rPr lang="en-US" altLang="en-US" sz="1200" smtClean="0">
                <a:solidFill>
                  <a:srgbClr val="898989"/>
                </a:solidFill>
                <a:latin typeface="Tahoma" panose="020B0604030504040204" pitchFamily="34" charset="0"/>
              </a:rPr>
              <a:pPr>
                <a:spcBef>
                  <a:spcPct val="0"/>
                </a:spcBef>
                <a:buFontTx/>
                <a:buNone/>
              </a:pPr>
              <a:t>133</a:t>
            </a:fld>
            <a:endParaRPr lang="en-US" altLang="en-US" sz="1200">
              <a:solidFill>
                <a:srgbClr val="898989"/>
              </a:solidFill>
              <a:latin typeface="Tahoma" panose="020B0604030504040204" pitchFamily="34" charset="0"/>
            </a:endParaRPr>
          </a:p>
        </p:txBody>
      </p:sp>
      <p:sp>
        <p:nvSpPr>
          <p:cNvPr id="268291" name="Rectangle 7">
            <a:extLst>
              <a:ext uri="{FF2B5EF4-FFF2-40B4-BE49-F238E27FC236}">
                <a16:creationId xmlns:a16="http://schemas.microsoft.com/office/drawing/2014/main" id="{6A8E2914-A1FD-492F-92D0-FB513899460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cannot force you to sue TF if damages exceed TF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That’s because UM is “first dollar coverage”—once damages exceed TF coverage</a:t>
            </a:r>
          </a:p>
        </p:txBody>
      </p:sp>
      <p:sp>
        <p:nvSpPr>
          <p:cNvPr id="268292" name="Text Box 8">
            <a:extLst>
              <a:ext uri="{FF2B5EF4-FFF2-40B4-BE49-F238E27FC236}">
                <a16:creationId xmlns:a16="http://schemas.microsoft.com/office/drawing/2014/main" id="{0A94A039-A2D0-437D-BC7C-B0953A7EF86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3">
            <a:extLst>
              <a:ext uri="{FF2B5EF4-FFF2-40B4-BE49-F238E27FC236}">
                <a16:creationId xmlns:a16="http://schemas.microsoft.com/office/drawing/2014/main" id="{E0CE29A5-2301-4142-B006-E6427DC3CD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719B7A-BE6D-4383-BA41-960713F73207}" type="slidenum">
              <a:rPr lang="en-US" altLang="en-US" sz="1200" smtClean="0">
                <a:solidFill>
                  <a:srgbClr val="898989"/>
                </a:solidFill>
                <a:latin typeface="Tahoma" panose="020B0604030504040204" pitchFamily="34" charset="0"/>
              </a:rPr>
              <a:pPr>
                <a:spcBef>
                  <a:spcPct val="0"/>
                </a:spcBef>
                <a:buFontTx/>
                <a:buNone/>
              </a:pPr>
              <a:t>134</a:t>
            </a:fld>
            <a:endParaRPr lang="en-US" altLang="en-US" sz="1200">
              <a:solidFill>
                <a:srgbClr val="898989"/>
              </a:solidFill>
              <a:latin typeface="Tahoma" panose="020B0604030504040204" pitchFamily="34" charset="0"/>
            </a:endParaRPr>
          </a:p>
        </p:txBody>
      </p:sp>
      <p:sp>
        <p:nvSpPr>
          <p:cNvPr id="270339" name="Rectangle 7">
            <a:extLst>
              <a:ext uri="{FF2B5EF4-FFF2-40B4-BE49-F238E27FC236}">
                <a16:creationId xmlns:a16="http://schemas.microsoft.com/office/drawing/2014/main" id="{156BCAD5-8BB1-4CD1-B38F-13E1B45D881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is “first dollar coverage”—once damages exceed TF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Not entitled to credit for liability limits but must subrogate to recover from TF</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i="1"/>
              <a:t>Burch v. Allstate</a:t>
            </a:r>
            <a:r>
              <a:rPr lang="en-US" altLang="en-US"/>
              <a:t>, 1998 OK 129, 977 P.2d 1057</a:t>
            </a:r>
          </a:p>
        </p:txBody>
      </p:sp>
      <p:sp>
        <p:nvSpPr>
          <p:cNvPr id="270340" name="Text Box 8">
            <a:extLst>
              <a:ext uri="{FF2B5EF4-FFF2-40B4-BE49-F238E27FC236}">
                <a16:creationId xmlns:a16="http://schemas.microsoft.com/office/drawing/2014/main" id="{EDA6D79F-9122-436D-BB76-4A0E999A5F2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3">
            <a:extLst>
              <a:ext uri="{FF2B5EF4-FFF2-40B4-BE49-F238E27FC236}">
                <a16:creationId xmlns:a16="http://schemas.microsoft.com/office/drawing/2014/main" id="{186107BC-2C43-410F-86F5-37299676A2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402DF0-2B0D-46B2-8660-9C72078CEF08}" type="slidenum">
              <a:rPr lang="en-US" altLang="en-US" sz="1200" smtClean="0">
                <a:solidFill>
                  <a:srgbClr val="898989"/>
                </a:solidFill>
                <a:latin typeface="Tahoma" panose="020B0604030504040204" pitchFamily="34" charset="0"/>
              </a:rPr>
              <a:pPr>
                <a:spcBef>
                  <a:spcPct val="0"/>
                </a:spcBef>
                <a:buFontTx/>
                <a:buNone/>
              </a:pPr>
              <a:t>135</a:t>
            </a:fld>
            <a:endParaRPr lang="en-US" altLang="en-US" sz="1200">
              <a:solidFill>
                <a:srgbClr val="898989"/>
              </a:solidFill>
              <a:latin typeface="Tahoma" panose="020B0604030504040204" pitchFamily="34" charset="0"/>
            </a:endParaRPr>
          </a:p>
        </p:txBody>
      </p:sp>
      <p:sp>
        <p:nvSpPr>
          <p:cNvPr id="272387" name="Rectangle 7">
            <a:extLst>
              <a:ext uri="{FF2B5EF4-FFF2-40B4-BE49-F238E27FC236}">
                <a16:creationId xmlns:a16="http://schemas.microsoft.com/office/drawing/2014/main" id="{A2D6531A-103C-4829-88E7-AE5CF013FF3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Running of TF SOL does not prevent UM claim</a:t>
            </a:r>
          </a:p>
          <a:p>
            <a:pPr marL="0" indent="0" eaLnBrk="1" hangingPunct="1">
              <a:spcBef>
                <a:spcPct val="0"/>
              </a:spcBef>
              <a:buFont typeface="Arial" panose="020B0604020202020204" pitchFamily="34" charset="0"/>
              <a:buNone/>
            </a:pPr>
            <a:endParaRPr lang="en-US" altLang="en-US"/>
          </a:p>
        </p:txBody>
      </p:sp>
      <p:sp>
        <p:nvSpPr>
          <p:cNvPr id="272388" name="Text Box 8">
            <a:extLst>
              <a:ext uri="{FF2B5EF4-FFF2-40B4-BE49-F238E27FC236}">
                <a16:creationId xmlns:a16="http://schemas.microsoft.com/office/drawing/2014/main" id="{E8D7CCFB-1269-41C6-B5C0-A176C70DFDF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Number Placeholder 3">
            <a:extLst>
              <a:ext uri="{FF2B5EF4-FFF2-40B4-BE49-F238E27FC236}">
                <a16:creationId xmlns:a16="http://schemas.microsoft.com/office/drawing/2014/main" id="{7B10A8CE-5D43-41E5-8B39-AD886A60EA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A66BA7-57FC-4DEE-9F4E-3F40CCFE976E}" type="slidenum">
              <a:rPr lang="en-US" altLang="en-US" sz="1200" smtClean="0">
                <a:solidFill>
                  <a:srgbClr val="898989"/>
                </a:solidFill>
                <a:latin typeface="Tahoma" panose="020B0604030504040204" pitchFamily="34" charset="0"/>
              </a:rPr>
              <a:pPr>
                <a:spcBef>
                  <a:spcPct val="0"/>
                </a:spcBef>
                <a:buFontTx/>
                <a:buNone/>
              </a:pPr>
              <a:t>136</a:t>
            </a:fld>
            <a:endParaRPr lang="en-US" altLang="en-US" sz="1200">
              <a:solidFill>
                <a:srgbClr val="898989"/>
              </a:solidFill>
              <a:latin typeface="Tahoma" panose="020B0604030504040204" pitchFamily="34" charset="0"/>
            </a:endParaRPr>
          </a:p>
        </p:txBody>
      </p:sp>
      <p:sp>
        <p:nvSpPr>
          <p:cNvPr id="274435" name="Rectangle 7">
            <a:extLst>
              <a:ext uri="{FF2B5EF4-FFF2-40B4-BE49-F238E27FC236}">
                <a16:creationId xmlns:a16="http://schemas.microsoft.com/office/drawing/2014/main" id="{97BFEAC6-57F7-4A11-ABA9-A0A96D5E067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Running of TF SOL does not prevent UM claim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But also does not make an otherwise insured TF “uninsured” (</a:t>
            </a:r>
            <a:r>
              <a:rPr lang="en-US" altLang="en-US" i="1"/>
              <a:t>Kavanaugh v. Maryland Ins.Co.</a:t>
            </a:r>
            <a:r>
              <a:rPr lang="en-US" altLang="en-US"/>
              <a:t>, 1997 OK CIV APP 41, 943 P.2d 629; </a:t>
            </a:r>
            <a:r>
              <a:rPr lang="en-US" altLang="en-US" i="1"/>
              <a:t>Boyer v. OFBMIC</a:t>
            </a:r>
            <a:r>
              <a:rPr lang="en-US" altLang="en-US"/>
              <a:t>, 1995 OK CIV APP 102, 902 P.2d 83)</a:t>
            </a:r>
          </a:p>
          <a:p>
            <a:pPr marL="0" indent="0" eaLnBrk="1" hangingPunct="1">
              <a:spcBef>
                <a:spcPct val="0"/>
              </a:spcBef>
              <a:buFont typeface="Arial" panose="020B0604020202020204" pitchFamily="34" charset="0"/>
              <a:buNone/>
            </a:pPr>
            <a:endParaRPr lang="en-US" altLang="en-US"/>
          </a:p>
        </p:txBody>
      </p:sp>
      <p:sp>
        <p:nvSpPr>
          <p:cNvPr id="274436" name="Text Box 8">
            <a:extLst>
              <a:ext uri="{FF2B5EF4-FFF2-40B4-BE49-F238E27FC236}">
                <a16:creationId xmlns:a16="http://schemas.microsoft.com/office/drawing/2014/main" id="{380FA05F-B81A-43BD-ABED-E77AF6D4BCA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3">
            <a:extLst>
              <a:ext uri="{FF2B5EF4-FFF2-40B4-BE49-F238E27FC236}">
                <a16:creationId xmlns:a16="http://schemas.microsoft.com/office/drawing/2014/main" id="{DF95F995-908A-494B-A079-2771E19306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5FFF5A-69EA-4CD7-AD81-25FCFE606A6A}" type="slidenum">
              <a:rPr lang="en-US" altLang="en-US" sz="1200" smtClean="0">
                <a:solidFill>
                  <a:srgbClr val="898989"/>
                </a:solidFill>
                <a:latin typeface="Tahoma" panose="020B0604030504040204" pitchFamily="34" charset="0"/>
              </a:rPr>
              <a:pPr>
                <a:spcBef>
                  <a:spcPct val="0"/>
                </a:spcBef>
                <a:buFontTx/>
                <a:buNone/>
              </a:pPr>
              <a:t>137</a:t>
            </a:fld>
            <a:endParaRPr lang="en-US" altLang="en-US" sz="1200">
              <a:solidFill>
                <a:srgbClr val="898989"/>
              </a:solidFill>
              <a:latin typeface="Tahoma" panose="020B0604030504040204" pitchFamily="34" charset="0"/>
            </a:endParaRPr>
          </a:p>
        </p:txBody>
      </p:sp>
      <p:sp>
        <p:nvSpPr>
          <p:cNvPr id="276483" name="Rectangle 7">
            <a:extLst>
              <a:ext uri="{FF2B5EF4-FFF2-40B4-BE49-F238E27FC236}">
                <a16:creationId xmlns:a16="http://schemas.microsoft.com/office/drawing/2014/main" id="{E38F04A6-A01B-4F93-B8E3-1CBC1A39FB2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SOL on UM runs five years from date of denial</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Not date of wreck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SOL almost never runs on UM claim since the SOL does not start until a claim has been submitted and denied</a:t>
            </a:r>
          </a:p>
        </p:txBody>
      </p:sp>
      <p:sp>
        <p:nvSpPr>
          <p:cNvPr id="276484" name="Text Box 8">
            <a:extLst>
              <a:ext uri="{FF2B5EF4-FFF2-40B4-BE49-F238E27FC236}">
                <a16:creationId xmlns:a16="http://schemas.microsoft.com/office/drawing/2014/main" id="{BD7131C1-AE97-4A66-AF88-09B38CCBD72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3">
            <a:extLst>
              <a:ext uri="{FF2B5EF4-FFF2-40B4-BE49-F238E27FC236}">
                <a16:creationId xmlns:a16="http://schemas.microsoft.com/office/drawing/2014/main" id="{7FC6872E-2960-4976-BA97-04C8E59C9F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ED76E4-0501-4BF5-B9D8-CA50E0254E54}" type="slidenum">
              <a:rPr lang="en-US" altLang="en-US" sz="1200" smtClean="0">
                <a:solidFill>
                  <a:srgbClr val="898989"/>
                </a:solidFill>
                <a:latin typeface="Tahoma" panose="020B0604030504040204" pitchFamily="34" charset="0"/>
              </a:rPr>
              <a:pPr>
                <a:spcBef>
                  <a:spcPct val="0"/>
                </a:spcBef>
                <a:buFontTx/>
                <a:buNone/>
              </a:pPr>
              <a:t>138</a:t>
            </a:fld>
            <a:endParaRPr lang="en-US" altLang="en-US" sz="1200">
              <a:solidFill>
                <a:srgbClr val="898989"/>
              </a:solidFill>
              <a:latin typeface="Tahoma" panose="020B0604030504040204" pitchFamily="34" charset="0"/>
            </a:endParaRPr>
          </a:p>
        </p:txBody>
      </p:sp>
      <p:sp>
        <p:nvSpPr>
          <p:cNvPr id="282627" name="Rectangle 7">
            <a:extLst>
              <a:ext uri="{FF2B5EF4-FFF2-40B4-BE49-F238E27FC236}">
                <a16:creationId xmlns:a16="http://schemas.microsoft.com/office/drawing/2014/main" id="{EEF92D41-8460-4775-9D7F-05E80877BA6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TF not entitled to credit for UM payment</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Weatherly v. Flourney</a:t>
            </a:r>
            <a:r>
              <a:rPr lang="en-US" altLang="en-US"/>
              <a:t>, 1996 OK CIV APP 109, 929 P.2d 296)</a:t>
            </a:r>
          </a:p>
        </p:txBody>
      </p:sp>
      <p:sp>
        <p:nvSpPr>
          <p:cNvPr id="282628" name="Text Box 8">
            <a:extLst>
              <a:ext uri="{FF2B5EF4-FFF2-40B4-BE49-F238E27FC236}">
                <a16:creationId xmlns:a16="http://schemas.microsoft.com/office/drawing/2014/main" id="{D54637A6-DF65-4ED7-944C-33251A8AF9A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E. Practice and Procedure</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3">
            <a:extLst>
              <a:ext uri="{FF2B5EF4-FFF2-40B4-BE49-F238E27FC236}">
                <a16:creationId xmlns:a16="http://schemas.microsoft.com/office/drawing/2014/main" id="{2E800B09-947C-4485-BBF9-5FB0DE85FE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7A6726-5FD8-4AB6-82E2-F7D6DE2942C8}" type="slidenum">
              <a:rPr lang="en-US" altLang="en-US" sz="1200" smtClean="0">
                <a:solidFill>
                  <a:srgbClr val="898989"/>
                </a:solidFill>
                <a:latin typeface="Tahoma" panose="020B0604030504040204" pitchFamily="34" charset="0"/>
              </a:rPr>
              <a:pPr>
                <a:spcBef>
                  <a:spcPct val="0"/>
                </a:spcBef>
                <a:buFontTx/>
                <a:buNone/>
              </a:pPr>
              <a:t>139</a:t>
            </a:fld>
            <a:endParaRPr lang="en-US" altLang="en-US" sz="1200">
              <a:solidFill>
                <a:srgbClr val="898989"/>
              </a:solidFill>
              <a:latin typeface="Tahoma" panose="020B0604030504040204" pitchFamily="34" charset="0"/>
            </a:endParaRPr>
          </a:p>
        </p:txBody>
      </p:sp>
      <p:sp>
        <p:nvSpPr>
          <p:cNvPr id="346115" name="Rectangle 7">
            <a:extLst>
              <a:ext uri="{FF2B5EF4-FFF2-40B4-BE49-F238E27FC236}">
                <a16:creationId xmlns:a16="http://schemas.microsoft.com/office/drawing/2014/main" id="{3B774C40-D9E3-450D-9CF5-BEDA93C7556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dirty="0"/>
              <a:t>Hit and Run Coverage</a:t>
            </a:r>
          </a:p>
        </p:txBody>
      </p:sp>
      <p:sp>
        <p:nvSpPr>
          <p:cNvPr id="346116" name="Text Box 8">
            <a:extLst>
              <a:ext uri="{FF2B5EF4-FFF2-40B4-BE49-F238E27FC236}">
                <a16:creationId xmlns:a16="http://schemas.microsoft.com/office/drawing/2014/main" id="{D764BA95-AE77-4473-9F09-4AE2ACE9FD3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9912B971-169E-4771-AF8B-46135E43A9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809A5F-3907-4588-98F7-889160D548F0}" type="slidenum">
              <a:rPr lang="en-US" altLang="en-US" sz="1200" smtClean="0">
                <a:solidFill>
                  <a:srgbClr val="898989"/>
                </a:solidFill>
                <a:latin typeface="Tahoma" panose="020B0604030504040204" pitchFamily="34" charset="0"/>
              </a:rPr>
              <a:pPr>
                <a:spcBef>
                  <a:spcPct val="0"/>
                </a:spcBef>
                <a:buFontTx/>
                <a:buNone/>
              </a:pPr>
              <a:t>14</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0450971E-35EE-42B1-BD94-F428FE0BCE75}"/>
              </a:ext>
            </a:extLst>
          </p:cNvPr>
          <p:cNvSpPr>
            <a:spLocks noGrp="1" noChangeArrowheads="1"/>
          </p:cNvSpPr>
          <p:nvPr>
            <p:ph type="body" idx="4294967295"/>
          </p:nvPr>
        </p:nvSpPr>
        <p:spPr>
          <a:xfrm>
            <a:off x="539750" y="908050"/>
            <a:ext cx="8101013" cy="5581650"/>
          </a:xfrm>
        </p:spPr>
        <p:txBody>
          <a:bodyPr/>
          <a:lstStyle/>
          <a:p>
            <a:pPr marL="457200" indent="-457200" eaLnBrk="1" hangingPunct="1">
              <a:spcBef>
                <a:spcPct val="0"/>
              </a:spcBef>
              <a:buFont typeface="Arial" panose="020B0604020202020204" pitchFamily="34" charset="0"/>
              <a:buNone/>
              <a:defRPr/>
            </a:pPr>
            <a:r>
              <a:rPr lang="en-US" altLang="en-US" b="1" dirty="0"/>
              <a:t>(1) Defines “uninsured” to also mean “underinsured”</a:t>
            </a:r>
          </a:p>
          <a:p>
            <a:pPr marL="0" indent="0" eaLnBrk="1" hangingPunct="1">
              <a:spcBef>
                <a:spcPct val="0"/>
              </a:spcBef>
              <a:buFont typeface="Arial" panose="020B0604020202020204" pitchFamily="34" charset="0"/>
              <a:buNone/>
              <a:defRPr/>
            </a:pPr>
            <a:endParaRPr lang="en-US" altLang="en-US" b="1" dirty="0"/>
          </a:p>
        </p:txBody>
      </p:sp>
      <p:sp>
        <p:nvSpPr>
          <p:cNvPr id="63492" name="Text Box 8">
            <a:extLst>
              <a:ext uri="{FF2B5EF4-FFF2-40B4-BE49-F238E27FC236}">
                <a16:creationId xmlns:a16="http://schemas.microsoft.com/office/drawing/2014/main" id="{007D8D8B-F07B-4E40-A53A-D2309823E957}"/>
              </a:ext>
            </a:extLst>
          </p:cNvPr>
          <p:cNvSpPr txBox="1">
            <a:spLocks noChangeArrowheads="1"/>
          </p:cNvSpPr>
          <p:nvPr/>
        </p:nvSpPr>
        <p:spPr bwMode="auto">
          <a:xfrm>
            <a:off x="215900" y="49213"/>
            <a:ext cx="8820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Number Placeholder 3">
            <a:extLst>
              <a:ext uri="{FF2B5EF4-FFF2-40B4-BE49-F238E27FC236}">
                <a16:creationId xmlns:a16="http://schemas.microsoft.com/office/drawing/2014/main" id="{6389D1A6-44EC-4FD1-A6CA-48F240F4DA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3C5B4D-EFA1-4BCB-98D0-C2A3E93A1594}" type="slidenum">
              <a:rPr lang="en-US" altLang="en-US" sz="1200" smtClean="0">
                <a:solidFill>
                  <a:srgbClr val="898989"/>
                </a:solidFill>
                <a:latin typeface="Tahoma" panose="020B0604030504040204" pitchFamily="34" charset="0"/>
              </a:rPr>
              <a:pPr>
                <a:spcBef>
                  <a:spcPct val="0"/>
                </a:spcBef>
                <a:buFontTx/>
                <a:buNone/>
              </a:pPr>
              <a:t>140</a:t>
            </a:fld>
            <a:endParaRPr lang="en-US" altLang="en-US" sz="1200">
              <a:solidFill>
                <a:srgbClr val="898989"/>
              </a:solidFill>
              <a:latin typeface="Tahoma" panose="020B0604030504040204" pitchFamily="34" charset="0"/>
            </a:endParaRPr>
          </a:p>
        </p:txBody>
      </p:sp>
      <p:sp>
        <p:nvSpPr>
          <p:cNvPr id="348163" name="Rectangle 7">
            <a:extLst>
              <a:ext uri="{FF2B5EF4-FFF2-40B4-BE49-F238E27FC236}">
                <a16:creationId xmlns:a16="http://schemas.microsoft.com/office/drawing/2014/main" id="{E53D6E05-960D-4420-8CBE-149C7DDCEA8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statute includes “hit and run” driver in definition of “uninsured”</a:t>
            </a:r>
          </a:p>
        </p:txBody>
      </p:sp>
      <p:sp>
        <p:nvSpPr>
          <p:cNvPr id="348164" name="Text Box 8">
            <a:extLst>
              <a:ext uri="{FF2B5EF4-FFF2-40B4-BE49-F238E27FC236}">
                <a16:creationId xmlns:a16="http://schemas.microsoft.com/office/drawing/2014/main" id="{90A55AC1-B3C7-4D15-B790-CD60EA9A0FF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Number Placeholder 3">
            <a:extLst>
              <a:ext uri="{FF2B5EF4-FFF2-40B4-BE49-F238E27FC236}">
                <a16:creationId xmlns:a16="http://schemas.microsoft.com/office/drawing/2014/main" id="{6F7BDA2E-7E85-42D1-B3FE-DDE56474C1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8B3C45-080E-4635-A537-EBA606CB92FE}" type="slidenum">
              <a:rPr lang="en-US" altLang="en-US" sz="1200" smtClean="0">
                <a:solidFill>
                  <a:srgbClr val="898989"/>
                </a:solidFill>
                <a:latin typeface="Tahoma" panose="020B0604030504040204" pitchFamily="34" charset="0"/>
              </a:rPr>
              <a:pPr>
                <a:spcBef>
                  <a:spcPct val="0"/>
                </a:spcBef>
                <a:buFontTx/>
                <a:buNone/>
              </a:pPr>
              <a:t>141</a:t>
            </a:fld>
            <a:endParaRPr lang="en-US" altLang="en-US" sz="1200">
              <a:solidFill>
                <a:srgbClr val="898989"/>
              </a:solidFill>
              <a:latin typeface="Tahoma" panose="020B0604030504040204" pitchFamily="34" charset="0"/>
            </a:endParaRPr>
          </a:p>
        </p:txBody>
      </p:sp>
      <p:sp>
        <p:nvSpPr>
          <p:cNvPr id="350211" name="Rectangle 7">
            <a:extLst>
              <a:ext uri="{FF2B5EF4-FFF2-40B4-BE49-F238E27FC236}">
                <a16:creationId xmlns:a16="http://schemas.microsoft.com/office/drawing/2014/main" id="{5029DB7D-611B-4371-9EBC-0B28524D18D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Hit and run coverage applies where owner, but not driver, is identified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Since owner may or may not be responsible </a:t>
            </a:r>
            <a:r>
              <a:rPr lang="en-US" altLang="en-US" i="1"/>
              <a:t>Brown v. USAA</a:t>
            </a:r>
            <a:r>
              <a:rPr lang="en-US" altLang="en-US"/>
              <a:t>, 1984 OK 55, 684 P.2d 1195</a:t>
            </a:r>
          </a:p>
        </p:txBody>
      </p:sp>
      <p:sp>
        <p:nvSpPr>
          <p:cNvPr id="350212" name="Text Box 8">
            <a:extLst>
              <a:ext uri="{FF2B5EF4-FFF2-40B4-BE49-F238E27FC236}">
                <a16:creationId xmlns:a16="http://schemas.microsoft.com/office/drawing/2014/main" id="{69989825-A9FD-426C-BF3F-1E803C25190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3">
            <a:extLst>
              <a:ext uri="{FF2B5EF4-FFF2-40B4-BE49-F238E27FC236}">
                <a16:creationId xmlns:a16="http://schemas.microsoft.com/office/drawing/2014/main" id="{0AF7D0F8-291D-4758-AA8D-FA0F07BC1F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DF20E7-0CAC-4A97-A79F-6EC9B9E0BA24}" type="slidenum">
              <a:rPr lang="en-US" altLang="en-US" sz="1200" smtClean="0">
                <a:solidFill>
                  <a:srgbClr val="898989"/>
                </a:solidFill>
                <a:latin typeface="Tahoma" panose="020B0604030504040204" pitchFamily="34" charset="0"/>
              </a:rPr>
              <a:pPr>
                <a:spcBef>
                  <a:spcPct val="0"/>
                </a:spcBef>
                <a:buFontTx/>
                <a:buNone/>
              </a:pPr>
              <a:t>142</a:t>
            </a:fld>
            <a:endParaRPr lang="en-US" altLang="en-US" sz="1200">
              <a:solidFill>
                <a:srgbClr val="898989"/>
              </a:solidFill>
              <a:latin typeface="Tahoma" panose="020B0604030504040204" pitchFamily="34" charset="0"/>
            </a:endParaRPr>
          </a:p>
        </p:txBody>
      </p:sp>
      <p:sp>
        <p:nvSpPr>
          <p:cNvPr id="352259" name="Rectangle 7">
            <a:extLst>
              <a:ext uri="{FF2B5EF4-FFF2-40B4-BE49-F238E27FC236}">
                <a16:creationId xmlns:a16="http://schemas.microsoft.com/office/drawing/2014/main" id="{8A5E5E49-D20A-4662-B863-572685B2287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Insured has no duty to identify hit and run driver (</a:t>
            </a:r>
            <a:r>
              <a:rPr lang="en-US" altLang="en-US" i="1"/>
              <a:t>Brown</a:t>
            </a:r>
            <a:r>
              <a:rPr lang="en-US" altLang="en-US"/>
              <a:t>)</a:t>
            </a:r>
          </a:p>
        </p:txBody>
      </p:sp>
      <p:sp>
        <p:nvSpPr>
          <p:cNvPr id="352260" name="Text Box 8">
            <a:extLst>
              <a:ext uri="{FF2B5EF4-FFF2-40B4-BE49-F238E27FC236}">
                <a16:creationId xmlns:a16="http://schemas.microsoft.com/office/drawing/2014/main" id="{60E99E71-47BD-4DC6-BAEF-1C75F2FA580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3">
            <a:extLst>
              <a:ext uri="{FF2B5EF4-FFF2-40B4-BE49-F238E27FC236}">
                <a16:creationId xmlns:a16="http://schemas.microsoft.com/office/drawing/2014/main" id="{D239B059-B5FB-4088-B0FE-C66C3B7380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E4D3B9-0277-4EA3-BBCC-D19B3A0C98A7}" type="slidenum">
              <a:rPr lang="en-US" altLang="en-US" sz="1200" smtClean="0">
                <a:solidFill>
                  <a:srgbClr val="898989"/>
                </a:solidFill>
                <a:latin typeface="Tahoma" panose="020B0604030504040204" pitchFamily="34" charset="0"/>
              </a:rPr>
              <a:pPr>
                <a:spcBef>
                  <a:spcPct val="0"/>
                </a:spcBef>
                <a:buFontTx/>
                <a:buNone/>
              </a:pPr>
              <a:t>143</a:t>
            </a:fld>
            <a:endParaRPr lang="en-US" altLang="en-US" sz="1200">
              <a:solidFill>
                <a:srgbClr val="898989"/>
              </a:solidFill>
              <a:latin typeface="Tahoma" panose="020B0604030504040204" pitchFamily="34" charset="0"/>
            </a:endParaRPr>
          </a:p>
        </p:txBody>
      </p:sp>
      <p:sp>
        <p:nvSpPr>
          <p:cNvPr id="354307" name="Rectangle 7">
            <a:extLst>
              <a:ext uri="{FF2B5EF4-FFF2-40B4-BE49-F238E27FC236}">
                <a16:creationId xmlns:a16="http://schemas.microsoft.com/office/drawing/2014/main" id="{12FCADAC-B586-4DA7-ADF8-F098090EA8E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hit and run does not require “actual contact”</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includes phantom drivers</a:t>
            </a:r>
          </a:p>
          <a:p>
            <a:pPr marL="0" indent="0" eaLnBrk="1" hangingPunct="1">
              <a:spcBef>
                <a:spcPct val="0"/>
              </a:spcBef>
              <a:buFont typeface="Arial" panose="020B0604020202020204" pitchFamily="34" charset="0"/>
              <a:buNone/>
            </a:pPr>
            <a:endParaRPr lang="en-US" altLang="en-US"/>
          </a:p>
        </p:txBody>
      </p:sp>
      <p:sp>
        <p:nvSpPr>
          <p:cNvPr id="354308" name="Text Box 8">
            <a:extLst>
              <a:ext uri="{FF2B5EF4-FFF2-40B4-BE49-F238E27FC236}">
                <a16:creationId xmlns:a16="http://schemas.microsoft.com/office/drawing/2014/main" id="{B3765DDA-1C5D-45C1-95BD-AD6FBB8B058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3">
            <a:extLst>
              <a:ext uri="{FF2B5EF4-FFF2-40B4-BE49-F238E27FC236}">
                <a16:creationId xmlns:a16="http://schemas.microsoft.com/office/drawing/2014/main" id="{7AD6BEE4-C5A5-40FF-8941-CC008A8B7C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1E42E8-34D1-4FC7-900A-F4DF26E21710}" type="slidenum">
              <a:rPr lang="en-US" altLang="en-US" sz="1200" smtClean="0">
                <a:solidFill>
                  <a:srgbClr val="898989"/>
                </a:solidFill>
                <a:latin typeface="Tahoma" panose="020B0604030504040204" pitchFamily="34" charset="0"/>
              </a:rPr>
              <a:pPr>
                <a:spcBef>
                  <a:spcPct val="0"/>
                </a:spcBef>
                <a:buFontTx/>
                <a:buNone/>
              </a:pPr>
              <a:t>144</a:t>
            </a:fld>
            <a:endParaRPr lang="en-US" altLang="en-US" sz="1200">
              <a:solidFill>
                <a:srgbClr val="898989"/>
              </a:solidFill>
              <a:latin typeface="Tahoma" panose="020B0604030504040204" pitchFamily="34" charset="0"/>
            </a:endParaRPr>
          </a:p>
        </p:txBody>
      </p:sp>
      <p:pic>
        <p:nvPicPr>
          <p:cNvPr id="356355" name="Picture 1">
            <a:extLst>
              <a:ext uri="{FF2B5EF4-FFF2-40B4-BE49-F238E27FC236}">
                <a16:creationId xmlns:a16="http://schemas.microsoft.com/office/drawing/2014/main" id="{68D137D1-8CD9-44EA-9F1E-55C2DAF1F9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125538"/>
            <a:ext cx="39243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7" name="Text Box 8">
            <a:extLst>
              <a:ext uri="{FF2B5EF4-FFF2-40B4-BE49-F238E27FC236}">
                <a16:creationId xmlns:a16="http://schemas.microsoft.com/office/drawing/2014/main" id="{CC34013C-8572-46C7-8039-99D4954046C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Hit and Run Coverage</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4083A5C4-203A-4F26-8FBC-5313D8F91983}"/>
              </a:ext>
            </a:extLst>
          </p:cNvPr>
          <p:cNvSpPr>
            <a:spLocks noGrp="1" noChangeArrowheads="1"/>
          </p:cNvSpPr>
          <p:nvPr>
            <p:ph type="ctrTitle"/>
          </p:nvPr>
        </p:nvSpPr>
        <p:spPr>
          <a:xfrm>
            <a:off x="1439466" y="1350170"/>
            <a:ext cx="5967413" cy="1350169"/>
          </a:xfrm>
        </p:spPr>
        <p:txBody>
          <a:bodyPr>
            <a:normAutofit fontScale="90000"/>
          </a:bodyPr>
          <a:lstStyle/>
          <a:p>
            <a:r>
              <a:rPr lang="en-US" altLang="en-US" sz="2700" dirty="0"/>
              <a:t>National Business Institute (NBI)</a:t>
            </a:r>
            <a:br>
              <a:rPr lang="en-US" altLang="en-US" sz="2700" dirty="0"/>
            </a:br>
            <a:br>
              <a:rPr lang="en-US" altLang="en-US" sz="2700" dirty="0"/>
            </a:br>
            <a:r>
              <a:rPr lang="en-US" dirty="0"/>
              <a:t>Auto Injury Litigation: The Ultimate Guide </a:t>
            </a:r>
            <a:endParaRPr lang="en-US" altLang="en-US" sz="1950" dirty="0"/>
          </a:p>
        </p:txBody>
      </p:sp>
      <p:sp>
        <p:nvSpPr>
          <p:cNvPr id="2051" name="Rectangle 7">
            <a:extLst>
              <a:ext uri="{FF2B5EF4-FFF2-40B4-BE49-F238E27FC236}">
                <a16:creationId xmlns:a16="http://schemas.microsoft.com/office/drawing/2014/main" id="{A86CCD57-0014-45FD-9E79-A4027595BCEF}"/>
              </a:ext>
            </a:extLst>
          </p:cNvPr>
          <p:cNvSpPr>
            <a:spLocks noGrp="1" noChangeArrowheads="1"/>
          </p:cNvSpPr>
          <p:nvPr>
            <p:ph type="subTitle" idx="1"/>
          </p:nvPr>
        </p:nvSpPr>
        <p:spPr>
          <a:xfrm>
            <a:off x="1439467" y="2888458"/>
            <a:ext cx="6373415" cy="2736056"/>
          </a:xfrm>
        </p:spPr>
        <p:txBody>
          <a:bodyPr>
            <a:normAutofit/>
          </a:bodyPr>
          <a:lstStyle/>
          <a:p>
            <a:r>
              <a:rPr lang="en-US" altLang="en-US" dirty="0">
                <a:solidFill>
                  <a:schemeClr val="tx1"/>
                </a:solidFill>
              </a:rPr>
              <a:t>Section III</a:t>
            </a:r>
            <a:r>
              <a:rPr lang="en-US" altLang="en-US" dirty="0"/>
              <a:t>. Litigating the Uninsured/Underinsured Motorists Claim</a:t>
            </a:r>
          </a:p>
          <a:p>
            <a:pPr eaLnBrk="1" hangingPunct="1"/>
            <a:r>
              <a:rPr lang="en-US" altLang="en-US" dirty="0"/>
              <a:t>Paul Kouri</a:t>
            </a:r>
          </a:p>
          <a:p>
            <a:pPr eaLnBrk="1" hangingPunct="1"/>
            <a:endParaRPr lang="en-US" altLang="en-US" dirty="0"/>
          </a:p>
          <a:p>
            <a:pPr eaLnBrk="1" hangingPunct="1"/>
            <a:r>
              <a:rPr lang="en-US" altLang="en-US" sz="1500" dirty="0"/>
              <a:t>May 2, 2019</a:t>
            </a:r>
          </a:p>
          <a:p>
            <a:pPr eaLnBrk="1" hangingPunct="1"/>
            <a:r>
              <a:rPr lang="en-US" altLang="en-US" sz="1500" dirty="0"/>
              <a:t>Oklahoma City, Oklahoma</a:t>
            </a:r>
          </a:p>
          <a:p>
            <a:pPr eaLnBrk="1" hangingPunct="1"/>
            <a:endParaRPr lang="en-US" altLang="en-US" sz="1500" dirty="0"/>
          </a:p>
        </p:txBody>
      </p:sp>
      <p:sp>
        <p:nvSpPr>
          <p:cNvPr id="2052" name="Rectangle 6">
            <a:extLst>
              <a:ext uri="{FF2B5EF4-FFF2-40B4-BE49-F238E27FC236}">
                <a16:creationId xmlns:a16="http://schemas.microsoft.com/office/drawing/2014/main" id="{DF0259C2-B358-452B-A9DA-4EFA9CA822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C6E47A10-602D-481E-9E6B-B730C09B8B32}" type="slidenum">
              <a:rPr lang="en-US" altLang="en-US" sz="900">
                <a:solidFill>
                  <a:srgbClr val="898989"/>
                </a:solidFill>
                <a:latin typeface="Tahoma" panose="020B0604030504040204" pitchFamily="34" charset="0"/>
              </a:rPr>
              <a:pPr>
                <a:spcBef>
                  <a:spcPct val="0"/>
                </a:spcBef>
                <a:buFontTx/>
                <a:buNone/>
              </a:pPr>
              <a:t>145</a:t>
            </a:fld>
            <a:endParaRPr lang="en-US" altLang="en-US" sz="900">
              <a:solidFill>
                <a:srgbClr val="898989"/>
              </a:solidFill>
              <a:latin typeface="Tahoma" panose="020B0604030504040204" pitchFamily="34" charset="0"/>
            </a:endParaRPr>
          </a:p>
        </p:txBody>
      </p:sp>
    </p:spTree>
    <p:extLst>
      <p:ext uri="{BB962C8B-B14F-4D97-AF65-F5344CB8AC3E}">
        <p14:creationId xmlns:p14="http://schemas.microsoft.com/office/powerpoint/2010/main" val="13082024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4FB6BBCA-7A6E-41F7-B636-249123C82B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E53877-AD7B-4BDA-922B-F728641FF945}" type="slidenum">
              <a:rPr lang="en-US" altLang="en-US" sz="1200" smtClean="0">
                <a:solidFill>
                  <a:srgbClr val="898989"/>
                </a:solidFill>
                <a:latin typeface="Tahoma" panose="020B0604030504040204" pitchFamily="34" charset="0"/>
              </a:rPr>
              <a:pPr>
                <a:spcBef>
                  <a:spcPct val="0"/>
                </a:spcBef>
                <a:buFontTx/>
                <a:buNone/>
              </a:pPr>
              <a:t>15</a:t>
            </a:fld>
            <a:endParaRPr lang="en-US" altLang="en-US" sz="1200">
              <a:solidFill>
                <a:srgbClr val="898989"/>
              </a:solidFill>
              <a:latin typeface="Tahoma" panose="020B0604030504040204" pitchFamily="34" charset="0"/>
            </a:endParaRPr>
          </a:p>
        </p:txBody>
      </p:sp>
      <p:sp>
        <p:nvSpPr>
          <p:cNvPr id="73731" name="Rectangle 7">
            <a:extLst>
              <a:ext uri="{FF2B5EF4-FFF2-40B4-BE49-F238E27FC236}">
                <a16:creationId xmlns:a16="http://schemas.microsoft.com/office/drawing/2014/main" id="{B976D728-D312-453A-BB53-4C01A44B74A7}"/>
              </a:ext>
            </a:extLst>
          </p:cNvPr>
          <p:cNvSpPr>
            <a:spLocks noGrp="1" noChangeArrowheads="1"/>
          </p:cNvSpPr>
          <p:nvPr>
            <p:ph type="body" idx="4294967295"/>
          </p:nvPr>
        </p:nvSpPr>
        <p:spPr>
          <a:xfrm>
            <a:off x="539750" y="657225"/>
            <a:ext cx="8101013" cy="5832475"/>
          </a:xfrm>
        </p:spPr>
        <p:txBody>
          <a:bodyPr/>
          <a:lstStyle/>
          <a:p>
            <a:pPr marL="0" indent="0" eaLnBrk="1" hangingPunct="1">
              <a:spcBef>
                <a:spcPct val="0"/>
              </a:spcBef>
              <a:buFont typeface="Arial" panose="020B0604020202020204" pitchFamily="34" charset="0"/>
              <a:buNone/>
            </a:pPr>
            <a:r>
              <a:rPr lang="en-US" altLang="en-US"/>
              <a:t>Subsection E: </a:t>
            </a:r>
            <a:r>
              <a:rPr lang="en-US" altLang="en-US" i="1"/>
              <a:t>For purposes of this section, there is no coverage for any insured while occupying a motor vehicle owned by, or furnished or available for the regular use of the named insured, a resident spouse of the named insured, or a resident relative of the named insured, if such motor vehicle is not insured by a motor vehicle insurance policy.</a:t>
            </a:r>
          </a:p>
        </p:txBody>
      </p:sp>
      <p:sp>
        <p:nvSpPr>
          <p:cNvPr id="73732" name="Text Box 8">
            <a:extLst>
              <a:ext uri="{FF2B5EF4-FFF2-40B4-BE49-F238E27FC236}">
                <a16:creationId xmlns:a16="http://schemas.microsoft.com/office/drawing/2014/main" id="{0BB9659D-EB8E-4122-8BC7-4C07ACB571D4}"/>
              </a:ext>
            </a:extLst>
          </p:cNvPr>
          <p:cNvSpPr txBox="1">
            <a:spLocks noChangeArrowheads="1"/>
          </p:cNvSpPr>
          <p:nvPr/>
        </p:nvSpPr>
        <p:spPr bwMode="auto">
          <a:xfrm>
            <a:off x="215900" y="49213"/>
            <a:ext cx="8820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9F25513B-A004-4A6C-A298-95B18262B7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478AF0-0B20-46AD-995C-A6F6CA8AFE69}" type="slidenum">
              <a:rPr lang="en-US" altLang="en-US" sz="1200" smtClean="0">
                <a:solidFill>
                  <a:srgbClr val="898989"/>
                </a:solidFill>
                <a:latin typeface="Tahoma" panose="020B0604030504040204" pitchFamily="34" charset="0"/>
              </a:rPr>
              <a:pPr>
                <a:spcBef>
                  <a:spcPct val="0"/>
                </a:spcBef>
                <a:buFontTx/>
                <a:buNone/>
              </a:pPr>
              <a:t>16</a:t>
            </a:fld>
            <a:endParaRPr lang="en-US" altLang="en-US" sz="1200">
              <a:solidFill>
                <a:srgbClr val="898989"/>
              </a:solidFill>
              <a:latin typeface="Tahoma" panose="020B0604030504040204" pitchFamily="34" charset="0"/>
            </a:endParaRPr>
          </a:p>
        </p:txBody>
      </p:sp>
      <p:sp>
        <p:nvSpPr>
          <p:cNvPr id="75779" name="Rectangle 7">
            <a:extLst>
              <a:ext uri="{FF2B5EF4-FFF2-40B4-BE49-F238E27FC236}">
                <a16:creationId xmlns:a16="http://schemas.microsoft.com/office/drawing/2014/main" id="{D95B577A-05ED-46C5-942E-5A172C37929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New amendment statutory overruling of the old “UM mantra” (“one defined as UM insured, cannot remove UM by virtue of occupancy of certain vehicles”) of </a:t>
            </a:r>
            <a:r>
              <a:rPr lang="en-US" altLang="en-US" b="1" i="1"/>
              <a:t>Cothren</a:t>
            </a:r>
            <a:r>
              <a:rPr lang="en-US" altLang="en-US" b="1"/>
              <a:t>, </a:t>
            </a:r>
            <a:r>
              <a:rPr lang="en-US" altLang="en-US" b="1" i="1"/>
              <a:t>Shepard</a:t>
            </a:r>
            <a:r>
              <a:rPr lang="en-US" altLang="en-US" b="1"/>
              <a:t>, </a:t>
            </a:r>
            <a:r>
              <a:rPr lang="en-US" altLang="en-US" b="1" i="1"/>
              <a:t>Wendt</a:t>
            </a:r>
          </a:p>
        </p:txBody>
      </p:sp>
      <p:sp>
        <p:nvSpPr>
          <p:cNvPr id="75780" name="Text Box 8">
            <a:extLst>
              <a:ext uri="{FF2B5EF4-FFF2-40B4-BE49-F238E27FC236}">
                <a16:creationId xmlns:a16="http://schemas.microsoft.com/office/drawing/2014/main" id="{9E25E1FC-645B-4352-92C2-62AB90CD1037}"/>
              </a:ext>
            </a:extLst>
          </p:cNvPr>
          <p:cNvSpPr txBox="1">
            <a:spLocks noChangeArrowheads="1"/>
          </p:cNvSpPr>
          <p:nvPr/>
        </p:nvSpPr>
        <p:spPr bwMode="auto">
          <a:xfrm>
            <a:off x="215900" y="49213"/>
            <a:ext cx="8820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a:extLst>
              <a:ext uri="{FF2B5EF4-FFF2-40B4-BE49-F238E27FC236}">
                <a16:creationId xmlns:a16="http://schemas.microsoft.com/office/drawing/2014/main" id="{DC83CDE1-5514-4438-AED8-B622AB0065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609C10-B133-4F4F-A86B-0C130B77DDFC}" type="slidenum">
              <a:rPr lang="en-US" altLang="en-US" sz="1200" smtClean="0">
                <a:solidFill>
                  <a:srgbClr val="898989"/>
                </a:solidFill>
                <a:latin typeface="Tahoma" panose="020B0604030504040204" pitchFamily="34" charset="0"/>
              </a:rPr>
              <a:pPr>
                <a:spcBef>
                  <a:spcPct val="0"/>
                </a:spcBef>
                <a:buFontTx/>
                <a:buNone/>
              </a:pPr>
              <a:t>17</a:t>
            </a:fld>
            <a:endParaRPr lang="en-US" altLang="en-US" sz="1200">
              <a:solidFill>
                <a:srgbClr val="898989"/>
              </a:solidFill>
              <a:latin typeface="Tahoma" panose="020B0604030504040204" pitchFamily="34" charset="0"/>
            </a:endParaRPr>
          </a:p>
        </p:txBody>
      </p:sp>
      <p:sp>
        <p:nvSpPr>
          <p:cNvPr id="79875" name="Rectangle 7">
            <a:extLst>
              <a:ext uri="{FF2B5EF4-FFF2-40B4-BE49-F238E27FC236}">
                <a16:creationId xmlns:a16="http://schemas.microsoft.com/office/drawing/2014/main" id="{3198D409-6239-4415-B8DB-91D6EC2D7FC0}"/>
              </a:ext>
            </a:extLst>
          </p:cNvPr>
          <p:cNvSpPr>
            <a:spLocks noGrp="1" noChangeArrowheads="1"/>
          </p:cNvSpPr>
          <p:nvPr>
            <p:ph type="body" idx="4294967295"/>
          </p:nvPr>
        </p:nvSpPr>
        <p:spPr>
          <a:xfrm>
            <a:off x="539750" y="657225"/>
            <a:ext cx="8101013" cy="5832475"/>
          </a:xfrm>
        </p:spPr>
        <p:txBody>
          <a:bodyPr/>
          <a:lstStyle/>
          <a:p>
            <a:pPr marL="0" indent="0" eaLnBrk="1" hangingPunct="1">
              <a:spcBef>
                <a:spcPct val="0"/>
              </a:spcBef>
              <a:buFont typeface="Arial" panose="020B0604020202020204" pitchFamily="34" charset="0"/>
              <a:buNone/>
            </a:pPr>
            <a:r>
              <a:rPr lang="en-US" altLang="en-US" sz="1500"/>
              <a:t>Subsection F: </a:t>
            </a:r>
            <a:r>
              <a:rPr lang="en-US" altLang="en-US" sz="1500" i="1"/>
              <a:t>In the event of payment to any person under the coverage required by this section and subject to the terms and conditions of such coverage, the insurer making such payment shall, to the extent thereof, be entitled to the proceeds of any settlement or judgment resulting from the exercise of any rights of recovery of such person against any person or organization legally responsible for the bodily injury for which such payment is made, including the proceeds recoverable from the assets of the insolvent insurer. Provided, however, with respect to payments made by reason of the coverage described in subsection C of this section, the insurer making such payment shall not be entitled to any right of recovery against such tort-feasor in excess of the proceeds recovered from the assets of the insolvent insurer of said tort-feasor. Provided further, that any payment made by the insured tort-feasor shall not reduce or be a credit against the total liability limits as provided in the insured's own uninsured motorist coverage. Provided further, that if a tentative agreement to settle for liability limits has been reached with an insured tort-feasor, written notice shall be given by certified mail to the uninsured motorist coverage insurer by its insured. Such written notice shall include:</a:t>
            </a:r>
          </a:p>
          <a:p>
            <a:pPr marL="0" indent="0" eaLnBrk="1" hangingPunct="1">
              <a:spcBef>
                <a:spcPct val="0"/>
              </a:spcBef>
              <a:buFont typeface="Arial" panose="020B0604020202020204" pitchFamily="34" charset="0"/>
              <a:buNone/>
            </a:pPr>
            <a:endParaRPr lang="en-US" altLang="en-US" sz="1500" i="1"/>
          </a:p>
          <a:p>
            <a:pPr marL="0" indent="0" eaLnBrk="1" hangingPunct="1">
              <a:spcBef>
                <a:spcPct val="0"/>
              </a:spcBef>
              <a:buFont typeface="Arial" panose="020B0604020202020204" pitchFamily="34" charset="0"/>
              <a:buNone/>
            </a:pPr>
            <a:r>
              <a:rPr lang="en-US" altLang="en-US" sz="1500" i="1"/>
              <a:t>1. Written documentation of pecuniary losses incurred, including copies of all medical bills; and</a:t>
            </a:r>
          </a:p>
          <a:p>
            <a:pPr marL="0" indent="0" eaLnBrk="1" hangingPunct="1">
              <a:spcBef>
                <a:spcPct val="0"/>
              </a:spcBef>
              <a:buFont typeface="Arial" panose="020B0604020202020204" pitchFamily="34" charset="0"/>
              <a:buNone/>
            </a:pPr>
            <a:endParaRPr lang="en-US" altLang="en-US" sz="1500" i="1"/>
          </a:p>
          <a:p>
            <a:pPr marL="0" indent="0" eaLnBrk="1" hangingPunct="1">
              <a:spcBef>
                <a:spcPct val="0"/>
              </a:spcBef>
              <a:buFont typeface="Arial" panose="020B0604020202020204" pitchFamily="34" charset="0"/>
              <a:buNone/>
            </a:pPr>
            <a:r>
              <a:rPr lang="en-US" altLang="en-US" sz="1500" i="1"/>
              <a:t>2. Written authorization or a court order to obtain reports from all employers and medical providers. Within sixty (60) days of receipt of this written notice, the uninsured motorist coverage insurer may substitute its payment to the insured for the tentative settlement amount. The uninsured motorist coverage insurer shall then be entitled to the insured's right of recovery to the extent of such payment and any settlement under the uninsured motorist coverage. If the uninsured motorist coverage insurer fails to pay the insured the amount of the tentative tort settlement within sixty (60) days, the uninsured motorist coverage insurer has no right to the proceeds of any settlement or judgment, as provided herein, for any amount paid under the uninsured motorist coverage.</a:t>
            </a:r>
          </a:p>
        </p:txBody>
      </p:sp>
      <p:sp>
        <p:nvSpPr>
          <p:cNvPr id="79876" name="Text Box 8">
            <a:extLst>
              <a:ext uri="{FF2B5EF4-FFF2-40B4-BE49-F238E27FC236}">
                <a16:creationId xmlns:a16="http://schemas.microsoft.com/office/drawing/2014/main" id="{68B7C08E-0103-4E8D-B404-A10B3D8EDD80}"/>
              </a:ext>
            </a:extLst>
          </p:cNvPr>
          <p:cNvSpPr txBox="1">
            <a:spLocks noChangeArrowheads="1"/>
          </p:cNvSpPr>
          <p:nvPr/>
        </p:nvSpPr>
        <p:spPr bwMode="auto">
          <a:xfrm>
            <a:off x="215900" y="49213"/>
            <a:ext cx="87852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3E6C5DFF-E1F5-4C55-A101-01660AD1E8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F94B57-EBFB-49C0-9525-F4E81E26E7A7}" type="slidenum">
              <a:rPr lang="en-US" altLang="en-US" sz="1200" smtClean="0">
                <a:solidFill>
                  <a:srgbClr val="898989"/>
                </a:solidFill>
                <a:latin typeface="Tahoma" panose="020B0604030504040204" pitchFamily="34" charset="0"/>
              </a:rPr>
              <a:pPr>
                <a:spcBef>
                  <a:spcPct val="0"/>
                </a:spcBef>
                <a:buFontTx/>
                <a:buNone/>
              </a:pPr>
              <a:t>18</a:t>
            </a:fld>
            <a:endParaRPr lang="en-US" altLang="en-US" sz="1200">
              <a:solidFill>
                <a:srgbClr val="898989"/>
              </a:solidFill>
              <a:latin typeface="Tahoma" panose="020B0604030504040204" pitchFamily="34" charset="0"/>
            </a:endParaRPr>
          </a:p>
        </p:txBody>
      </p:sp>
      <p:sp>
        <p:nvSpPr>
          <p:cNvPr id="81923" name="Rectangle 7">
            <a:extLst>
              <a:ext uri="{FF2B5EF4-FFF2-40B4-BE49-F238E27FC236}">
                <a16:creationId xmlns:a16="http://schemas.microsoft.com/office/drawing/2014/main" id="{899EEBC8-25D5-4F82-A89C-3D2367259D03}"/>
              </a:ext>
            </a:extLst>
          </p:cNvPr>
          <p:cNvSpPr>
            <a:spLocks noGrp="1" noChangeArrowheads="1"/>
          </p:cNvSpPr>
          <p:nvPr>
            <p:ph type="body" idx="4294967295"/>
          </p:nvPr>
        </p:nvSpPr>
        <p:spPr>
          <a:xfrm>
            <a:off x="539750" y="908050"/>
            <a:ext cx="8101013" cy="5581650"/>
          </a:xfrm>
        </p:spPr>
        <p:txBody>
          <a:bodyPr/>
          <a:lstStyle/>
          <a:p>
            <a:pPr marL="514350" indent="-514350" eaLnBrk="1" hangingPunct="1">
              <a:spcBef>
                <a:spcPct val="0"/>
              </a:spcBef>
              <a:buFont typeface="Arial" panose="020B0604020202020204" pitchFamily="34" charset="0"/>
              <a:buAutoNum type="arabicParenBoth"/>
            </a:pPr>
            <a:r>
              <a:rPr lang="en-US" altLang="en-US" b="1" dirty="0"/>
              <a:t>Gives UM carrier paying benefits right of subrogation against tortfeasor </a:t>
            </a:r>
          </a:p>
          <a:p>
            <a:pPr marL="514350" indent="-514350" eaLnBrk="1" hangingPunct="1">
              <a:spcBef>
                <a:spcPct val="0"/>
              </a:spcBef>
              <a:buFont typeface="Arial" panose="020B0604020202020204" pitchFamily="34" charset="0"/>
              <a:buAutoNum type="arabicParenBoth"/>
            </a:pPr>
            <a:endParaRPr lang="en-US" altLang="en-US" b="1" dirty="0"/>
          </a:p>
        </p:txBody>
      </p:sp>
      <p:sp>
        <p:nvSpPr>
          <p:cNvPr id="81924" name="Text Box 8">
            <a:extLst>
              <a:ext uri="{FF2B5EF4-FFF2-40B4-BE49-F238E27FC236}">
                <a16:creationId xmlns:a16="http://schemas.microsoft.com/office/drawing/2014/main" id="{3552D0C7-F546-4909-B5A4-98F4995903EF}"/>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77B614FD-B060-4D4A-B832-7068B96651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3E266F-C03D-4FF6-AC99-56CEDC526406}" type="slidenum">
              <a:rPr lang="en-US" altLang="en-US" sz="1200" smtClean="0">
                <a:solidFill>
                  <a:srgbClr val="898989"/>
                </a:solidFill>
                <a:latin typeface="Tahoma" panose="020B0604030504040204" pitchFamily="34" charset="0"/>
              </a:rPr>
              <a:pPr>
                <a:spcBef>
                  <a:spcPct val="0"/>
                </a:spcBef>
                <a:buFontTx/>
                <a:buNone/>
              </a:pPr>
              <a:t>19</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2B002704-7D1B-4F1D-8228-B46CC7C3FB7D}"/>
              </a:ext>
            </a:extLst>
          </p:cNvPr>
          <p:cNvSpPr>
            <a:spLocks noGrp="1" noChangeArrowheads="1"/>
          </p:cNvSpPr>
          <p:nvPr>
            <p:ph type="body" idx="4294967295"/>
          </p:nvPr>
        </p:nvSpPr>
        <p:spPr>
          <a:xfrm>
            <a:off x="539750" y="908050"/>
            <a:ext cx="8101013" cy="5581650"/>
          </a:xfrm>
        </p:spPr>
        <p:txBody>
          <a:bodyPr/>
          <a:lstStyle/>
          <a:p>
            <a:pPr marL="548640" indent="-548640" eaLnBrk="1" hangingPunct="1">
              <a:spcBef>
                <a:spcPct val="0"/>
              </a:spcBef>
              <a:buFont typeface="Arial" panose="020B0604020202020204" pitchFamily="34" charset="0"/>
              <a:buNone/>
              <a:defRPr/>
            </a:pPr>
            <a:r>
              <a:rPr lang="en-US" altLang="en-US" b="1" dirty="0"/>
              <a:t>(2) Creates requirement where tortfeasor offers limits that UM carrier either waive right of subrogation or “substitute” the tortfeasor’s payment in order to retain right of subrogation</a:t>
            </a:r>
          </a:p>
        </p:txBody>
      </p:sp>
      <p:sp>
        <p:nvSpPr>
          <p:cNvPr id="86020" name="Text Box 8">
            <a:extLst>
              <a:ext uri="{FF2B5EF4-FFF2-40B4-BE49-F238E27FC236}">
                <a16:creationId xmlns:a16="http://schemas.microsoft.com/office/drawing/2014/main" id="{218E9719-8A2D-4F7F-8E93-474184BF8FBA}"/>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8881D271-F139-4083-BE59-0347F707D4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035E25-926E-44F3-963E-CBCA1ECE52A9}" type="slidenum">
              <a:rPr lang="en-US" altLang="en-US" sz="1200" smtClean="0">
                <a:solidFill>
                  <a:srgbClr val="898989"/>
                </a:solidFill>
                <a:latin typeface="Tahoma" panose="020B0604030504040204" pitchFamily="34" charset="0"/>
              </a:rPr>
              <a:pPr>
                <a:spcBef>
                  <a:spcPct val="0"/>
                </a:spcBef>
                <a:buFontTx/>
                <a:buNone/>
              </a:pPr>
              <a:t>2</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59322C75-9AB0-42D5-8711-93DD1FD8EC8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Wingdings" panose="05000000000000000000" pitchFamily="2" charset="2"/>
              <a:buNone/>
            </a:pPr>
            <a:r>
              <a:rPr lang="en-US" altLang="en-US" b="1"/>
              <a:t>A. Insurance Coverage Obligations</a:t>
            </a:r>
          </a:p>
        </p:txBody>
      </p:sp>
      <p:sp>
        <p:nvSpPr>
          <p:cNvPr id="6148" name="Text Box 8">
            <a:extLst>
              <a:ext uri="{FF2B5EF4-FFF2-40B4-BE49-F238E27FC236}">
                <a16:creationId xmlns:a16="http://schemas.microsoft.com/office/drawing/2014/main" id="{2EC2B417-74B2-4D1B-A167-239DD560946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latin typeface="Times New Roman" panose="02020603050405020304" pitchFamily="18" charset="0"/>
              </a:rPr>
              <a:t>A. Insurance Coverage Obligations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D649E366-E247-46B4-920A-15DD36DC1E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E479B8-AA95-42CE-95EE-CF0D64F31A68}" type="slidenum">
              <a:rPr lang="en-US" altLang="en-US" sz="1200" smtClean="0">
                <a:solidFill>
                  <a:srgbClr val="898989"/>
                </a:solidFill>
                <a:latin typeface="Tahoma" panose="020B0604030504040204" pitchFamily="34" charset="0"/>
              </a:rPr>
              <a:pPr>
                <a:spcBef>
                  <a:spcPct val="0"/>
                </a:spcBef>
                <a:buFontTx/>
                <a:buNone/>
              </a:pPr>
              <a:t>20</a:t>
            </a:fld>
            <a:endParaRPr lang="en-US" altLang="en-US" sz="1200">
              <a:solidFill>
                <a:srgbClr val="898989"/>
              </a:solidFill>
              <a:latin typeface="Tahoma" panose="020B0604030504040204" pitchFamily="34" charset="0"/>
            </a:endParaRPr>
          </a:p>
        </p:txBody>
      </p:sp>
      <p:sp>
        <p:nvSpPr>
          <p:cNvPr id="90115" name="Rectangle 7">
            <a:extLst>
              <a:ext uri="{FF2B5EF4-FFF2-40B4-BE49-F238E27FC236}">
                <a16:creationId xmlns:a16="http://schemas.microsoft.com/office/drawing/2014/main" id="{F72B2F55-BC6B-4EA9-9B6B-ECA368BBF23C}"/>
              </a:ext>
            </a:extLst>
          </p:cNvPr>
          <p:cNvSpPr>
            <a:spLocks noGrp="1" noChangeArrowheads="1"/>
          </p:cNvSpPr>
          <p:nvPr>
            <p:ph type="body" idx="4294967295"/>
          </p:nvPr>
        </p:nvSpPr>
        <p:spPr>
          <a:xfrm>
            <a:off x="539750" y="657225"/>
            <a:ext cx="8101013" cy="5832475"/>
          </a:xfrm>
        </p:spPr>
        <p:txBody>
          <a:bodyPr/>
          <a:lstStyle/>
          <a:p>
            <a:pPr marL="0" indent="0" eaLnBrk="1" hangingPunct="1">
              <a:spcBef>
                <a:spcPct val="0"/>
              </a:spcBef>
              <a:buFont typeface="Arial" panose="020B0604020202020204" pitchFamily="34" charset="0"/>
              <a:buNone/>
            </a:pPr>
            <a:r>
              <a:rPr lang="en-US" altLang="en-US" sz="2000"/>
              <a:t>Subsection G: </a:t>
            </a:r>
            <a:r>
              <a:rPr lang="en-US" altLang="en-US" sz="2000" i="1"/>
              <a:t>A named insured or applicant shall have the right to reject uninsured motorist coverage in writing. The form signed by the insured or applicant which initially rejects coverage or selects lower limits shall remain valid for the life of the policy and the completion of a new selection form shall not be required when a renewal, reinstatement, substitute, replacement, or amended policy is issued to the same-named insured by the same insurer or any of its affiliates. Any changes to an existing policy, regardless of whether these changes create new coverage, do not create a new policy and do not require the completion of a new form.</a:t>
            </a:r>
          </a:p>
          <a:p>
            <a:pPr marL="0" indent="0" eaLnBrk="1" hangingPunct="1">
              <a:spcBef>
                <a:spcPct val="0"/>
              </a:spcBef>
              <a:buFont typeface="Arial" panose="020B0604020202020204" pitchFamily="34" charset="0"/>
              <a:buNone/>
            </a:pPr>
            <a:r>
              <a:rPr lang="en-US" altLang="en-US" sz="2000" i="1"/>
              <a:t>After selection of limits, rejection, or exercise of the option not to purchase uninsured motorist coverage by a named insured or applicant for insurance, the insurer shall not be required to notify any insured in any renewal, reinstatement, substitute, amended or replacement policy as to the availability of such uninsured motorist coverage or such optional limits. Such selection, rejection, or exercise of the option not to purchase uninsured motorist coverage by a named insured or an applicant shall be valid for all insureds under the policy and shall continue until a named insured requests in writing that the uninsured motorist coverage be added to an existing or future policy of insurance.</a:t>
            </a:r>
          </a:p>
        </p:txBody>
      </p:sp>
      <p:sp>
        <p:nvSpPr>
          <p:cNvPr id="90116" name="Text Box 8">
            <a:extLst>
              <a:ext uri="{FF2B5EF4-FFF2-40B4-BE49-F238E27FC236}">
                <a16:creationId xmlns:a16="http://schemas.microsoft.com/office/drawing/2014/main" id="{F7F1EF82-31F4-44F6-A8D0-08454CFADCCF}"/>
              </a:ext>
            </a:extLst>
          </p:cNvPr>
          <p:cNvSpPr txBox="1">
            <a:spLocks noChangeArrowheads="1"/>
          </p:cNvSpPr>
          <p:nvPr/>
        </p:nvSpPr>
        <p:spPr bwMode="auto">
          <a:xfrm>
            <a:off x="215900" y="49213"/>
            <a:ext cx="8820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a:extLst>
              <a:ext uri="{FF2B5EF4-FFF2-40B4-BE49-F238E27FC236}">
                <a16:creationId xmlns:a16="http://schemas.microsoft.com/office/drawing/2014/main" id="{75600EBF-6E53-4FC9-9C38-E14101C466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584119-F1D2-4A60-A1C8-AF754A31A2A6}" type="slidenum">
              <a:rPr lang="en-US" altLang="en-US" sz="1200" smtClean="0">
                <a:solidFill>
                  <a:srgbClr val="898989"/>
                </a:solidFill>
                <a:latin typeface="Tahoma" panose="020B0604030504040204" pitchFamily="34" charset="0"/>
              </a:rPr>
              <a:pPr>
                <a:spcBef>
                  <a:spcPct val="0"/>
                </a:spcBef>
                <a:buFontTx/>
                <a:buNone/>
              </a:pPr>
              <a:t>21</a:t>
            </a:fld>
            <a:endParaRPr lang="en-US" altLang="en-US" sz="1200">
              <a:solidFill>
                <a:srgbClr val="898989"/>
              </a:solidFill>
              <a:latin typeface="Tahoma" panose="020B0604030504040204" pitchFamily="34" charset="0"/>
            </a:endParaRPr>
          </a:p>
        </p:txBody>
      </p:sp>
      <p:sp>
        <p:nvSpPr>
          <p:cNvPr id="110595" name="Rectangle 7">
            <a:extLst>
              <a:ext uri="{FF2B5EF4-FFF2-40B4-BE49-F238E27FC236}">
                <a16:creationId xmlns:a16="http://schemas.microsoft.com/office/drawing/2014/main" id="{08A5D603-7F4A-4E32-AF32-A1C2F545CFC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Oklahoma UM statute only applies to policy “issued in” Oklahoma </a:t>
            </a:r>
          </a:p>
        </p:txBody>
      </p:sp>
      <p:sp>
        <p:nvSpPr>
          <p:cNvPr id="110596" name="Text Box 8">
            <a:extLst>
              <a:ext uri="{FF2B5EF4-FFF2-40B4-BE49-F238E27FC236}">
                <a16:creationId xmlns:a16="http://schemas.microsoft.com/office/drawing/2014/main" id="{0B4369DB-7739-490E-AEAB-4879139FEB8B}"/>
              </a:ext>
            </a:extLst>
          </p:cNvPr>
          <p:cNvSpPr txBox="1">
            <a:spLocks noChangeArrowheads="1"/>
          </p:cNvSpPr>
          <p:nvPr/>
        </p:nvSpPr>
        <p:spPr bwMode="auto">
          <a:xfrm>
            <a:off x="215900" y="49213"/>
            <a:ext cx="8820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a:extLst>
              <a:ext uri="{FF2B5EF4-FFF2-40B4-BE49-F238E27FC236}">
                <a16:creationId xmlns:a16="http://schemas.microsoft.com/office/drawing/2014/main" id="{05EABEE2-C98E-4812-89D6-C3E86F340C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CEE308-5DD4-4C30-9680-C5F2FF17D40C}" type="slidenum">
              <a:rPr lang="en-US" altLang="en-US" sz="1200" smtClean="0">
                <a:solidFill>
                  <a:srgbClr val="898989"/>
                </a:solidFill>
                <a:latin typeface="Tahoma" panose="020B0604030504040204" pitchFamily="34" charset="0"/>
              </a:rPr>
              <a:pPr>
                <a:spcBef>
                  <a:spcPct val="0"/>
                </a:spcBef>
                <a:buFontTx/>
                <a:buNone/>
              </a:pPr>
              <a:t>22</a:t>
            </a:fld>
            <a:endParaRPr lang="en-US" altLang="en-US" sz="1200">
              <a:solidFill>
                <a:srgbClr val="898989"/>
              </a:solidFill>
              <a:latin typeface="Tahoma" panose="020B0604030504040204" pitchFamily="34" charset="0"/>
            </a:endParaRPr>
          </a:p>
        </p:txBody>
      </p:sp>
      <p:sp>
        <p:nvSpPr>
          <p:cNvPr id="112643" name="Rectangle 7">
            <a:extLst>
              <a:ext uri="{FF2B5EF4-FFF2-40B4-BE49-F238E27FC236}">
                <a16:creationId xmlns:a16="http://schemas.microsoft.com/office/drawing/2014/main" id="{43A7CC52-7640-4782-B4CF-07537131B5A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Oklahoma UM statute only applies to policy “issued in” Oklahoma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Unless other state’s law offends Oklahoma public policy </a:t>
            </a:r>
          </a:p>
        </p:txBody>
      </p:sp>
      <p:sp>
        <p:nvSpPr>
          <p:cNvPr id="112644" name="Text Box 8">
            <a:extLst>
              <a:ext uri="{FF2B5EF4-FFF2-40B4-BE49-F238E27FC236}">
                <a16:creationId xmlns:a16="http://schemas.microsoft.com/office/drawing/2014/main" id="{550B1F78-8AF9-4D4A-B330-CDB438CACC8E}"/>
              </a:ext>
            </a:extLst>
          </p:cNvPr>
          <p:cNvSpPr txBox="1">
            <a:spLocks noChangeArrowheads="1"/>
          </p:cNvSpPr>
          <p:nvPr/>
        </p:nvSpPr>
        <p:spPr bwMode="auto">
          <a:xfrm>
            <a:off x="215900" y="49213"/>
            <a:ext cx="89281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a:extLst>
              <a:ext uri="{FF2B5EF4-FFF2-40B4-BE49-F238E27FC236}">
                <a16:creationId xmlns:a16="http://schemas.microsoft.com/office/drawing/2014/main" id="{563C359F-FF77-4004-BB4F-5651D90100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49AE73-67EB-4C66-A48A-627BB81E5747}" type="slidenum">
              <a:rPr lang="en-US" altLang="en-US" sz="1200" smtClean="0">
                <a:solidFill>
                  <a:srgbClr val="898989"/>
                </a:solidFill>
                <a:latin typeface="Tahoma" panose="020B0604030504040204" pitchFamily="34" charset="0"/>
              </a:rPr>
              <a:pPr>
                <a:spcBef>
                  <a:spcPct val="0"/>
                </a:spcBef>
                <a:buFontTx/>
                <a:buNone/>
              </a:pPr>
              <a:t>23</a:t>
            </a:fld>
            <a:endParaRPr lang="en-US" altLang="en-US" sz="1200">
              <a:solidFill>
                <a:srgbClr val="898989"/>
              </a:solidFill>
              <a:latin typeface="Tahoma" panose="020B0604030504040204" pitchFamily="34" charset="0"/>
            </a:endParaRPr>
          </a:p>
        </p:txBody>
      </p:sp>
      <p:sp>
        <p:nvSpPr>
          <p:cNvPr id="114691" name="Rectangle 7">
            <a:extLst>
              <a:ext uri="{FF2B5EF4-FFF2-40B4-BE49-F238E27FC236}">
                <a16:creationId xmlns:a16="http://schemas.microsoft.com/office/drawing/2014/main" id="{4AB54D55-9806-489D-97BD-53A566007E38}"/>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Oklahoma UM statute only applies to policy “issued in” Oklahoma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Unless other state’s law offends Oklahoma public policy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or Oklahoma has greater relationship to the transaction</a:t>
            </a:r>
          </a:p>
        </p:txBody>
      </p:sp>
      <p:sp>
        <p:nvSpPr>
          <p:cNvPr id="114692" name="Text Box 8">
            <a:extLst>
              <a:ext uri="{FF2B5EF4-FFF2-40B4-BE49-F238E27FC236}">
                <a16:creationId xmlns:a16="http://schemas.microsoft.com/office/drawing/2014/main" id="{C5EA9B61-465D-49C9-978E-A6B7330A4F85}"/>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3">
            <a:extLst>
              <a:ext uri="{FF2B5EF4-FFF2-40B4-BE49-F238E27FC236}">
                <a16:creationId xmlns:a16="http://schemas.microsoft.com/office/drawing/2014/main" id="{36C4A879-C789-4169-B2CB-B4F2A20393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278F61-6CFD-411C-85E1-1BC9F5BC8E03}"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58403" name="Rectangle 7">
            <a:extLst>
              <a:ext uri="{FF2B5EF4-FFF2-40B4-BE49-F238E27FC236}">
                <a16:creationId xmlns:a16="http://schemas.microsoft.com/office/drawing/2014/main" id="{0F082D13-2141-4654-AE56-B28C43B1E2D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dirty="0"/>
              <a:t>Waiving Coverage</a:t>
            </a:r>
          </a:p>
        </p:txBody>
      </p:sp>
      <p:sp>
        <p:nvSpPr>
          <p:cNvPr id="358404" name="Text Box 8">
            <a:extLst>
              <a:ext uri="{FF2B5EF4-FFF2-40B4-BE49-F238E27FC236}">
                <a16:creationId xmlns:a16="http://schemas.microsoft.com/office/drawing/2014/main" id="{41E2D98B-9F34-4139-9044-56EEB499179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32524835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Number Placeholder 3">
            <a:extLst>
              <a:ext uri="{FF2B5EF4-FFF2-40B4-BE49-F238E27FC236}">
                <a16:creationId xmlns:a16="http://schemas.microsoft.com/office/drawing/2014/main" id="{4161DA66-EB57-41AD-899F-9C4105FE84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A7EF6-4B47-470A-A46D-32092DD4892C}"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62499" name="Rectangle 7">
            <a:extLst>
              <a:ext uri="{FF2B5EF4-FFF2-40B4-BE49-F238E27FC236}">
                <a16:creationId xmlns:a16="http://schemas.microsoft.com/office/drawing/2014/main" id="{FFF18486-056A-47EC-BCC9-4A3E9321646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Statute requires an “offer” of UM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Minimum amount $25,000 to a maximum of the policy liability limit</a:t>
            </a:r>
          </a:p>
        </p:txBody>
      </p:sp>
      <p:sp>
        <p:nvSpPr>
          <p:cNvPr id="362500" name="Text Box 8">
            <a:extLst>
              <a:ext uri="{FF2B5EF4-FFF2-40B4-BE49-F238E27FC236}">
                <a16:creationId xmlns:a16="http://schemas.microsoft.com/office/drawing/2014/main" id="{221BBE71-423E-4F13-93C2-9908AAD08BA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31341991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Number Placeholder 3">
            <a:extLst>
              <a:ext uri="{FF2B5EF4-FFF2-40B4-BE49-F238E27FC236}">
                <a16:creationId xmlns:a16="http://schemas.microsoft.com/office/drawing/2014/main" id="{EE4B3438-5BAF-4DCD-B60F-7052E145CE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167B30-44B8-4BA3-AA56-531AA3995829}"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64547" name="Rectangle 7">
            <a:extLst>
              <a:ext uri="{FF2B5EF4-FFF2-40B4-BE49-F238E27FC236}">
                <a16:creationId xmlns:a16="http://schemas.microsoft.com/office/drawing/2014/main" id="{08F8648E-C115-487A-8F9C-FBC3ABD2406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Insured may waive UM, but must be in writing</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Statute provides example form. Must substantially comply</a:t>
            </a:r>
          </a:p>
        </p:txBody>
      </p:sp>
      <p:sp>
        <p:nvSpPr>
          <p:cNvPr id="364548" name="Text Box 8">
            <a:extLst>
              <a:ext uri="{FF2B5EF4-FFF2-40B4-BE49-F238E27FC236}">
                <a16:creationId xmlns:a16="http://schemas.microsoft.com/office/drawing/2014/main" id="{EEC813A7-D027-4024-A921-262240E0BA3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2023234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Number Placeholder 3">
            <a:extLst>
              <a:ext uri="{FF2B5EF4-FFF2-40B4-BE49-F238E27FC236}">
                <a16:creationId xmlns:a16="http://schemas.microsoft.com/office/drawing/2014/main" id="{C2810E1A-CFA5-45ED-A3AE-1EF298B8D6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D6B497-44D4-4277-AEA4-56BAB17D1BB2}"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66595" name="Rectangle 7">
            <a:extLst>
              <a:ext uri="{FF2B5EF4-FFF2-40B4-BE49-F238E27FC236}">
                <a16:creationId xmlns:a16="http://schemas.microsoft.com/office/drawing/2014/main" id="{A65DF670-4FC2-4CF6-8C13-25629E4F04E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Form must tell insured about purpose of UM (uninsured and underinsured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And must state premium for minimum, maximum, and other chosen amount</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No requirement of explanatory offer or recommendation</a:t>
            </a:r>
          </a:p>
        </p:txBody>
      </p:sp>
      <p:sp>
        <p:nvSpPr>
          <p:cNvPr id="366596" name="Text Box 8">
            <a:extLst>
              <a:ext uri="{FF2B5EF4-FFF2-40B4-BE49-F238E27FC236}">
                <a16:creationId xmlns:a16="http://schemas.microsoft.com/office/drawing/2014/main" id="{9DEC454B-06FC-40EC-8F45-5EA8EB193B6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13079707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Number Placeholder 3">
            <a:extLst>
              <a:ext uri="{FF2B5EF4-FFF2-40B4-BE49-F238E27FC236}">
                <a16:creationId xmlns:a16="http://schemas.microsoft.com/office/drawing/2014/main" id="{9851889B-AB45-44F9-9A7A-DDC9E55AAD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C3DA94-5298-4C36-90DD-ABFE0A3008CB}"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68643" name="Rectangle 7">
            <a:extLst>
              <a:ext uri="{FF2B5EF4-FFF2-40B4-BE49-F238E27FC236}">
                <a16:creationId xmlns:a16="http://schemas.microsoft.com/office/drawing/2014/main" id="{3130F1C5-C612-4F62-A24A-D1DD6BA632C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A named insured (used to be all named insureds) must sign the form to reject coverage</a:t>
            </a:r>
          </a:p>
        </p:txBody>
      </p:sp>
      <p:sp>
        <p:nvSpPr>
          <p:cNvPr id="368644" name="Text Box 8">
            <a:extLst>
              <a:ext uri="{FF2B5EF4-FFF2-40B4-BE49-F238E27FC236}">
                <a16:creationId xmlns:a16="http://schemas.microsoft.com/office/drawing/2014/main" id="{35967E9A-F34B-4311-9C0E-EA583CB3A5E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12948923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3">
            <a:extLst>
              <a:ext uri="{FF2B5EF4-FFF2-40B4-BE49-F238E27FC236}">
                <a16:creationId xmlns:a16="http://schemas.microsoft.com/office/drawing/2014/main" id="{092645C0-BDDE-4B01-88E8-18F6EFD28D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8F1D9F6-D7D6-42BE-9D22-341DA1D108AC}"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72739" name="Rectangle 7">
            <a:extLst>
              <a:ext uri="{FF2B5EF4-FFF2-40B4-BE49-F238E27FC236}">
                <a16:creationId xmlns:a16="http://schemas.microsoft.com/office/drawing/2014/main" id="{D1442F6D-C845-4940-84CE-49BC3541F4F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If no signed form, coverage imputed by operation of law</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Imputed coverage will be minimum statutory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Unless can show greater amount would have been accepted if offered</a:t>
            </a:r>
          </a:p>
        </p:txBody>
      </p:sp>
      <p:sp>
        <p:nvSpPr>
          <p:cNvPr id="372740" name="Text Box 8">
            <a:extLst>
              <a:ext uri="{FF2B5EF4-FFF2-40B4-BE49-F238E27FC236}">
                <a16:creationId xmlns:a16="http://schemas.microsoft.com/office/drawing/2014/main" id="{7EF89118-1B5D-4714-B0F9-C372BEF5EA5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19412540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B1CDEE6-363D-4F73-9F05-0758AB1E15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F1F788-8263-405C-84B3-B6C1B7EB2C67}" type="slidenum">
              <a:rPr lang="en-US" altLang="en-US" sz="1200" smtClean="0">
                <a:solidFill>
                  <a:srgbClr val="898989"/>
                </a:solidFill>
                <a:latin typeface="Tahoma" panose="020B0604030504040204" pitchFamily="34" charset="0"/>
              </a:rPr>
              <a:pPr>
                <a:spcBef>
                  <a:spcPct val="0"/>
                </a:spcBef>
                <a:buFontTx/>
                <a:buNone/>
              </a:pPr>
              <a:t>3</a:t>
            </a:fld>
            <a:endParaRPr lang="en-US" altLang="en-US" sz="1200">
              <a:solidFill>
                <a:srgbClr val="898989"/>
              </a:solidFill>
              <a:latin typeface="Tahoma" panose="020B0604030504040204" pitchFamily="34" charset="0"/>
            </a:endParaRPr>
          </a:p>
        </p:txBody>
      </p:sp>
      <p:sp>
        <p:nvSpPr>
          <p:cNvPr id="8195" name="Rectangle 7">
            <a:extLst>
              <a:ext uri="{FF2B5EF4-FFF2-40B4-BE49-F238E27FC236}">
                <a16:creationId xmlns:a16="http://schemas.microsoft.com/office/drawing/2014/main" id="{FA584F7C-1CB6-4661-9E10-A2E40349C85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Wingdings" panose="05000000000000000000" pitchFamily="2" charset="2"/>
              <a:buNone/>
            </a:pPr>
            <a:r>
              <a:rPr lang="en-US" altLang="en-US"/>
              <a:t>UM is “Statutory coverage”</a:t>
            </a:r>
          </a:p>
        </p:txBody>
      </p:sp>
      <p:sp>
        <p:nvSpPr>
          <p:cNvPr id="8196" name="Text Box 8">
            <a:extLst>
              <a:ext uri="{FF2B5EF4-FFF2-40B4-BE49-F238E27FC236}">
                <a16:creationId xmlns:a16="http://schemas.microsoft.com/office/drawing/2014/main" id="{EEEF3EFC-FB7F-45DB-A8D9-1B8C83E9B516}"/>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latin typeface="Times New Roman" panose="02020603050405020304" pitchFamily="18" charset="0"/>
              </a:rPr>
              <a:t>A. Insurance Coverage Obligations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Number Placeholder 3">
            <a:extLst>
              <a:ext uri="{FF2B5EF4-FFF2-40B4-BE49-F238E27FC236}">
                <a16:creationId xmlns:a16="http://schemas.microsoft.com/office/drawing/2014/main" id="{B79B28F0-ACE3-4E8B-979C-98D5302CD7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633B19-FC88-4FAB-8EF1-E37529E190A3}"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74787" name="Rectangle 7">
            <a:extLst>
              <a:ext uri="{FF2B5EF4-FFF2-40B4-BE49-F238E27FC236}">
                <a16:creationId xmlns:a16="http://schemas.microsoft.com/office/drawing/2014/main" id="{06511A98-8A02-4E63-9128-FF2F071145C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What about electronic signature?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Probably okay under UCC (12A O.S. 15-101)</a:t>
            </a:r>
          </a:p>
        </p:txBody>
      </p:sp>
      <p:sp>
        <p:nvSpPr>
          <p:cNvPr id="374788" name="Text Box 8">
            <a:extLst>
              <a:ext uri="{FF2B5EF4-FFF2-40B4-BE49-F238E27FC236}">
                <a16:creationId xmlns:a16="http://schemas.microsoft.com/office/drawing/2014/main" id="{84E46121-6ABD-42DF-9D93-86DB664595A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Waiving Coverage</a:t>
            </a:r>
          </a:p>
        </p:txBody>
      </p:sp>
    </p:spTree>
    <p:extLst>
      <p:ext uri="{BB962C8B-B14F-4D97-AF65-F5344CB8AC3E}">
        <p14:creationId xmlns:p14="http://schemas.microsoft.com/office/powerpoint/2010/main" val="39286197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3">
            <a:extLst>
              <a:ext uri="{FF2B5EF4-FFF2-40B4-BE49-F238E27FC236}">
                <a16:creationId xmlns:a16="http://schemas.microsoft.com/office/drawing/2014/main" id="{60275C77-6193-4B72-8B4A-D6B1DEAE0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5A4748-12C2-4C6B-AC1F-398311D1CDFE}"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82275" name="Rectangle 7">
            <a:extLst>
              <a:ext uri="{FF2B5EF4-FFF2-40B4-BE49-F238E27FC236}">
                <a16:creationId xmlns:a16="http://schemas.microsoft.com/office/drawing/2014/main" id="{37A53867-1050-4E5A-BFD9-6B5D5C230A6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dirty="0"/>
              <a:t>B. Interpreting Exclusions in the Policy</a:t>
            </a:r>
          </a:p>
        </p:txBody>
      </p:sp>
      <p:sp>
        <p:nvSpPr>
          <p:cNvPr id="182276" name="Text Box 8">
            <a:extLst>
              <a:ext uri="{FF2B5EF4-FFF2-40B4-BE49-F238E27FC236}">
                <a16:creationId xmlns:a16="http://schemas.microsoft.com/office/drawing/2014/main" id="{0F03583A-88ED-42A0-B1F3-FD25221F5D5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31886956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3">
            <a:extLst>
              <a:ext uri="{FF2B5EF4-FFF2-40B4-BE49-F238E27FC236}">
                <a16:creationId xmlns:a16="http://schemas.microsoft.com/office/drawing/2014/main" id="{D66DF4D8-71A6-45AC-907C-4D4A307274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9F14F1-E1D2-4921-AB50-345B72AA752D}"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84323" name="Rectangle 7">
            <a:extLst>
              <a:ext uri="{FF2B5EF4-FFF2-40B4-BE49-F238E27FC236}">
                <a16:creationId xmlns:a16="http://schemas.microsoft.com/office/drawing/2014/main" id="{3B7C6241-16DD-43AD-A018-0DF40B465C3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Because UM is “statutory coverage” exclusion must be condoned by the statute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So, no UM for insured when occupying vehicle owned by or available for regular use of insured if that vehicle is uninsured (for UM, apparently)</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Subparagraph E exclusion</a:t>
            </a:r>
          </a:p>
          <a:p>
            <a:pPr marL="0" indent="0" eaLnBrk="1" hangingPunct="1">
              <a:spcBef>
                <a:spcPct val="0"/>
              </a:spcBef>
              <a:buFont typeface="Arial" panose="020B0604020202020204" pitchFamily="34" charset="0"/>
              <a:buNone/>
            </a:pPr>
            <a:endParaRPr lang="en-US" altLang="en-US"/>
          </a:p>
        </p:txBody>
      </p:sp>
      <p:sp>
        <p:nvSpPr>
          <p:cNvPr id="184324" name="Text Box 8">
            <a:extLst>
              <a:ext uri="{FF2B5EF4-FFF2-40B4-BE49-F238E27FC236}">
                <a16:creationId xmlns:a16="http://schemas.microsoft.com/office/drawing/2014/main" id="{90884AE9-D325-4147-BD25-E6382A0A674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8904901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3">
            <a:extLst>
              <a:ext uri="{FF2B5EF4-FFF2-40B4-BE49-F238E27FC236}">
                <a16:creationId xmlns:a16="http://schemas.microsoft.com/office/drawing/2014/main" id="{5752B023-D806-4219-A8F0-5C3CF124F8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194BBDD-FBAB-4CBB-AB83-97C0ADBAB333}"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86371" name="Rectangle 7">
            <a:extLst>
              <a:ext uri="{FF2B5EF4-FFF2-40B4-BE49-F238E27FC236}">
                <a16:creationId xmlns:a16="http://schemas.microsoft.com/office/drawing/2014/main" id="{65086A17-DFF2-49C9-B72B-268484B1092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injury caused by insured’s own negligence</a:t>
            </a:r>
          </a:p>
          <a:p>
            <a:pPr marL="0" indent="0" eaLnBrk="1" hangingPunct="1">
              <a:spcBef>
                <a:spcPct val="0"/>
              </a:spcBef>
              <a:buFont typeface="Arial" panose="020B0604020202020204" pitchFamily="34" charset="0"/>
              <a:buNone/>
            </a:pPr>
            <a:endParaRPr lang="en-US" altLang="en-US"/>
          </a:p>
        </p:txBody>
      </p:sp>
      <p:sp>
        <p:nvSpPr>
          <p:cNvPr id="186372" name="Text Box 8">
            <a:extLst>
              <a:ext uri="{FF2B5EF4-FFF2-40B4-BE49-F238E27FC236}">
                <a16:creationId xmlns:a16="http://schemas.microsoft.com/office/drawing/2014/main" id="{59495DBA-82AB-4281-8282-B427D3C163F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41540616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3">
            <a:extLst>
              <a:ext uri="{FF2B5EF4-FFF2-40B4-BE49-F238E27FC236}">
                <a16:creationId xmlns:a16="http://schemas.microsoft.com/office/drawing/2014/main" id="{8B5E4458-0F2B-4AC2-8636-2534C8C7A0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85534F-3911-4F81-ADEA-CC229365AFC0}"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88419" name="Rectangle 7">
            <a:extLst>
              <a:ext uri="{FF2B5EF4-FFF2-40B4-BE49-F238E27FC236}">
                <a16:creationId xmlns:a16="http://schemas.microsoft.com/office/drawing/2014/main" id="{764328A2-98E1-41F0-9AAF-4EDE4534C73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Also, exclusion for injury caused by insured’s own negligence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Or caused by negligence of a child (who was incapable of legal negligence)</a:t>
            </a:r>
          </a:p>
        </p:txBody>
      </p:sp>
      <p:sp>
        <p:nvSpPr>
          <p:cNvPr id="188420" name="Text Box 8">
            <a:extLst>
              <a:ext uri="{FF2B5EF4-FFF2-40B4-BE49-F238E27FC236}">
                <a16:creationId xmlns:a16="http://schemas.microsoft.com/office/drawing/2014/main" id="{A402A255-EB5F-42DF-9175-1FA88E88EAB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9010919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3">
            <a:extLst>
              <a:ext uri="{FF2B5EF4-FFF2-40B4-BE49-F238E27FC236}">
                <a16:creationId xmlns:a16="http://schemas.microsoft.com/office/drawing/2014/main" id="{4FE56E5D-F59A-4B77-A796-F489044E76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1F1859-E267-47CF-B19D-1A2969B548D3}"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90467" name="Rectangle 7">
            <a:extLst>
              <a:ext uri="{FF2B5EF4-FFF2-40B4-BE49-F238E27FC236}">
                <a16:creationId xmlns:a16="http://schemas.microsoft.com/office/drawing/2014/main" id="{8F9AC64C-DE8E-45B1-8A3C-544A9A00EA3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“Named Driver” exclusion has been held valid in </a:t>
            </a:r>
            <a:r>
              <a:rPr lang="en-US" altLang="en-US" i="1"/>
              <a:t>O’Brien v. Dorrough</a:t>
            </a:r>
            <a:r>
              <a:rPr lang="en-US" altLang="en-US"/>
              <a:t> and </a:t>
            </a:r>
            <a:r>
              <a:rPr lang="en-US" altLang="en-US" i="1"/>
              <a:t>Equity Fire and Casualty C.</a:t>
            </a:r>
            <a:r>
              <a:rPr lang="en-US" altLang="en-US"/>
              <a:t>, 1996 OK CIV APP 25, 928 P.2d 322</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But invalid in </a:t>
            </a:r>
            <a:r>
              <a:rPr lang="en-US" altLang="en-US" i="1"/>
              <a:t>Alternative Medicine of Tulsa v. Cates</a:t>
            </a:r>
            <a:r>
              <a:rPr lang="en-US" altLang="en-US"/>
              <a:t>, 2006 OK CIV APP 65, 136 P.3d 716 (to the extent it prevents recovery of at least the minimum limits under some policy (liability or UM))</a:t>
            </a:r>
          </a:p>
        </p:txBody>
      </p:sp>
      <p:sp>
        <p:nvSpPr>
          <p:cNvPr id="190468" name="Text Box 8">
            <a:extLst>
              <a:ext uri="{FF2B5EF4-FFF2-40B4-BE49-F238E27FC236}">
                <a16:creationId xmlns:a16="http://schemas.microsoft.com/office/drawing/2014/main" id="{4198E4FA-78AA-4C97-86F1-371446D0C07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9913571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3">
            <a:extLst>
              <a:ext uri="{FF2B5EF4-FFF2-40B4-BE49-F238E27FC236}">
                <a16:creationId xmlns:a16="http://schemas.microsoft.com/office/drawing/2014/main" id="{D3E6683A-CC42-4ECC-9BE9-4B45497482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6458C2-4C95-4FE6-AFA5-959C9F716D1E}"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92515" name="Rectangle 7">
            <a:extLst>
              <a:ext uri="{FF2B5EF4-FFF2-40B4-BE49-F238E27FC236}">
                <a16:creationId xmlns:a16="http://schemas.microsoft.com/office/drawing/2014/main" id="{35A5B167-F6B4-485D-AAD0-C720B215BCF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“step-down” of UM to compulsory limits when liability is reduced when car driven by “permissive user”</a:t>
            </a:r>
          </a:p>
        </p:txBody>
      </p:sp>
      <p:sp>
        <p:nvSpPr>
          <p:cNvPr id="192516" name="Text Box 8">
            <a:extLst>
              <a:ext uri="{FF2B5EF4-FFF2-40B4-BE49-F238E27FC236}">
                <a16:creationId xmlns:a16="http://schemas.microsoft.com/office/drawing/2014/main" id="{A05CB709-576C-480C-B600-58F3A02371B9}"/>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40556096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3">
            <a:extLst>
              <a:ext uri="{FF2B5EF4-FFF2-40B4-BE49-F238E27FC236}">
                <a16:creationId xmlns:a16="http://schemas.microsoft.com/office/drawing/2014/main" id="{F8BEF896-4E6D-41B4-86B6-86F95BEEE1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B5BEE6-489A-4D34-9AA9-93FE7C32D6AB}"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94563" name="Rectangle 7">
            <a:extLst>
              <a:ext uri="{FF2B5EF4-FFF2-40B4-BE49-F238E27FC236}">
                <a16:creationId xmlns:a16="http://schemas.microsoft.com/office/drawing/2014/main" id="{F03E897B-B744-4D5A-B712-E8CEFA92E291}"/>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Most other exclusions have been disavowed:</a:t>
            </a:r>
          </a:p>
        </p:txBody>
      </p:sp>
      <p:sp>
        <p:nvSpPr>
          <p:cNvPr id="194564" name="Text Box 8">
            <a:extLst>
              <a:ext uri="{FF2B5EF4-FFF2-40B4-BE49-F238E27FC236}">
                <a16:creationId xmlns:a16="http://schemas.microsoft.com/office/drawing/2014/main" id="{44C7A6CE-63AC-4E57-9DF3-632B1DA9CF2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39696673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3">
            <a:extLst>
              <a:ext uri="{FF2B5EF4-FFF2-40B4-BE49-F238E27FC236}">
                <a16:creationId xmlns:a16="http://schemas.microsoft.com/office/drawing/2014/main" id="{A74ECFD6-AAA3-475A-BF80-D88713D348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56BC04-172F-43DD-9E45-707F230645B7}"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96611" name="Rectangle 7">
            <a:extLst>
              <a:ext uri="{FF2B5EF4-FFF2-40B4-BE49-F238E27FC236}">
                <a16:creationId xmlns:a16="http://schemas.microsoft.com/office/drawing/2014/main" id="{F76909DB-6CDD-46F0-9313-2DE99D19F4D3}"/>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“Other insurance” clause (</a:t>
            </a:r>
            <a:r>
              <a:rPr lang="en-US" altLang="en-US" i="1"/>
              <a:t>Keel v. MFA</a:t>
            </a:r>
            <a:r>
              <a:rPr lang="en-US" altLang="en-US"/>
              <a:t>, 1976 OK 86, 553 P.2d 153)</a:t>
            </a:r>
          </a:p>
        </p:txBody>
      </p:sp>
      <p:sp>
        <p:nvSpPr>
          <p:cNvPr id="196612" name="Text Box 8">
            <a:extLst>
              <a:ext uri="{FF2B5EF4-FFF2-40B4-BE49-F238E27FC236}">
                <a16:creationId xmlns:a16="http://schemas.microsoft.com/office/drawing/2014/main" id="{7BE1A820-088C-46B7-8E22-2E0BD5E939C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5837330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3">
            <a:extLst>
              <a:ext uri="{FF2B5EF4-FFF2-40B4-BE49-F238E27FC236}">
                <a16:creationId xmlns:a16="http://schemas.microsoft.com/office/drawing/2014/main" id="{CB92AF1A-5244-47C7-A5BA-CE488ED28F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4498927-2516-47D2-BAF5-2F0880444847}"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198659" name="Rectangle 7">
            <a:extLst>
              <a:ext uri="{FF2B5EF4-FFF2-40B4-BE49-F238E27FC236}">
                <a16:creationId xmlns:a16="http://schemas.microsoft.com/office/drawing/2014/main" id="{3271E9B9-2BC8-4E28-B717-C13DC937E39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“Limit of Liability” clause</a:t>
            </a:r>
          </a:p>
        </p:txBody>
      </p:sp>
      <p:sp>
        <p:nvSpPr>
          <p:cNvPr id="198660" name="Text Box 8">
            <a:extLst>
              <a:ext uri="{FF2B5EF4-FFF2-40B4-BE49-F238E27FC236}">
                <a16:creationId xmlns:a16="http://schemas.microsoft.com/office/drawing/2014/main" id="{D97569B0-D149-4130-AF9E-B985EEFC1898}"/>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601079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58089856-0914-4B24-8394-707A18B95C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2EEEFB-791C-4784-8318-5C04D8D075E1}" type="slidenum">
              <a:rPr lang="en-US" altLang="en-US" sz="1200" smtClean="0">
                <a:solidFill>
                  <a:srgbClr val="898989"/>
                </a:solidFill>
                <a:latin typeface="Tahoma" panose="020B0604030504040204" pitchFamily="34" charset="0"/>
              </a:rPr>
              <a:pPr>
                <a:spcBef>
                  <a:spcPct val="0"/>
                </a:spcBef>
                <a:buFontTx/>
                <a:buNone/>
              </a:pPr>
              <a:t>4</a:t>
            </a:fld>
            <a:endParaRPr lang="en-US" altLang="en-US" sz="1200">
              <a:solidFill>
                <a:srgbClr val="898989"/>
              </a:solidFill>
              <a:latin typeface="Tahoma" panose="020B0604030504040204" pitchFamily="34" charset="0"/>
            </a:endParaRPr>
          </a:p>
        </p:txBody>
      </p:sp>
      <p:sp>
        <p:nvSpPr>
          <p:cNvPr id="10243" name="Rectangle 7">
            <a:extLst>
              <a:ext uri="{FF2B5EF4-FFF2-40B4-BE49-F238E27FC236}">
                <a16:creationId xmlns:a16="http://schemas.microsoft.com/office/drawing/2014/main" id="{837EFC2A-DA80-429A-B9F4-56622D13E86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Wingdings" panose="05000000000000000000" pitchFamily="2" charset="2"/>
              <a:buNone/>
            </a:pPr>
            <a:r>
              <a:rPr lang="en-US" altLang="en-US"/>
              <a:t>UM is “Statutory coverage”</a:t>
            </a:r>
          </a:p>
          <a:p>
            <a:pPr marL="0" indent="0" eaLnBrk="1" hangingPunct="1">
              <a:spcBef>
                <a:spcPct val="0"/>
              </a:spcBef>
              <a:buFont typeface="Wingdings" panose="05000000000000000000" pitchFamily="2" charset="2"/>
              <a:buNone/>
            </a:pPr>
            <a:endParaRPr lang="en-US" altLang="en-US"/>
          </a:p>
          <a:p>
            <a:pPr marL="0" indent="0" eaLnBrk="1" hangingPunct="1">
              <a:spcBef>
                <a:spcPct val="0"/>
              </a:spcBef>
              <a:buFont typeface="Wingdings" panose="05000000000000000000" pitchFamily="2" charset="2"/>
              <a:buNone/>
            </a:pPr>
            <a:r>
              <a:rPr lang="en-US" altLang="en-US"/>
              <a:t>So if it’s required or forbidden by the statute, the statute controls</a:t>
            </a:r>
          </a:p>
        </p:txBody>
      </p:sp>
      <p:sp>
        <p:nvSpPr>
          <p:cNvPr id="10244" name="Text Box 8">
            <a:extLst>
              <a:ext uri="{FF2B5EF4-FFF2-40B4-BE49-F238E27FC236}">
                <a16:creationId xmlns:a16="http://schemas.microsoft.com/office/drawing/2014/main" id="{E4ED4E64-5C92-448A-9DD2-75CA97B61706}"/>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latin typeface="Times New Roman" panose="02020603050405020304" pitchFamily="18" charset="0"/>
              </a:rPr>
              <a:t>A. Insurance Coverage Obligations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3">
            <a:extLst>
              <a:ext uri="{FF2B5EF4-FFF2-40B4-BE49-F238E27FC236}">
                <a16:creationId xmlns:a16="http://schemas.microsoft.com/office/drawing/2014/main" id="{F1E9399E-0D85-4681-BAF7-03E9D0988B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4C8F1E-D01D-41C1-8E60-7A173736B6DE}"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00707" name="Rectangle 7">
            <a:extLst>
              <a:ext uri="{FF2B5EF4-FFF2-40B4-BE49-F238E27FC236}">
                <a16:creationId xmlns:a16="http://schemas.microsoft.com/office/drawing/2014/main" id="{9630E292-5087-4594-9F4D-0AE845400F4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“Actual Physical Contact” rule in hit and run coverage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Not defined that way in statute</a:t>
            </a:r>
          </a:p>
        </p:txBody>
      </p:sp>
      <p:sp>
        <p:nvSpPr>
          <p:cNvPr id="200708" name="Text Box 8">
            <a:extLst>
              <a:ext uri="{FF2B5EF4-FFF2-40B4-BE49-F238E27FC236}">
                <a16:creationId xmlns:a16="http://schemas.microsoft.com/office/drawing/2014/main" id="{86B07337-5FD1-44AB-81FA-C7E704B11A7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37982845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3">
            <a:extLst>
              <a:ext uri="{FF2B5EF4-FFF2-40B4-BE49-F238E27FC236}">
                <a16:creationId xmlns:a16="http://schemas.microsoft.com/office/drawing/2014/main" id="{27011666-29E4-4090-8C83-A06F9980C2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10BA9F-3E93-4754-B50C-F31051F238D2}"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02755" name="Rectangle 7">
            <a:extLst>
              <a:ext uri="{FF2B5EF4-FFF2-40B4-BE49-F238E27FC236}">
                <a16:creationId xmlns:a16="http://schemas.microsoft.com/office/drawing/2014/main" id="{E7813EA2-9890-4643-B80A-8B7662887788}"/>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Clause that permitted offset for medpay</a:t>
            </a:r>
          </a:p>
          <a:p>
            <a:pPr marL="0" indent="0" eaLnBrk="1" hangingPunct="1">
              <a:spcBef>
                <a:spcPct val="0"/>
              </a:spcBef>
              <a:buFont typeface="Arial" panose="020B0604020202020204" pitchFamily="34" charset="0"/>
              <a:buNone/>
            </a:pPr>
            <a:endParaRPr lang="en-US" altLang="en-US"/>
          </a:p>
        </p:txBody>
      </p:sp>
      <p:sp>
        <p:nvSpPr>
          <p:cNvPr id="202756" name="Text Box 8">
            <a:extLst>
              <a:ext uri="{FF2B5EF4-FFF2-40B4-BE49-F238E27FC236}">
                <a16:creationId xmlns:a16="http://schemas.microsoft.com/office/drawing/2014/main" id="{8336312C-8637-47B0-9C19-017D214DFEF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4318319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3">
            <a:extLst>
              <a:ext uri="{FF2B5EF4-FFF2-40B4-BE49-F238E27FC236}">
                <a16:creationId xmlns:a16="http://schemas.microsoft.com/office/drawing/2014/main" id="{99F61971-5094-4BD5-84A3-39DC48F5A8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34BA56-B1D7-423C-9253-90CD94305EBD}"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04803" name="Rectangle 7">
            <a:extLst>
              <a:ext uri="{FF2B5EF4-FFF2-40B4-BE49-F238E27FC236}">
                <a16:creationId xmlns:a16="http://schemas.microsoft.com/office/drawing/2014/main" id="{B60254A8-18EB-48E4-8D13-1D574DE6B73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Clause that permitted offset for medpay—</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invalid as to named insured and resident relatives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valid as to Class II insureds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36 O.S. 6092</a:t>
            </a:r>
          </a:p>
        </p:txBody>
      </p:sp>
      <p:sp>
        <p:nvSpPr>
          <p:cNvPr id="204804" name="Text Box 8">
            <a:extLst>
              <a:ext uri="{FF2B5EF4-FFF2-40B4-BE49-F238E27FC236}">
                <a16:creationId xmlns:a16="http://schemas.microsoft.com/office/drawing/2014/main" id="{52F129FF-5404-4909-80EF-5A89E167D17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8886855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3">
            <a:extLst>
              <a:ext uri="{FF2B5EF4-FFF2-40B4-BE49-F238E27FC236}">
                <a16:creationId xmlns:a16="http://schemas.microsoft.com/office/drawing/2014/main" id="{8F1E12F8-8C79-410F-BF98-0BC8C8E34F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97AD4C-97EA-4A36-AC9E-ACB911AAFE8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06851" name="Rectangle 7">
            <a:extLst>
              <a:ext uri="{FF2B5EF4-FFF2-40B4-BE49-F238E27FC236}">
                <a16:creationId xmlns:a16="http://schemas.microsoft.com/office/drawing/2014/main" id="{A2B6745D-F5BF-4F0E-81A2-C644AFE5BB99}"/>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Offset against own UM for WC payments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And the converse, offset of WC benefits for UM paid</a:t>
            </a:r>
          </a:p>
          <a:p>
            <a:pPr marL="0" indent="0" eaLnBrk="1" hangingPunct="1">
              <a:spcBef>
                <a:spcPct val="0"/>
              </a:spcBef>
              <a:buFont typeface="Arial" panose="020B0604020202020204" pitchFamily="34" charset="0"/>
              <a:buNone/>
            </a:pPr>
            <a:endParaRPr lang="en-US" altLang="en-US"/>
          </a:p>
        </p:txBody>
      </p:sp>
      <p:sp>
        <p:nvSpPr>
          <p:cNvPr id="206852" name="Text Box 8">
            <a:extLst>
              <a:ext uri="{FF2B5EF4-FFF2-40B4-BE49-F238E27FC236}">
                <a16:creationId xmlns:a16="http://schemas.microsoft.com/office/drawing/2014/main" id="{8BA6AFF3-41F8-49E5-8047-F48DF269980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29858154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3">
            <a:extLst>
              <a:ext uri="{FF2B5EF4-FFF2-40B4-BE49-F238E27FC236}">
                <a16:creationId xmlns:a16="http://schemas.microsoft.com/office/drawing/2014/main" id="{390D3714-90CF-401F-8DE4-AF6366C513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5395CA-8217-4946-BBE6-F2A77B16E924}"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08899" name="Rectangle 7">
            <a:extLst>
              <a:ext uri="{FF2B5EF4-FFF2-40B4-BE49-F238E27FC236}">
                <a16:creationId xmlns:a16="http://schemas.microsoft.com/office/drawing/2014/main" id="{6F1460CA-908E-405B-B377-26AFD52B458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Offset against own UM for WC payments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And the converse, offset of WC benefits for UM paid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Reversed by 85a O.S. section 43 as to employer provided UM</a:t>
            </a:r>
          </a:p>
        </p:txBody>
      </p:sp>
      <p:sp>
        <p:nvSpPr>
          <p:cNvPr id="208900" name="Text Box 8">
            <a:extLst>
              <a:ext uri="{FF2B5EF4-FFF2-40B4-BE49-F238E27FC236}">
                <a16:creationId xmlns:a16="http://schemas.microsoft.com/office/drawing/2014/main" id="{90E08FFB-48B2-46DE-B496-B3E1F18A016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34116378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3">
            <a:extLst>
              <a:ext uri="{FF2B5EF4-FFF2-40B4-BE49-F238E27FC236}">
                <a16:creationId xmlns:a16="http://schemas.microsoft.com/office/drawing/2014/main" id="{08DB023E-8BE3-4402-92A1-2C14676CE7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C8F39C-D599-4C6F-B7D7-F2136699242B}"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10947" name="Rectangle 7">
            <a:extLst>
              <a:ext uri="{FF2B5EF4-FFF2-40B4-BE49-F238E27FC236}">
                <a16:creationId xmlns:a16="http://schemas.microsoft.com/office/drawing/2014/main" id="{50D0EC11-16E0-40D5-AAD0-F8A32D26AC3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Exclusion barring UM where SOL has run on TF </a:t>
            </a:r>
          </a:p>
        </p:txBody>
      </p:sp>
      <p:sp>
        <p:nvSpPr>
          <p:cNvPr id="210948" name="Text Box 8">
            <a:extLst>
              <a:ext uri="{FF2B5EF4-FFF2-40B4-BE49-F238E27FC236}">
                <a16:creationId xmlns:a16="http://schemas.microsoft.com/office/drawing/2014/main" id="{47692715-4ABB-4101-B9C8-CB2B17AD649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50304487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3">
            <a:extLst>
              <a:ext uri="{FF2B5EF4-FFF2-40B4-BE49-F238E27FC236}">
                <a16:creationId xmlns:a16="http://schemas.microsoft.com/office/drawing/2014/main" id="{51172713-ABBE-4418-9B2D-F038162978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4BE63B-C52F-4E8D-A578-2A9F9ADA0670}"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12995" name="Rectangle 7">
            <a:extLst>
              <a:ext uri="{FF2B5EF4-FFF2-40B4-BE49-F238E27FC236}">
                <a16:creationId xmlns:a16="http://schemas.microsoft.com/office/drawing/2014/main" id="{75199AFA-67CF-4FEA-87C1-E8DCF6F6F8E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Exclusion from definition of “uninsured” vehicle (underinsured really), the insured vehicle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This is what allows passengers to “double dip,” to collect both the UM and liability on the same policy</a:t>
            </a:r>
          </a:p>
        </p:txBody>
      </p:sp>
      <p:sp>
        <p:nvSpPr>
          <p:cNvPr id="212996" name="Text Box 8">
            <a:extLst>
              <a:ext uri="{FF2B5EF4-FFF2-40B4-BE49-F238E27FC236}">
                <a16:creationId xmlns:a16="http://schemas.microsoft.com/office/drawing/2014/main" id="{82A9A07D-8169-468E-A1D3-3B0CCE5B9746}"/>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104974115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3">
            <a:extLst>
              <a:ext uri="{FF2B5EF4-FFF2-40B4-BE49-F238E27FC236}">
                <a16:creationId xmlns:a16="http://schemas.microsoft.com/office/drawing/2014/main" id="{F225FB47-8629-42F1-B41C-1E416C50B0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F6BD792-48D8-455D-8BF3-54F7E6907745}"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15043" name="Rectangle 7">
            <a:extLst>
              <a:ext uri="{FF2B5EF4-FFF2-40B4-BE49-F238E27FC236}">
                <a16:creationId xmlns:a16="http://schemas.microsoft.com/office/drawing/2014/main" id="{9CAB521D-BD61-47F3-80D9-52C70F6E5F28}"/>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Policy definition that excludes from “uninsured” government owned vehicles</a:t>
            </a:r>
          </a:p>
        </p:txBody>
      </p:sp>
      <p:sp>
        <p:nvSpPr>
          <p:cNvPr id="215044" name="Text Box 8">
            <a:extLst>
              <a:ext uri="{FF2B5EF4-FFF2-40B4-BE49-F238E27FC236}">
                <a16:creationId xmlns:a16="http://schemas.microsoft.com/office/drawing/2014/main" id="{C44AABD0-E170-4B63-B07F-35E1D8B794A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Times New Roman" panose="02020603050405020304" pitchFamily="18" charset="0"/>
              </a:rPr>
              <a:t>B</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Interpreting Exclusions in the Policy</a:t>
            </a:r>
          </a:p>
        </p:txBody>
      </p:sp>
    </p:spTree>
    <p:extLst>
      <p:ext uri="{BB962C8B-B14F-4D97-AF65-F5344CB8AC3E}">
        <p14:creationId xmlns:p14="http://schemas.microsoft.com/office/powerpoint/2010/main" val="32054878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Number Placeholder 3">
            <a:extLst>
              <a:ext uri="{FF2B5EF4-FFF2-40B4-BE49-F238E27FC236}">
                <a16:creationId xmlns:a16="http://schemas.microsoft.com/office/drawing/2014/main" id="{64894874-2476-462E-90BD-6F8D3B526E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5411CBE3-C34E-4427-82DC-CEB10AC7507A}" type="slidenum">
              <a:rPr lang="en-US" altLang="en-US" sz="900">
                <a:solidFill>
                  <a:srgbClr val="898989"/>
                </a:solidFill>
                <a:latin typeface="Tahoma" panose="020B0604030504040204" pitchFamily="34" charset="0"/>
              </a:rPr>
              <a:pPr defTabSz="685800">
                <a:spcBef>
                  <a:spcPct val="0"/>
                </a:spcBef>
                <a:buNone/>
              </a:pPr>
              <a:t>48</a:t>
            </a:fld>
            <a:endParaRPr lang="en-US" altLang="en-US" sz="900">
              <a:solidFill>
                <a:srgbClr val="898989"/>
              </a:solidFill>
              <a:latin typeface="Tahoma" panose="020B0604030504040204" pitchFamily="34" charset="0"/>
            </a:endParaRPr>
          </a:p>
        </p:txBody>
      </p:sp>
      <p:sp>
        <p:nvSpPr>
          <p:cNvPr id="380931" name="Rectangle 7">
            <a:extLst>
              <a:ext uri="{FF2B5EF4-FFF2-40B4-BE49-F238E27FC236}">
                <a16:creationId xmlns:a16="http://schemas.microsoft.com/office/drawing/2014/main" id="{506599CE-1180-47A5-AC33-725945E677CA}"/>
              </a:ext>
            </a:extLst>
          </p:cNvPr>
          <p:cNvSpPr>
            <a:spLocks noGrp="1" noChangeArrowheads="1"/>
          </p:cNvSpPr>
          <p:nvPr>
            <p:ph type="body" idx="4294967295"/>
          </p:nvPr>
        </p:nvSpPr>
        <p:spPr>
          <a:xfrm>
            <a:off x="1547814" y="1538287"/>
            <a:ext cx="6075760" cy="4186238"/>
          </a:xfrm>
        </p:spPr>
        <p:txBody>
          <a:bodyPr/>
          <a:lstStyle/>
          <a:p>
            <a:pPr>
              <a:spcBef>
                <a:spcPct val="0"/>
              </a:spcBef>
              <a:buNone/>
            </a:pPr>
            <a:r>
              <a:rPr lang="en-US" altLang="en-US" sz="1500" b="1" dirty="0">
                <a:solidFill>
                  <a:srgbClr val="000000"/>
                </a:solidFill>
                <a:latin typeface="Times New Roman" panose="02020603050405020304" pitchFamily="18" charset="0"/>
              </a:rPr>
              <a:t>C. Finding Sources and Limits of Coverage</a:t>
            </a:r>
          </a:p>
        </p:txBody>
      </p:sp>
      <p:sp>
        <p:nvSpPr>
          <p:cNvPr id="380932" name="Text Box 8">
            <a:extLst>
              <a:ext uri="{FF2B5EF4-FFF2-40B4-BE49-F238E27FC236}">
                <a16:creationId xmlns:a16="http://schemas.microsoft.com/office/drawing/2014/main" id="{EBA00FBB-1931-461B-8358-DFCE45F6C1E6}"/>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Number Placeholder 3">
            <a:extLst>
              <a:ext uri="{FF2B5EF4-FFF2-40B4-BE49-F238E27FC236}">
                <a16:creationId xmlns:a16="http://schemas.microsoft.com/office/drawing/2014/main" id="{872FC872-ECFD-4A25-8B41-6DB71463F2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1E97F692-3481-45C2-885D-672209F60CFC}" type="slidenum">
              <a:rPr lang="en-US" altLang="en-US" sz="900">
                <a:solidFill>
                  <a:srgbClr val="898989"/>
                </a:solidFill>
                <a:latin typeface="Tahoma" panose="020B0604030504040204" pitchFamily="34" charset="0"/>
              </a:rPr>
              <a:pPr defTabSz="685800">
                <a:spcBef>
                  <a:spcPct val="0"/>
                </a:spcBef>
                <a:buNone/>
              </a:pPr>
              <a:t>49</a:t>
            </a:fld>
            <a:endParaRPr lang="en-US" altLang="en-US" sz="900">
              <a:solidFill>
                <a:srgbClr val="898989"/>
              </a:solidFill>
              <a:latin typeface="Tahoma" panose="020B0604030504040204" pitchFamily="34" charset="0"/>
            </a:endParaRPr>
          </a:p>
        </p:txBody>
      </p:sp>
      <p:sp>
        <p:nvSpPr>
          <p:cNvPr id="382979" name="Rectangle 7">
            <a:extLst>
              <a:ext uri="{FF2B5EF4-FFF2-40B4-BE49-F238E27FC236}">
                <a16:creationId xmlns:a16="http://schemas.microsoft.com/office/drawing/2014/main" id="{042269DB-26B0-40FA-A57B-4B388C3C3EE8}"/>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Need not be a classic “car accident”</a:t>
            </a:r>
          </a:p>
        </p:txBody>
      </p:sp>
      <p:sp>
        <p:nvSpPr>
          <p:cNvPr id="382980" name="Text Box 8">
            <a:extLst>
              <a:ext uri="{FF2B5EF4-FFF2-40B4-BE49-F238E27FC236}">
                <a16:creationId xmlns:a16="http://schemas.microsoft.com/office/drawing/2014/main" id="{D0912676-0B58-4E0F-B0BA-B951C46D901E}"/>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4639FF90-FF9B-4312-8148-9AD9F6DF64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2C9F4A-04B8-457E-8E1E-F21D0AED7282}" type="slidenum">
              <a:rPr lang="en-US" altLang="en-US" sz="1200" smtClean="0">
                <a:solidFill>
                  <a:srgbClr val="898989"/>
                </a:solidFill>
                <a:latin typeface="Tahoma" panose="020B0604030504040204" pitchFamily="34" charset="0"/>
              </a:rPr>
              <a:pPr>
                <a:spcBef>
                  <a:spcPct val="0"/>
                </a:spcBef>
                <a:buFontTx/>
                <a:buNone/>
              </a:pPr>
              <a:t>5</a:t>
            </a:fld>
            <a:endParaRPr lang="en-US" altLang="en-US" sz="1200">
              <a:solidFill>
                <a:srgbClr val="898989"/>
              </a:solidFill>
              <a:latin typeface="Tahoma" panose="020B0604030504040204" pitchFamily="34" charset="0"/>
            </a:endParaRPr>
          </a:p>
        </p:txBody>
      </p:sp>
      <p:sp>
        <p:nvSpPr>
          <p:cNvPr id="30723" name="Rectangle 7">
            <a:extLst>
              <a:ext uri="{FF2B5EF4-FFF2-40B4-BE49-F238E27FC236}">
                <a16:creationId xmlns:a16="http://schemas.microsoft.com/office/drawing/2014/main" id="{9337B7A8-CD28-4E3D-A002-D6A087A5FBA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The “nuts and bolts” are found in 3636:</a:t>
            </a:r>
          </a:p>
        </p:txBody>
      </p:sp>
      <p:sp>
        <p:nvSpPr>
          <p:cNvPr id="30724" name="Text Box 8">
            <a:extLst>
              <a:ext uri="{FF2B5EF4-FFF2-40B4-BE49-F238E27FC236}">
                <a16:creationId xmlns:a16="http://schemas.microsoft.com/office/drawing/2014/main" id="{EBC9C233-5C2C-4194-996F-A030E4458B5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latin typeface="Times New Roman" panose="02020603050405020304" pitchFamily="18" charset="0"/>
              </a:rPr>
              <a:t>A. Insurance Coverage Obligations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3">
            <a:extLst>
              <a:ext uri="{FF2B5EF4-FFF2-40B4-BE49-F238E27FC236}">
                <a16:creationId xmlns:a16="http://schemas.microsoft.com/office/drawing/2014/main" id="{3F94D8C2-D3CC-4C09-BFCF-098ECE24EC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D7B2B740-6BFB-4E54-BADD-BBED634591FB}" type="slidenum">
              <a:rPr lang="en-US" altLang="en-US" sz="900">
                <a:solidFill>
                  <a:srgbClr val="898989"/>
                </a:solidFill>
                <a:latin typeface="Tahoma" panose="020B0604030504040204" pitchFamily="34" charset="0"/>
              </a:rPr>
              <a:pPr defTabSz="685800">
                <a:spcBef>
                  <a:spcPct val="0"/>
                </a:spcBef>
                <a:buNone/>
              </a:pPr>
              <a:t>50</a:t>
            </a:fld>
            <a:endParaRPr lang="en-US" altLang="en-US" sz="900">
              <a:solidFill>
                <a:srgbClr val="898989"/>
              </a:solidFill>
              <a:latin typeface="Tahoma" panose="020B0604030504040204" pitchFamily="34" charset="0"/>
            </a:endParaRPr>
          </a:p>
        </p:txBody>
      </p:sp>
      <p:sp>
        <p:nvSpPr>
          <p:cNvPr id="385027" name="Rectangle 7">
            <a:extLst>
              <a:ext uri="{FF2B5EF4-FFF2-40B4-BE49-F238E27FC236}">
                <a16:creationId xmlns:a16="http://schemas.microsoft.com/office/drawing/2014/main" id="{EB87C7CF-5C89-46AC-8AD6-DCAAD1B6D671}"/>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Don’t limit consideration to “driving”</a:t>
            </a:r>
          </a:p>
          <a:p>
            <a:pPr marL="0" indent="0">
              <a:spcBef>
                <a:spcPct val="0"/>
              </a:spcBef>
              <a:buNone/>
            </a:pPr>
            <a:endParaRPr lang="en-US" altLang="en-US"/>
          </a:p>
          <a:p>
            <a:pPr marL="0" indent="0">
              <a:spcBef>
                <a:spcPct val="0"/>
              </a:spcBef>
              <a:buNone/>
            </a:pPr>
            <a:r>
              <a:rPr lang="en-US" altLang="en-US"/>
              <a:t>Includes liability arising from “ownership” and “maintenance”</a:t>
            </a:r>
          </a:p>
        </p:txBody>
      </p:sp>
      <p:sp>
        <p:nvSpPr>
          <p:cNvPr id="385028" name="Text Box 8">
            <a:extLst>
              <a:ext uri="{FF2B5EF4-FFF2-40B4-BE49-F238E27FC236}">
                <a16:creationId xmlns:a16="http://schemas.microsoft.com/office/drawing/2014/main" id="{DEFA43CE-6980-459F-B924-6996B1D53488}"/>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Number Placeholder 3">
            <a:extLst>
              <a:ext uri="{FF2B5EF4-FFF2-40B4-BE49-F238E27FC236}">
                <a16:creationId xmlns:a16="http://schemas.microsoft.com/office/drawing/2014/main" id="{97F72CFE-F39C-412B-A4E1-F86289579D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84AE68CD-8388-4C6B-B474-0E0B697B4B85}" type="slidenum">
              <a:rPr lang="en-US" altLang="en-US" sz="900">
                <a:solidFill>
                  <a:srgbClr val="898989"/>
                </a:solidFill>
                <a:latin typeface="Tahoma" panose="020B0604030504040204" pitchFamily="34" charset="0"/>
              </a:rPr>
              <a:pPr defTabSz="685800">
                <a:spcBef>
                  <a:spcPct val="0"/>
                </a:spcBef>
                <a:buNone/>
              </a:pPr>
              <a:t>51</a:t>
            </a:fld>
            <a:endParaRPr lang="en-US" altLang="en-US" sz="900">
              <a:solidFill>
                <a:srgbClr val="898989"/>
              </a:solidFill>
              <a:latin typeface="Tahoma" panose="020B0604030504040204" pitchFamily="34" charset="0"/>
            </a:endParaRPr>
          </a:p>
        </p:txBody>
      </p:sp>
      <p:sp>
        <p:nvSpPr>
          <p:cNvPr id="387075" name="Rectangle 7">
            <a:extLst>
              <a:ext uri="{FF2B5EF4-FFF2-40B4-BE49-F238E27FC236}">
                <a16:creationId xmlns:a16="http://schemas.microsoft.com/office/drawing/2014/main" id="{8B447E0E-9FCB-495F-B020-761E8863ACF5}"/>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Operator of bucket truck was covered when a badly maintained bucket collapsed</a:t>
            </a:r>
          </a:p>
          <a:p>
            <a:pPr marL="0" indent="0">
              <a:spcBef>
                <a:spcPct val="0"/>
              </a:spcBef>
              <a:buNone/>
            </a:pPr>
            <a:endParaRPr lang="en-US" altLang="en-US"/>
          </a:p>
          <a:p>
            <a:pPr marL="0" indent="0">
              <a:spcBef>
                <a:spcPct val="0"/>
              </a:spcBef>
              <a:buNone/>
            </a:pPr>
            <a:r>
              <a:rPr lang="en-US" altLang="en-US"/>
              <a:t>(</a:t>
            </a:r>
            <a:r>
              <a:rPr lang="en-US" altLang="en-US" i="1"/>
              <a:t>Ply v. National Union Fire Ins. Co.</a:t>
            </a:r>
            <a:r>
              <a:rPr lang="en-US" altLang="en-US"/>
              <a:t>, 2003 OK 97, 81 P.3d 643)</a:t>
            </a:r>
          </a:p>
          <a:p>
            <a:pPr marL="0" indent="0">
              <a:spcBef>
                <a:spcPct val="0"/>
              </a:spcBef>
              <a:buNone/>
            </a:pPr>
            <a:endParaRPr lang="en-US" altLang="en-US"/>
          </a:p>
        </p:txBody>
      </p:sp>
      <p:sp>
        <p:nvSpPr>
          <p:cNvPr id="387076" name="Text Box 8">
            <a:extLst>
              <a:ext uri="{FF2B5EF4-FFF2-40B4-BE49-F238E27FC236}">
                <a16:creationId xmlns:a16="http://schemas.microsoft.com/office/drawing/2014/main" id="{3630FFAD-CEC1-45F6-9F5C-4D119BC15D79}"/>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Number Placeholder 3">
            <a:extLst>
              <a:ext uri="{FF2B5EF4-FFF2-40B4-BE49-F238E27FC236}">
                <a16:creationId xmlns:a16="http://schemas.microsoft.com/office/drawing/2014/main" id="{5461ECE1-2EBA-4CEF-80F7-F7417630A2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A4390354-E942-4E09-82AD-B0F47A5A19AF}" type="slidenum">
              <a:rPr lang="en-US" altLang="en-US" sz="900">
                <a:solidFill>
                  <a:srgbClr val="898989"/>
                </a:solidFill>
                <a:latin typeface="Tahoma" panose="020B0604030504040204" pitchFamily="34" charset="0"/>
              </a:rPr>
              <a:pPr defTabSz="685800">
                <a:spcBef>
                  <a:spcPct val="0"/>
                </a:spcBef>
                <a:buNone/>
              </a:pPr>
              <a:t>52</a:t>
            </a:fld>
            <a:endParaRPr lang="en-US" altLang="en-US" sz="900">
              <a:solidFill>
                <a:srgbClr val="898989"/>
              </a:solidFill>
              <a:latin typeface="Tahoma" panose="020B0604030504040204" pitchFamily="34" charset="0"/>
            </a:endParaRPr>
          </a:p>
        </p:txBody>
      </p:sp>
      <p:sp>
        <p:nvSpPr>
          <p:cNvPr id="389123" name="Rectangle 7">
            <a:extLst>
              <a:ext uri="{FF2B5EF4-FFF2-40B4-BE49-F238E27FC236}">
                <a16:creationId xmlns:a16="http://schemas.microsoft.com/office/drawing/2014/main" id="{A3AD56C8-E391-4CE5-B557-BE6DE3D0F86C}"/>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Police officer covered when he got out of his car and was shot by a criminal </a:t>
            </a:r>
          </a:p>
        </p:txBody>
      </p:sp>
      <p:sp>
        <p:nvSpPr>
          <p:cNvPr id="389124" name="Text Box 8">
            <a:extLst>
              <a:ext uri="{FF2B5EF4-FFF2-40B4-BE49-F238E27FC236}">
                <a16:creationId xmlns:a16="http://schemas.microsoft.com/office/drawing/2014/main" id="{E2163858-BB5C-4359-8640-E33F46410EAA}"/>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3">
            <a:extLst>
              <a:ext uri="{FF2B5EF4-FFF2-40B4-BE49-F238E27FC236}">
                <a16:creationId xmlns:a16="http://schemas.microsoft.com/office/drawing/2014/main" id="{5E8D5173-C059-4F0C-8B90-9516F42CAC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B59AE52F-CB02-41D8-8927-8997DF5A1B08}" type="slidenum">
              <a:rPr lang="en-US" altLang="en-US" sz="900">
                <a:solidFill>
                  <a:srgbClr val="898989"/>
                </a:solidFill>
                <a:latin typeface="Tahoma" panose="020B0604030504040204" pitchFamily="34" charset="0"/>
              </a:rPr>
              <a:pPr defTabSz="685800">
                <a:spcBef>
                  <a:spcPct val="0"/>
                </a:spcBef>
                <a:buNone/>
              </a:pPr>
              <a:t>53</a:t>
            </a:fld>
            <a:endParaRPr lang="en-US" altLang="en-US" sz="900">
              <a:solidFill>
                <a:srgbClr val="898989"/>
              </a:solidFill>
              <a:latin typeface="Tahoma" panose="020B0604030504040204" pitchFamily="34" charset="0"/>
            </a:endParaRPr>
          </a:p>
        </p:txBody>
      </p:sp>
      <p:sp>
        <p:nvSpPr>
          <p:cNvPr id="393219" name="Rectangle 7">
            <a:extLst>
              <a:ext uri="{FF2B5EF4-FFF2-40B4-BE49-F238E27FC236}">
                <a16:creationId xmlns:a16="http://schemas.microsoft.com/office/drawing/2014/main" id="{7F816233-94AF-4184-9FD2-3942F3AE5E70}"/>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(May have been fact question, actually)(</a:t>
            </a:r>
            <a:r>
              <a:rPr lang="en-US" altLang="en-US" i="1"/>
              <a:t>Willard v. Kelley</a:t>
            </a:r>
            <a:r>
              <a:rPr lang="en-US" altLang="en-US"/>
              <a:t>, 1990 OK 127, 803 P.2d 1124</a:t>
            </a:r>
          </a:p>
        </p:txBody>
      </p:sp>
      <p:sp>
        <p:nvSpPr>
          <p:cNvPr id="393220" name="Text Box 8">
            <a:extLst>
              <a:ext uri="{FF2B5EF4-FFF2-40B4-BE49-F238E27FC236}">
                <a16:creationId xmlns:a16="http://schemas.microsoft.com/office/drawing/2014/main" id="{031AA34D-02D7-4381-AC59-0181F614DF06}"/>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Number Placeholder 3">
            <a:extLst>
              <a:ext uri="{FF2B5EF4-FFF2-40B4-BE49-F238E27FC236}">
                <a16:creationId xmlns:a16="http://schemas.microsoft.com/office/drawing/2014/main" id="{D067BF30-F4F9-40FD-B766-559C6FB25B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7FB580B7-3C0C-49E8-8F40-77CB9D7F797C}" type="slidenum">
              <a:rPr lang="en-US" altLang="en-US" sz="900">
                <a:solidFill>
                  <a:srgbClr val="898989"/>
                </a:solidFill>
                <a:latin typeface="Tahoma" panose="020B0604030504040204" pitchFamily="34" charset="0"/>
              </a:rPr>
              <a:pPr defTabSz="685800">
                <a:spcBef>
                  <a:spcPct val="0"/>
                </a:spcBef>
                <a:buNone/>
              </a:pPr>
              <a:t>54</a:t>
            </a:fld>
            <a:endParaRPr lang="en-US" altLang="en-US" sz="900">
              <a:solidFill>
                <a:srgbClr val="898989"/>
              </a:solidFill>
              <a:latin typeface="Tahoma" panose="020B0604030504040204" pitchFamily="34" charset="0"/>
            </a:endParaRPr>
          </a:p>
        </p:txBody>
      </p:sp>
      <p:sp>
        <p:nvSpPr>
          <p:cNvPr id="395267" name="Rectangle 7">
            <a:extLst>
              <a:ext uri="{FF2B5EF4-FFF2-40B4-BE49-F238E27FC236}">
                <a16:creationId xmlns:a16="http://schemas.microsoft.com/office/drawing/2014/main" id="{057B4362-9025-42C2-8016-E3F0F0C312D1}"/>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The “act” must be tied to a “transportation use” </a:t>
            </a:r>
          </a:p>
        </p:txBody>
      </p:sp>
      <p:sp>
        <p:nvSpPr>
          <p:cNvPr id="395268" name="Text Box 8">
            <a:extLst>
              <a:ext uri="{FF2B5EF4-FFF2-40B4-BE49-F238E27FC236}">
                <a16:creationId xmlns:a16="http://schemas.microsoft.com/office/drawing/2014/main" id="{A194E8A7-8BCF-49FB-87B2-FA94A952F3FB}"/>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Number Placeholder 3">
            <a:extLst>
              <a:ext uri="{FF2B5EF4-FFF2-40B4-BE49-F238E27FC236}">
                <a16:creationId xmlns:a16="http://schemas.microsoft.com/office/drawing/2014/main" id="{A101E7FF-AF57-46C3-90EC-68652ABB7D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F3F1197B-6008-449A-BE04-933D6D9E8667}" type="slidenum">
              <a:rPr lang="en-US" altLang="en-US" sz="900">
                <a:solidFill>
                  <a:srgbClr val="898989"/>
                </a:solidFill>
                <a:latin typeface="Tahoma" panose="020B0604030504040204" pitchFamily="34" charset="0"/>
              </a:rPr>
              <a:pPr defTabSz="685800">
                <a:spcBef>
                  <a:spcPct val="0"/>
                </a:spcBef>
                <a:buNone/>
              </a:pPr>
              <a:t>55</a:t>
            </a:fld>
            <a:endParaRPr lang="en-US" altLang="en-US" sz="900">
              <a:solidFill>
                <a:srgbClr val="898989"/>
              </a:solidFill>
              <a:latin typeface="Tahoma" panose="020B0604030504040204" pitchFamily="34" charset="0"/>
            </a:endParaRPr>
          </a:p>
        </p:txBody>
      </p:sp>
      <p:sp>
        <p:nvSpPr>
          <p:cNvPr id="397315" name="Rectangle 7">
            <a:extLst>
              <a:ext uri="{FF2B5EF4-FFF2-40B4-BE49-F238E27FC236}">
                <a16:creationId xmlns:a16="http://schemas.microsoft.com/office/drawing/2014/main" id="{F8D9F26E-6855-4114-9358-7D480DB10103}"/>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Murrah bombing—no (</a:t>
            </a:r>
            <a:r>
              <a:rPr lang="en-US" altLang="en-US" i="1"/>
              <a:t>Mayer v. State Farm Ins. Co.</a:t>
            </a:r>
            <a:r>
              <a:rPr lang="en-US" altLang="en-US"/>
              <a:t>, 1997 OK 67, 944 P.2d 288)</a:t>
            </a:r>
          </a:p>
        </p:txBody>
      </p:sp>
      <p:sp>
        <p:nvSpPr>
          <p:cNvPr id="397316" name="Text Box 8">
            <a:extLst>
              <a:ext uri="{FF2B5EF4-FFF2-40B4-BE49-F238E27FC236}">
                <a16:creationId xmlns:a16="http://schemas.microsoft.com/office/drawing/2014/main" id="{F320695B-C4DF-4A44-89BD-F36FA0544DF5}"/>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3">
            <a:extLst>
              <a:ext uri="{FF2B5EF4-FFF2-40B4-BE49-F238E27FC236}">
                <a16:creationId xmlns:a16="http://schemas.microsoft.com/office/drawing/2014/main" id="{D4120C94-9E31-4923-94A8-7201BCDD39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B620A4D4-149A-4334-A2CE-93D965910BEE}" type="slidenum">
              <a:rPr lang="en-US" altLang="en-US" sz="900">
                <a:solidFill>
                  <a:srgbClr val="898989"/>
                </a:solidFill>
                <a:latin typeface="Tahoma" panose="020B0604030504040204" pitchFamily="34" charset="0"/>
              </a:rPr>
              <a:pPr defTabSz="685800">
                <a:spcBef>
                  <a:spcPct val="0"/>
                </a:spcBef>
                <a:buNone/>
              </a:pPr>
              <a:t>56</a:t>
            </a:fld>
            <a:endParaRPr lang="en-US" altLang="en-US" sz="900">
              <a:solidFill>
                <a:srgbClr val="898989"/>
              </a:solidFill>
              <a:latin typeface="Tahoma" panose="020B0604030504040204" pitchFamily="34" charset="0"/>
            </a:endParaRPr>
          </a:p>
        </p:txBody>
      </p:sp>
      <p:sp>
        <p:nvSpPr>
          <p:cNvPr id="399363" name="Rectangle 7">
            <a:extLst>
              <a:ext uri="{FF2B5EF4-FFF2-40B4-BE49-F238E27FC236}">
                <a16:creationId xmlns:a16="http://schemas.microsoft.com/office/drawing/2014/main" id="{94031A17-C099-4C0C-BA76-AEFBCB59A156}"/>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Cases all over the map:</a:t>
            </a:r>
          </a:p>
          <a:p>
            <a:pPr marL="0" indent="0">
              <a:spcBef>
                <a:spcPct val="0"/>
              </a:spcBef>
              <a:buNone/>
            </a:pPr>
            <a:endParaRPr lang="en-US" altLang="en-US"/>
          </a:p>
          <a:p>
            <a:pPr marL="0" indent="0">
              <a:spcBef>
                <a:spcPct val="0"/>
              </a:spcBef>
              <a:buNone/>
            </a:pPr>
            <a:r>
              <a:rPr lang="en-US" altLang="en-US"/>
              <a:t>Murrah bombing—no (</a:t>
            </a:r>
            <a:r>
              <a:rPr lang="en-US" altLang="en-US" i="1"/>
              <a:t>Mayer v. State Farm Ins. Co.</a:t>
            </a:r>
            <a:r>
              <a:rPr lang="en-US" altLang="en-US"/>
              <a:t>, 1997 OK 67, 944 P.2d 288)</a:t>
            </a:r>
          </a:p>
          <a:p>
            <a:pPr marL="0" indent="0">
              <a:spcBef>
                <a:spcPct val="0"/>
              </a:spcBef>
              <a:buNone/>
            </a:pPr>
            <a:endParaRPr lang="en-US" altLang="en-US"/>
          </a:p>
          <a:p>
            <a:pPr marL="0" indent="0">
              <a:spcBef>
                <a:spcPct val="0"/>
              </a:spcBef>
              <a:buNone/>
            </a:pPr>
            <a:r>
              <a:rPr lang="en-US" altLang="en-US"/>
              <a:t>Burned in trunk—no (</a:t>
            </a:r>
            <a:r>
              <a:rPr lang="en-US" altLang="en-US" i="1"/>
              <a:t>Safeco v Sanders</a:t>
            </a:r>
            <a:r>
              <a:rPr lang="en-US" altLang="en-US"/>
              <a:t>, 1990 OK 129, 803 P.2d 688)</a:t>
            </a:r>
          </a:p>
          <a:p>
            <a:pPr marL="0" indent="0">
              <a:spcBef>
                <a:spcPct val="0"/>
              </a:spcBef>
              <a:buNone/>
            </a:pPr>
            <a:endParaRPr lang="en-US" altLang="en-US"/>
          </a:p>
          <a:p>
            <a:pPr marL="0" indent="0">
              <a:spcBef>
                <a:spcPct val="0"/>
              </a:spcBef>
              <a:buNone/>
            </a:pPr>
            <a:r>
              <a:rPr lang="en-US" altLang="en-US"/>
              <a:t>Shooting robber—yes—using car to get away (</a:t>
            </a:r>
            <a:r>
              <a:rPr lang="en-US" altLang="en-US" i="1"/>
              <a:t>Willard v. Kelley</a:t>
            </a:r>
            <a:r>
              <a:rPr lang="en-US" altLang="en-US"/>
              <a:t>, 1990 OK 129, 803 P.2d 1124)</a:t>
            </a:r>
          </a:p>
        </p:txBody>
      </p:sp>
      <p:sp>
        <p:nvSpPr>
          <p:cNvPr id="399364" name="Text Box 8">
            <a:extLst>
              <a:ext uri="{FF2B5EF4-FFF2-40B4-BE49-F238E27FC236}">
                <a16:creationId xmlns:a16="http://schemas.microsoft.com/office/drawing/2014/main" id="{A04379C9-3CE8-4348-BF12-8B3EDC4E9FCD}"/>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Number Placeholder 3">
            <a:extLst>
              <a:ext uri="{FF2B5EF4-FFF2-40B4-BE49-F238E27FC236}">
                <a16:creationId xmlns:a16="http://schemas.microsoft.com/office/drawing/2014/main" id="{FB294216-F4A1-47FC-9BE5-25AE9D0C44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1B62FFA7-BCCE-4B68-8423-56C5055AE74E}" type="slidenum">
              <a:rPr lang="en-US" altLang="en-US" sz="900">
                <a:solidFill>
                  <a:srgbClr val="898989"/>
                </a:solidFill>
                <a:latin typeface="Tahoma" panose="020B0604030504040204" pitchFamily="34" charset="0"/>
              </a:rPr>
              <a:pPr defTabSz="685800">
                <a:spcBef>
                  <a:spcPct val="0"/>
                </a:spcBef>
                <a:buNone/>
              </a:pPr>
              <a:t>57</a:t>
            </a:fld>
            <a:endParaRPr lang="en-US" altLang="en-US" sz="900">
              <a:solidFill>
                <a:srgbClr val="898989"/>
              </a:solidFill>
              <a:latin typeface="Tahoma" panose="020B0604030504040204" pitchFamily="34" charset="0"/>
            </a:endParaRPr>
          </a:p>
        </p:txBody>
      </p:sp>
      <p:sp>
        <p:nvSpPr>
          <p:cNvPr id="401411" name="Rectangle 7">
            <a:extLst>
              <a:ext uri="{FF2B5EF4-FFF2-40B4-BE49-F238E27FC236}">
                <a16:creationId xmlns:a16="http://schemas.microsoft.com/office/drawing/2014/main" id="{AC8609E7-22F1-4C31-91AF-07DD69E951EF}"/>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Drive-by-shooting—maybe—if can show shooter exercised “control” of vehicle (</a:t>
            </a:r>
            <a:r>
              <a:rPr lang="en-US" altLang="en-US" i="1"/>
              <a:t>Byus v. Mid-Century Ins. Co.</a:t>
            </a:r>
            <a:r>
              <a:rPr lang="en-US" altLang="en-US"/>
              <a:t>, 1996 OK 25, 912 P.2d 845)</a:t>
            </a:r>
          </a:p>
          <a:p>
            <a:pPr marL="0" indent="0">
              <a:spcBef>
                <a:spcPct val="0"/>
              </a:spcBef>
              <a:buNone/>
            </a:pPr>
            <a:endParaRPr lang="en-US" altLang="en-US"/>
          </a:p>
          <a:p>
            <a:pPr marL="0" indent="0">
              <a:spcBef>
                <a:spcPct val="0"/>
              </a:spcBef>
              <a:buNone/>
            </a:pPr>
            <a:r>
              <a:rPr lang="en-US" altLang="en-US"/>
              <a:t>Drive-by-shooting—can be covered by hit and run coverage (</a:t>
            </a:r>
            <a:r>
              <a:rPr lang="en-US" altLang="en-US" i="1"/>
              <a:t>Hulsey v. Mid-America Preferred</a:t>
            </a:r>
            <a:r>
              <a:rPr lang="en-US" altLang="en-US"/>
              <a:t>, 1989 OK 107, 777 P.2d 932)</a:t>
            </a:r>
          </a:p>
          <a:p>
            <a:pPr marL="0" indent="0">
              <a:spcBef>
                <a:spcPct val="0"/>
              </a:spcBef>
              <a:buNone/>
            </a:pPr>
            <a:endParaRPr lang="en-US" altLang="en-US"/>
          </a:p>
          <a:p>
            <a:pPr marL="0" indent="0">
              <a:spcBef>
                <a:spcPct val="0"/>
              </a:spcBef>
              <a:buNone/>
            </a:pPr>
            <a:r>
              <a:rPr lang="en-US" altLang="en-US"/>
              <a:t>Murder of driver by passenger—no</a:t>
            </a:r>
          </a:p>
          <a:p>
            <a:pPr marL="0" indent="0">
              <a:spcBef>
                <a:spcPct val="0"/>
              </a:spcBef>
              <a:buNone/>
            </a:pPr>
            <a:endParaRPr lang="en-US" altLang="en-US"/>
          </a:p>
          <a:p>
            <a:pPr marL="0" indent="0">
              <a:spcBef>
                <a:spcPct val="0"/>
              </a:spcBef>
              <a:buNone/>
            </a:pPr>
            <a:r>
              <a:rPr lang="en-US" altLang="en-US"/>
              <a:t>Murder of driver to take car—no</a:t>
            </a:r>
          </a:p>
        </p:txBody>
      </p:sp>
      <p:sp>
        <p:nvSpPr>
          <p:cNvPr id="401412" name="Text Box 8">
            <a:extLst>
              <a:ext uri="{FF2B5EF4-FFF2-40B4-BE49-F238E27FC236}">
                <a16:creationId xmlns:a16="http://schemas.microsoft.com/office/drawing/2014/main" id="{EAACB099-511D-4AC0-A796-E362FFD21B0F}"/>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Number Placeholder 3">
            <a:extLst>
              <a:ext uri="{FF2B5EF4-FFF2-40B4-BE49-F238E27FC236}">
                <a16:creationId xmlns:a16="http://schemas.microsoft.com/office/drawing/2014/main" id="{38DC90BD-A653-4653-ADE1-B4884B72EE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a:spcBef>
                <a:spcPct val="0"/>
              </a:spcBef>
              <a:buNone/>
            </a:pPr>
            <a:fld id="{02F13FCF-4FB6-4ADB-80DB-324B5D682DD4}" type="slidenum">
              <a:rPr lang="en-US" altLang="en-US" sz="900">
                <a:solidFill>
                  <a:srgbClr val="898989"/>
                </a:solidFill>
                <a:latin typeface="Tahoma" panose="020B0604030504040204" pitchFamily="34" charset="0"/>
              </a:rPr>
              <a:pPr defTabSz="685800">
                <a:spcBef>
                  <a:spcPct val="0"/>
                </a:spcBef>
                <a:buNone/>
              </a:pPr>
              <a:t>58</a:t>
            </a:fld>
            <a:endParaRPr lang="en-US" altLang="en-US" sz="900">
              <a:solidFill>
                <a:srgbClr val="898989"/>
              </a:solidFill>
              <a:latin typeface="Tahoma" panose="020B0604030504040204" pitchFamily="34" charset="0"/>
            </a:endParaRPr>
          </a:p>
        </p:txBody>
      </p:sp>
      <p:sp>
        <p:nvSpPr>
          <p:cNvPr id="403459" name="Rectangle 7">
            <a:extLst>
              <a:ext uri="{FF2B5EF4-FFF2-40B4-BE49-F238E27FC236}">
                <a16:creationId xmlns:a16="http://schemas.microsoft.com/office/drawing/2014/main" id="{DF52537D-4399-419C-980F-48A50615051B}"/>
              </a:ext>
            </a:extLst>
          </p:cNvPr>
          <p:cNvSpPr>
            <a:spLocks noGrp="1" noChangeArrowheads="1"/>
          </p:cNvSpPr>
          <p:nvPr>
            <p:ph type="body" idx="4294967295"/>
          </p:nvPr>
        </p:nvSpPr>
        <p:spPr>
          <a:xfrm>
            <a:off x="1547814" y="1538287"/>
            <a:ext cx="6075760" cy="4186238"/>
          </a:xfrm>
        </p:spPr>
        <p:txBody>
          <a:bodyPr/>
          <a:lstStyle/>
          <a:p>
            <a:pPr marL="0" indent="0">
              <a:spcBef>
                <a:spcPct val="0"/>
              </a:spcBef>
              <a:buNone/>
            </a:pPr>
            <a:r>
              <a:rPr lang="en-US" altLang="en-US"/>
              <a:t>Driver hits piece of tire left in road by semi</a:t>
            </a:r>
          </a:p>
          <a:p>
            <a:pPr marL="0" indent="0">
              <a:spcBef>
                <a:spcPct val="0"/>
              </a:spcBef>
              <a:buNone/>
            </a:pPr>
            <a:endParaRPr lang="en-US" altLang="en-US"/>
          </a:p>
          <a:p>
            <a:pPr marL="0" indent="0">
              <a:spcBef>
                <a:spcPct val="0"/>
              </a:spcBef>
              <a:buNone/>
            </a:pPr>
            <a:r>
              <a:rPr lang="en-US" altLang="en-US"/>
              <a:t>With proper maintenance, semi tires do not disintegrate on roadway</a:t>
            </a:r>
          </a:p>
          <a:p>
            <a:pPr marL="0" indent="0">
              <a:spcBef>
                <a:spcPct val="0"/>
              </a:spcBef>
              <a:buNone/>
            </a:pPr>
            <a:endParaRPr lang="en-US" altLang="en-US"/>
          </a:p>
          <a:p>
            <a:pPr marL="0" indent="0">
              <a:spcBef>
                <a:spcPct val="0"/>
              </a:spcBef>
              <a:buNone/>
            </a:pPr>
            <a:r>
              <a:rPr lang="en-US" altLang="en-US"/>
              <a:t>So injured party tapped their UM without ever knowing where the tire part came from</a:t>
            </a:r>
          </a:p>
        </p:txBody>
      </p:sp>
      <p:sp>
        <p:nvSpPr>
          <p:cNvPr id="403460" name="Text Box 8">
            <a:extLst>
              <a:ext uri="{FF2B5EF4-FFF2-40B4-BE49-F238E27FC236}">
                <a16:creationId xmlns:a16="http://schemas.microsoft.com/office/drawing/2014/main" id="{D4A53FBD-A8F0-40E8-8946-70B3D3B69B13}"/>
              </a:ext>
            </a:extLst>
          </p:cNvPr>
          <p:cNvSpPr txBox="1">
            <a:spLocks noChangeArrowheads="1"/>
          </p:cNvSpPr>
          <p:nvPr/>
        </p:nvSpPr>
        <p:spPr bwMode="auto">
          <a:xfrm>
            <a:off x="1304925" y="894160"/>
            <a:ext cx="621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18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3">
            <a:extLst>
              <a:ext uri="{FF2B5EF4-FFF2-40B4-BE49-F238E27FC236}">
                <a16:creationId xmlns:a16="http://schemas.microsoft.com/office/drawing/2014/main" id="{45D5B2CC-DE8C-4372-B07B-641E6926EE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0E51C1-637D-47F2-936F-C0C19A40D72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86723" name="Rectangle 7">
            <a:extLst>
              <a:ext uri="{FF2B5EF4-FFF2-40B4-BE49-F238E27FC236}">
                <a16:creationId xmlns:a16="http://schemas.microsoft.com/office/drawing/2014/main" id="{3690E70A-DA67-4356-A4DE-BEA41836A27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First ask if the TF is uninsured or underinsured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If no, do not pass go</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If yes, find that UM</a:t>
            </a:r>
          </a:p>
        </p:txBody>
      </p:sp>
      <p:sp>
        <p:nvSpPr>
          <p:cNvPr id="286724" name="Text Box 8">
            <a:extLst>
              <a:ext uri="{FF2B5EF4-FFF2-40B4-BE49-F238E27FC236}">
                <a16:creationId xmlns:a16="http://schemas.microsoft.com/office/drawing/2014/main" id="{1AB7C850-DF0E-453B-B228-28E8F9BDC23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150231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97D2C1AB-2268-4DE0-B6EF-344251A10B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938488-6D52-4535-A528-3BA271A3AC07}" type="slidenum">
              <a:rPr lang="en-US" altLang="en-US" sz="1200" smtClean="0">
                <a:solidFill>
                  <a:srgbClr val="898989"/>
                </a:solidFill>
                <a:latin typeface="Tahoma" panose="020B0604030504040204" pitchFamily="34" charset="0"/>
              </a:rPr>
              <a:pPr>
                <a:spcBef>
                  <a:spcPct val="0"/>
                </a:spcBef>
                <a:buFontTx/>
                <a:buNone/>
              </a:pPr>
              <a:t>6</a:t>
            </a:fld>
            <a:endParaRPr lang="en-US" altLang="en-US" sz="1200">
              <a:solidFill>
                <a:srgbClr val="898989"/>
              </a:solidFill>
              <a:latin typeface="Tahoma" panose="020B0604030504040204" pitchFamily="34" charset="0"/>
            </a:endParaRPr>
          </a:p>
        </p:txBody>
      </p:sp>
      <p:sp>
        <p:nvSpPr>
          <p:cNvPr id="6147" name="Rectangle 7">
            <a:extLst>
              <a:ext uri="{FF2B5EF4-FFF2-40B4-BE49-F238E27FC236}">
                <a16:creationId xmlns:a16="http://schemas.microsoft.com/office/drawing/2014/main" id="{A8FF8A2B-DA93-438F-A0E5-277914108C42}"/>
              </a:ext>
            </a:extLst>
          </p:cNvPr>
          <p:cNvSpPr>
            <a:spLocks noGrp="1" noChangeArrowheads="1"/>
          </p:cNvSpPr>
          <p:nvPr>
            <p:ph type="body" idx="4294967295"/>
          </p:nvPr>
        </p:nvSpPr>
        <p:spPr>
          <a:xfrm>
            <a:off x="539750" y="449263"/>
            <a:ext cx="8101013" cy="6272212"/>
          </a:xfrm>
        </p:spPr>
        <p:txBody>
          <a:bodyPr/>
          <a:lstStyle/>
          <a:p>
            <a:pPr marL="0" indent="0" eaLnBrk="1" hangingPunct="1">
              <a:spcBef>
                <a:spcPct val="0"/>
              </a:spcBef>
              <a:buFont typeface="Arial" panose="020B0604020202020204" pitchFamily="34" charset="0"/>
              <a:buNone/>
              <a:defRPr/>
            </a:pPr>
            <a:r>
              <a:rPr lang="en-US" altLang="en-US" sz="500" dirty="0"/>
              <a:t>A. No policy insuring against loss resulting from liability imposed by law for bodily injury or death suffered by any person arising out of the ownership, maintenance or use of a motor vehicle shall be issued, delivered, renewed, or extended in this state with respect to a motor vehicle registered or principally garaged in this state unless the policy includes the coverage described in subsection B of this section.</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B. The policy referred to in subsection A of this section shall provide coverage therein or supplemental thereto for the protection of persons insured thereunder who are legally entitled to recover damages from owners or operators of uninsured motor vehicles and hit-and-run motor vehicles because of bodily injury, sickness or disease, including death resulting therefrom. Coverage shall be not less than the amounts or limits prescribed for bodily injury or death for a policy meeting the requirements of Section 7-204 of Title 47 of the Oklahoma Statutes, as the same may be hereafter amended; provided, however, that increased limits of liability shall be offered and purchased if desired, not to exceed the limits provided in the policy of bodily injury liability of the insured. Policies issued, renewed or reinstated after November 1, 2014, shall not be subject to stacking or aggregation of limits unless expressly provided for by an insurance carrier. The uninsured motorist coverage shall be upon a form approved by the Insurance Commissioner as otherwise provided in the Insurance Code and may provide that the parties to the contract shall, upon demand of either, submit their differences to arbitration; provided, that if agreement by arbitration is not reached within three (3) months from date of demand, the insured may sue the tort-feasor.</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C. For the purposes of this coverage the term "uninsured motor vehicle" shall include an insured motor vehicle where the liability insurer thereof is unable to make payment with respect to the legal liability of its insured within the limits specified therein because of insolvency. For the purposes of this coverage the term "uninsured motor vehicle" shall also include an insured motor vehicle, the liability limits of which are less than the amount of the claim of the person or persons making such claim, regardless of the amount of coverage of either of the parties in relation to each other.</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D. An insurer's insolvency protection shall be applicable only to accidents occurring during a policy period in which its insured's uninsured motorist coverage is in effect where the liability insurer of the tort-feasor becomes insolvent within one (1) year after such an accident. Nothing herein contained shall be construed to prevent any insurer from according insolvency protection under terms and conditions more favorable to its insured than is provided hereunder.</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E. For purposes of this section, there is no coverage for any insured while occupying a motor vehicle owned by, or furnished or available for the regular use of the named insured, a resident spouse of the named insured, or a resident relative of the named insured, if such motor vehicle is not insured by a motor vehicle insurance policy.</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F. In the event of payment to any person under the coverage required by this section and subject to the terms and conditions of such coverage, the insurer making such payment shall, to the extent thereof, be entitled to the proceeds of any settlement or judgment resulting from the exercise of any rights of recovery of such person against any person or organization legally responsible for the bodily injury for which such payment is made, including the proceeds recoverable from the assets of the insolvent insurer. Provided, however, with respect to payments made by reason of the coverage described in subsection C of this section, the insurer making such payment shall not be entitled to any right of recovery against such tort-feasor in excess of the proceeds recovered from the assets of the insolvent insurer of said tort-feasor. Provided further, that any payment made by the insured tort-feasor shall not reduce or be a credit against the total liability limits as provided in the insured's own uninsured motorist coverage. Provided further, that if a tentative agreement to settle for liability limits has been reached with an insured tort-feasor, written notice shall be given by certified mail to the uninsured motorist coverage insurer by its insured. Such written notice shall include: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1. Written documentation of pecuniary losses incurred, including copies of all medical bills; and</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2. Written authorization or a court order to obtain reports from all employers and medical providers. Within sixty (60) days of receipt of this written notice, the uninsured motorist coverage insurer may substitute its payment to the insured for the tentative settlement amount. The uninsured motorist coverage insurer shall then be entitled to the insured's right of recovery to the extent of such payment and any settlement under the uninsured motorist coverage. If the uninsured motorist coverage insurer fails to pay the insured the amount of the tentative tort settlement within sixty (60) days, the uninsured motorist coverage insurer has no right to the proceeds of any settlement or judgment, as provided herein, for any amount paid under the uninsured motorist coverage.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G. A named insured or applicant shall have the right to reject uninsured motorist coverage in writing. The form signed by the insured or applicant which initially rejects coverage or selects lower limits shall remain valid for the life of the policy and the completion of a new selection form shall not be required when a renewal, reinstatement, substitute, replacement, or amended policy is issued to the same-named insured by the same insurer or any of its affiliates. Any changes to an existing policy, regardless of whether these changes create new coverage, do not create a new policy and do not require the completion of a new form.</a:t>
            </a:r>
          </a:p>
          <a:p>
            <a:pPr marL="0" indent="0" eaLnBrk="1" hangingPunct="1">
              <a:spcBef>
                <a:spcPct val="0"/>
              </a:spcBef>
              <a:buFont typeface="Arial" panose="020B0604020202020204" pitchFamily="34" charset="0"/>
              <a:buNone/>
              <a:defRPr/>
            </a:pPr>
            <a:r>
              <a:rPr lang="en-US" altLang="en-US" sz="500" dirty="0"/>
              <a:t>After selection of limits, rejection, or exercise of the option not to purchase uninsured motorist coverage by a named insured or applicant for insurance, the insurer shall not be required to notify any insured in any renewal, reinstatement, substitute, amended or replacement policy as to the availability of such uninsured motorist coverage or such optional limits. Such selection, rejection, or exercise of the option not to purchase uninsured motorist coverage by a named insured or an applicant shall be valid for all insureds under the policy and shall continue until a named insured requests in writing that the uninsured motorist coverage be added to an existing or future policy of insurance.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H. The following are effective on forms required on or after April 1, 2005. The offer of the coverage required by subsection B of this section shall be in the following form which shall be filed with and approved by the Insurance Commissioner. The form shall be provided to the proposed insured in writing separately from the application and shall read substantially as follows:</a:t>
            </a:r>
          </a:p>
          <a:p>
            <a:pPr marL="0" indent="0" eaLnBrk="1" hangingPunct="1">
              <a:spcBef>
                <a:spcPct val="0"/>
              </a:spcBef>
              <a:buFont typeface="Arial" panose="020B0604020202020204" pitchFamily="34" charset="0"/>
              <a:buNone/>
              <a:defRPr/>
            </a:pPr>
            <a:endParaRPr lang="en-US" altLang="en-US" sz="500" dirty="0"/>
          </a:p>
          <a:p>
            <a:pPr marL="0" indent="0" algn="ctr" eaLnBrk="1" hangingPunct="1">
              <a:spcBef>
                <a:spcPct val="0"/>
              </a:spcBef>
              <a:buFont typeface="Arial" panose="020B0604020202020204" pitchFamily="34" charset="0"/>
              <a:buNone/>
              <a:defRPr/>
            </a:pPr>
            <a:r>
              <a:rPr lang="en-US" altLang="en-US" sz="500" dirty="0"/>
              <a:t>OKLAHOMA UNINSURED MOTORIST COVERAGE LAW</a:t>
            </a:r>
          </a:p>
          <a:p>
            <a:pPr marL="0" indent="0" algn="ctr"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Oklahoma law gives you the right to buy Uninsured Motorist coverage in the same amount as your bodily injury liability coverage. THE LAW REQUIRES US TO ADVISE YOU OF THIS VALUABLE RIGHT FOR THE PROTECTION OF YOU, MEMBERS OF YOUR FAMILY, AND OTHER PEOPLE WHO MAY BE HURT WHILE RIDING IN YOUR INSURED VEHICLE. YOU SHOULD SERIOUSLY CONSIDER BUYING THIS COVERAGE IN THE SAME AMOUNT AS YOUR LIABILITY INSURANCE COVERAGE LIMIT.</a:t>
            </a:r>
          </a:p>
          <a:p>
            <a:pPr marL="0" indent="0" eaLnBrk="1" hangingPunct="1">
              <a:spcBef>
                <a:spcPct val="0"/>
              </a:spcBef>
              <a:buFont typeface="Arial" panose="020B0604020202020204" pitchFamily="34" charset="0"/>
              <a:buNone/>
              <a:defRPr/>
            </a:pPr>
            <a:r>
              <a:rPr lang="en-US" altLang="en-US" sz="500" dirty="0"/>
              <a:t>Uninsured Motorist coverage, unless otherwise provided in your policy, pays for bodily injury damages to you, members of your family who live with you, and other people riding in your car who are injured by: (1) an uninsured motorist, (2) a hit-and-run motorist, or (3) an insured motorist who does not have enough liability insurance to pay for bodily injury damages to any insured person. Uninsured Motorist coverage, unless otherwise provided in your policy, protects you and family members who live with you while riding in any vehicle or while a pedestrian. THE COST OF THIS COVERAGE IS SMALL COMPARED WITH THE BENEFITS!</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You may make one of four choices about Uninsured Motorist Coverage by indicating below what Uninsured Motorist coverage you want:</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 I want the same amount of Uninsured Motorist coverage as my bodily injury liability coverage.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 I want minimum Uninsured Motorist coverage $25,000.00 per person/$50,000.00 per occurrence.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 I want Uninsured Motorist coverage in the following amount:</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$______________ per person/$_________________ per occurrence.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 I want to reject Uninsured Motorist coverage.</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_________________________</a:t>
            </a:r>
          </a:p>
          <a:p>
            <a:pPr marL="0" indent="0" eaLnBrk="1" hangingPunct="1">
              <a:spcBef>
                <a:spcPct val="0"/>
              </a:spcBef>
              <a:buFont typeface="Arial" panose="020B0604020202020204" pitchFamily="34" charset="0"/>
              <a:buNone/>
              <a:defRPr/>
            </a:pPr>
            <a:r>
              <a:rPr lang="en-US" altLang="en-US" sz="500" dirty="0"/>
              <a:t>Proposed Insured</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THIS FORM IS NOT A PART OF YOUR POLICY AND DOES NOT PROVIDE COVERAGE.</a:t>
            </a:r>
          </a:p>
          <a:p>
            <a:pPr marL="0" indent="0" eaLnBrk="1" hangingPunct="1">
              <a:spcBef>
                <a:spcPct val="0"/>
              </a:spcBef>
              <a:buFont typeface="Arial" panose="020B0604020202020204" pitchFamily="34" charset="0"/>
              <a:buNone/>
              <a:defRPr/>
            </a:pPr>
            <a:endParaRPr lang="en-US" altLang="en-US" sz="500" dirty="0"/>
          </a:p>
          <a:p>
            <a:pPr marL="285750" indent="-285750" eaLnBrk="1" hangingPunct="1">
              <a:spcBef>
                <a:spcPct val="0"/>
              </a:spcBef>
              <a:buFont typeface="Arial" panose="020B0604020202020204" pitchFamily="34" charset="0"/>
              <a:buAutoNum type="romanUcPeriod"/>
              <a:defRPr/>
            </a:pPr>
            <a:r>
              <a:rPr lang="en-US" altLang="en-US" sz="500" dirty="0"/>
              <a:t>The Insurance Commissioner shall approve a deviation from the form described in subsection H of this section if the form includes substantially the same information.</a:t>
            </a:r>
          </a:p>
          <a:p>
            <a:pPr marL="285750" indent="-285750" eaLnBrk="1" hangingPunct="1">
              <a:spcBef>
                <a:spcPct val="0"/>
              </a:spcBef>
              <a:buFont typeface="Arial" panose="020B0604020202020204" pitchFamily="34" charset="0"/>
              <a:buAutoNum type="romanUcPeriod"/>
              <a:defRPr/>
            </a:pPr>
            <a:endParaRPr lang="en-US" altLang="en-US" sz="500" dirty="0"/>
          </a:p>
          <a:p>
            <a:pPr marL="0" indent="0" eaLnBrk="1" hangingPunct="1">
              <a:spcBef>
                <a:spcPct val="0"/>
              </a:spcBef>
              <a:buFont typeface="Arial" panose="020B0604020202020204" pitchFamily="34" charset="0"/>
              <a:buNone/>
              <a:defRPr/>
            </a:pPr>
            <a:r>
              <a:rPr lang="en-US" altLang="en-US" sz="500" dirty="0"/>
              <a:t>J. A change in the bodily injury liability coverage due to a change in the amount or limits prescribed for bodily injury or death by a policy meeting the requirements of Section 7-204 of Title 47 of the Oklahoma Statutes shall not be considered an amendment of the bodily injury liability coverage and shall not require the completion of a new form.</a:t>
            </a:r>
          </a:p>
          <a:p>
            <a:pPr marL="0" indent="0" eaLnBrk="1" hangingPunct="1">
              <a:spcBef>
                <a:spcPct val="0"/>
              </a:spcBef>
              <a:buFont typeface="Arial" panose="020B0604020202020204" pitchFamily="34" charset="0"/>
              <a:buNone/>
              <a:defRPr/>
            </a:pPr>
            <a:endParaRPr lang="en-US" altLang="en-US" sz="500" dirty="0"/>
          </a:p>
          <a:p>
            <a:pPr marL="0" indent="0" eaLnBrk="1" hangingPunct="1">
              <a:spcBef>
                <a:spcPct val="0"/>
              </a:spcBef>
              <a:buFont typeface="Arial" panose="020B0604020202020204" pitchFamily="34" charset="0"/>
              <a:buNone/>
              <a:defRPr/>
            </a:pPr>
            <a:r>
              <a:rPr lang="en-US" altLang="en-US" sz="500" dirty="0"/>
              <a:t>K. On the first renewal on or after April 1, 2005, the insurer shall change the Uninsured Motorist coverage limits to $25,000.00 per person/$50,000.00 per occurrence and charge the corresponding premium for existing policyholders who have selected Uninsured Motorist coverage limits less than $25,000.00 per person/$50,000.00 per occurrence. At the first renewal on or after April 1, 2005, the insurer shall provide existing policyholders who have selected Uninsured Motorist coverage limits less than $25,000.00 per person/$50,000.00 per occurrence a notice of the change of their Uninsured Motorist coverage limits and that notice shall state how such policyholders may reject Uninsured Motorist coverage limits or select Uninsured Motorist coverage with limits higher than $25,000.00 per person/$50,000.00 per occurrence. No notice shall be required to existing policyholders who have rejected Uninsured Motorist coverage or have selected Uninsured Motorist coverage limits equal to or greater than $25,000.00 per person/$50,000.00 per occurrence. For purposes of this subsection an existing policyholder is a policyholder who purchased a policy from the insurer before April 1, 2005, and such policy renews on or after April 1, 2005.</a:t>
            </a:r>
          </a:p>
        </p:txBody>
      </p:sp>
      <p:sp>
        <p:nvSpPr>
          <p:cNvPr id="32772" name="Text Box 8">
            <a:extLst>
              <a:ext uri="{FF2B5EF4-FFF2-40B4-BE49-F238E27FC236}">
                <a16:creationId xmlns:a16="http://schemas.microsoft.com/office/drawing/2014/main" id="{35723BAD-F773-4418-99A6-7B4CB7D8372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latin typeface="Times New Roman" panose="02020603050405020304" pitchFamily="18" charset="0"/>
              </a:rPr>
              <a:t>A. Insurance Coverage Obligations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Number Placeholder 3">
            <a:extLst>
              <a:ext uri="{FF2B5EF4-FFF2-40B4-BE49-F238E27FC236}">
                <a16:creationId xmlns:a16="http://schemas.microsoft.com/office/drawing/2014/main" id="{086B5CEC-EA93-4ED3-9762-7EF42D2235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95F042-5B68-46F0-AB57-27ED8F8E804F}"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88771" name="Rectangle 7">
            <a:extLst>
              <a:ext uri="{FF2B5EF4-FFF2-40B4-BE49-F238E27FC236}">
                <a16:creationId xmlns:a16="http://schemas.microsoft.com/office/drawing/2014/main" id="{D1A77535-B7B0-469B-9DCD-949A619A416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Bodily injury must be to the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Child living with UM grandmother gets no UM for death of father who was not an insured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London v. Farmers Ins. Co. Inc.</a:t>
            </a:r>
            <a:r>
              <a:rPr lang="en-US" altLang="en-US"/>
              <a:t>,2003 OK CIV APP 10, 63 P.3d 552)</a:t>
            </a:r>
          </a:p>
        </p:txBody>
      </p:sp>
      <p:sp>
        <p:nvSpPr>
          <p:cNvPr id="288772" name="Text Box 8">
            <a:extLst>
              <a:ext uri="{FF2B5EF4-FFF2-40B4-BE49-F238E27FC236}">
                <a16:creationId xmlns:a16="http://schemas.microsoft.com/office/drawing/2014/main" id="{1C3EC350-3246-4481-A415-FAA065273ECD}"/>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86734865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3">
            <a:extLst>
              <a:ext uri="{FF2B5EF4-FFF2-40B4-BE49-F238E27FC236}">
                <a16:creationId xmlns:a16="http://schemas.microsoft.com/office/drawing/2014/main" id="{90EF27B1-95E8-4363-94E9-FCB84364B7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77B9B5-2CE4-4D8A-B69A-3B75AFF9FDF1}"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90819" name="Rectangle 7">
            <a:extLst>
              <a:ext uri="{FF2B5EF4-FFF2-40B4-BE49-F238E27FC236}">
                <a16:creationId xmlns:a16="http://schemas.microsoft.com/office/drawing/2014/main" id="{4399E541-67F3-4EA4-BF15-0A9B1FDDF82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Only look at auto policies in determining insured status of TF—need not include umbrella</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Also, if you have car wreck that also has, say, seatbelt case, UM kicks in once auto coverage is exceeded (not collected, just exceeded)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Need not include liability policies of other defendants</a:t>
            </a:r>
          </a:p>
        </p:txBody>
      </p:sp>
      <p:sp>
        <p:nvSpPr>
          <p:cNvPr id="290820" name="Text Box 8">
            <a:extLst>
              <a:ext uri="{FF2B5EF4-FFF2-40B4-BE49-F238E27FC236}">
                <a16:creationId xmlns:a16="http://schemas.microsoft.com/office/drawing/2014/main" id="{E5D3ABAA-B899-45F4-8AA4-2F1B1B3BC9D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7218482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Number Placeholder 3">
            <a:extLst>
              <a:ext uri="{FF2B5EF4-FFF2-40B4-BE49-F238E27FC236}">
                <a16:creationId xmlns:a16="http://schemas.microsoft.com/office/drawing/2014/main" id="{2B36EC50-2E70-4580-9827-2555FF3A76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43EB06-597C-4C85-82CC-650BBDC40392}"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92867" name="Rectangle 7">
            <a:extLst>
              <a:ext uri="{FF2B5EF4-FFF2-40B4-BE49-F238E27FC236}">
                <a16:creationId xmlns:a16="http://schemas.microsoft.com/office/drawing/2014/main" id="{D3D0061C-73CD-4DC6-B9D0-909A55823EFA}"/>
              </a:ext>
            </a:extLst>
          </p:cNvPr>
          <p:cNvSpPr>
            <a:spLocks noGrp="1" noChangeArrowheads="1"/>
          </p:cNvSpPr>
          <p:nvPr>
            <p:ph type="body" idx="4294967295"/>
          </p:nvPr>
        </p:nvSpPr>
        <p:spPr>
          <a:xfrm>
            <a:off x="539750" y="584200"/>
            <a:ext cx="8101013" cy="6048375"/>
          </a:xfrm>
        </p:spPr>
        <p:txBody>
          <a:bodyPr/>
          <a:lstStyle/>
          <a:p>
            <a:pPr marL="0" indent="0" eaLnBrk="1" hangingPunct="1">
              <a:spcBef>
                <a:spcPct val="0"/>
              </a:spcBef>
              <a:buFont typeface="Arial" panose="020B0604020202020204" pitchFamily="34" charset="0"/>
              <a:buNone/>
            </a:pPr>
            <a:r>
              <a:rPr lang="en-US" altLang="en-US" sz="3000"/>
              <a:t>10th Cir. case says if any TF is un- or underinsured, UM is available </a:t>
            </a:r>
          </a:p>
          <a:p>
            <a:pPr marL="0" indent="0" eaLnBrk="1" hangingPunct="1">
              <a:spcBef>
                <a:spcPct val="0"/>
              </a:spcBef>
              <a:buFont typeface="Arial" panose="020B0604020202020204" pitchFamily="34" charset="0"/>
              <a:buNone/>
            </a:pPr>
            <a:endParaRPr lang="en-US" altLang="en-US" sz="3000"/>
          </a:p>
          <a:p>
            <a:pPr marL="0" indent="0" eaLnBrk="1" hangingPunct="1">
              <a:spcBef>
                <a:spcPct val="0"/>
              </a:spcBef>
              <a:buFont typeface="Arial" panose="020B0604020202020204" pitchFamily="34" charset="0"/>
              <a:buNone/>
            </a:pPr>
            <a:r>
              <a:rPr lang="en-US" altLang="en-US" sz="3000"/>
              <a:t>(</a:t>
            </a:r>
            <a:r>
              <a:rPr lang="en-US" altLang="en-US" sz="3000" i="1"/>
              <a:t>Everaard v. Hartford</a:t>
            </a:r>
            <a:r>
              <a:rPr lang="en-US" altLang="en-US" sz="3000"/>
              <a:t>, 842 F.2d 1186 (1988))</a:t>
            </a:r>
          </a:p>
        </p:txBody>
      </p:sp>
      <p:sp>
        <p:nvSpPr>
          <p:cNvPr id="292868" name="Text Box 8">
            <a:extLst>
              <a:ext uri="{FF2B5EF4-FFF2-40B4-BE49-F238E27FC236}">
                <a16:creationId xmlns:a16="http://schemas.microsoft.com/office/drawing/2014/main" id="{7E91758C-6EC5-4130-BDE0-9CC0C0A3E13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4993858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3">
            <a:extLst>
              <a:ext uri="{FF2B5EF4-FFF2-40B4-BE49-F238E27FC236}">
                <a16:creationId xmlns:a16="http://schemas.microsoft.com/office/drawing/2014/main" id="{4604A07A-2B4F-4BD4-A7B2-386BABE4D6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668BA0-10B9-447F-9AD6-E0A9E14A8174}"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94915" name="Rectangle 7">
            <a:extLst>
              <a:ext uri="{FF2B5EF4-FFF2-40B4-BE49-F238E27FC236}">
                <a16:creationId xmlns:a16="http://schemas.microsoft.com/office/drawing/2014/main" id="{48FF8BB9-2744-4B94-BF0C-D8AF7C1F57F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Policy on the injured person:</a:t>
            </a:r>
          </a:p>
          <a:p>
            <a:pPr marL="0" indent="0" eaLnBrk="1" hangingPunct="1">
              <a:spcBef>
                <a:spcPct val="0"/>
              </a:spcBef>
              <a:buFont typeface="Arial" panose="020B0604020202020204" pitchFamily="34" charset="0"/>
              <a:buNone/>
            </a:pPr>
            <a:endParaRPr lang="en-US" altLang="en-US"/>
          </a:p>
        </p:txBody>
      </p:sp>
      <p:sp>
        <p:nvSpPr>
          <p:cNvPr id="294916" name="Text Box 8">
            <a:extLst>
              <a:ext uri="{FF2B5EF4-FFF2-40B4-BE49-F238E27FC236}">
                <a16:creationId xmlns:a16="http://schemas.microsoft.com/office/drawing/2014/main" id="{7B3200F4-4D2B-4C0B-A5F6-3420EE9B4DD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81213671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Number Placeholder 3">
            <a:extLst>
              <a:ext uri="{FF2B5EF4-FFF2-40B4-BE49-F238E27FC236}">
                <a16:creationId xmlns:a16="http://schemas.microsoft.com/office/drawing/2014/main" id="{17AC11B8-F86C-44E0-9B1F-1ABA866CE8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7AFD0C-697C-4ED6-B183-FF241750871C}"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96963" name="Rectangle 7">
            <a:extLst>
              <a:ext uri="{FF2B5EF4-FFF2-40B4-BE49-F238E27FC236}">
                <a16:creationId xmlns:a16="http://schemas.microsoft.com/office/drawing/2014/main" id="{636E4E11-097E-417F-B294-6D9770F0C63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Policy on the injured person:</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Named insured?</a:t>
            </a:r>
          </a:p>
          <a:p>
            <a:pPr marL="0" indent="0" eaLnBrk="1" hangingPunct="1">
              <a:spcBef>
                <a:spcPct val="0"/>
              </a:spcBef>
              <a:buFont typeface="Arial" panose="020B0604020202020204" pitchFamily="34" charset="0"/>
              <a:buNone/>
            </a:pPr>
            <a:endParaRPr lang="en-US" altLang="en-US"/>
          </a:p>
        </p:txBody>
      </p:sp>
      <p:sp>
        <p:nvSpPr>
          <p:cNvPr id="296964" name="Text Box 8">
            <a:extLst>
              <a:ext uri="{FF2B5EF4-FFF2-40B4-BE49-F238E27FC236}">
                <a16:creationId xmlns:a16="http://schemas.microsoft.com/office/drawing/2014/main" id="{D4B08928-3287-40C0-A861-E477EBCD1C4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55523224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Number Placeholder 3">
            <a:extLst>
              <a:ext uri="{FF2B5EF4-FFF2-40B4-BE49-F238E27FC236}">
                <a16:creationId xmlns:a16="http://schemas.microsoft.com/office/drawing/2014/main" id="{EA63A93A-93C7-43BE-91B9-EDFACCC98A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3059294-EAD0-4B3A-931A-CDE0AF0BDF94}"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299011" name="Rectangle 7">
            <a:extLst>
              <a:ext uri="{FF2B5EF4-FFF2-40B4-BE49-F238E27FC236}">
                <a16:creationId xmlns:a16="http://schemas.microsoft.com/office/drawing/2014/main" id="{DE11AE2C-DF8E-4732-B31C-46E6FCF20FA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Policy on the injured person:</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Named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Resident family member of someone with UM</a:t>
            </a:r>
          </a:p>
        </p:txBody>
      </p:sp>
      <p:sp>
        <p:nvSpPr>
          <p:cNvPr id="299012" name="Text Box 8">
            <a:extLst>
              <a:ext uri="{FF2B5EF4-FFF2-40B4-BE49-F238E27FC236}">
                <a16:creationId xmlns:a16="http://schemas.microsoft.com/office/drawing/2014/main" id="{D7CB0A23-1299-410E-B4B9-2CABBCF90672}"/>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8473030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Number Placeholder 3">
            <a:extLst>
              <a:ext uri="{FF2B5EF4-FFF2-40B4-BE49-F238E27FC236}">
                <a16:creationId xmlns:a16="http://schemas.microsoft.com/office/drawing/2014/main" id="{D079297F-9C62-45CC-8F21-CB7AFAC95A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48B350-20B8-4C99-8ECC-45002172FE3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01059" name="Rectangle 7">
            <a:extLst>
              <a:ext uri="{FF2B5EF4-FFF2-40B4-BE49-F238E27FC236}">
                <a16:creationId xmlns:a16="http://schemas.microsoft.com/office/drawing/2014/main" id="{4D8172AD-C125-4B18-AD40-089D904DEE6A}"/>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Policy on the injured person:</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Named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Resident family member of someone with UM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Policy on the car</a:t>
            </a:r>
          </a:p>
          <a:p>
            <a:pPr marL="0" indent="0" eaLnBrk="1" hangingPunct="1">
              <a:spcBef>
                <a:spcPct val="0"/>
              </a:spcBef>
              <a:buFont typeface="Arial" panose="020B0604020202020204" pitchFamily="34" charset="0"/>
              <a:buNone/>
            </a:pPr>
            <a:endParaRPr lang="en-US" altLang="en-US"/>
          </a:p>
        </p:txBody>
      </p:sp>
      <p:sp>
        <p:nvSpPr>
          <p:cNvPr id="301060" name="Text Box 8">
            <a:extLst>
              <a:ext uri="{FF2B5EF4-FFF2-40B4-BE49-F238E27FC236}">
                <a16:creationId xmlns:a16="http://schemas.microsoft.com/office/drawing/2014/main" id="{AC571908-5DE5-4E5B-9391-2F28E8A35EE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98889409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Number Placeholder 3">
            <a:extLst>
              <a:ext uri="{FF2B5EF4-FFF2-40B4-BE49-F238E27FC236}">
                <a16:creationId xmlns:a16="http://schemas.microsoft.com/office/drawing/2014/main" id="{83544E27-65F5-4DB3-AD0A-AB495FDC2E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A4088-EC11-491B-A62E-FE3530CEC530}"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03107" name="Rectangle 7">
            <a:extLst>
              <a:ext uri="{FF2B5EF4-FFF2-40B4-BE49-F238E27FC236}">
                <a16:creationId xmlns:a16="http://schemas.microsoft.com/office/drawing/2014/main" id="{B42213D1-7CDE-4C3A-A1B0-211A2DB05A9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Other policy of the driver of the car if passenger injured (</a:t>
            </a:r>
            <a:r>
              <a:rPr lang="en-US" altLang="en-US" i="1"/>
              <a:t>Russell v. American States Ins. Co.</a:t>
            </a:r>
            <a:r>
              <a:rPr lang="en-US" altLang="en-US"/>
              <a:t>, 813 F.2d 306 (10th Cir. 1987)) (Driver, unrelated to injured passenger, was using borrowed car. Driver’s policy on another car made a borrowed car “an insured vehicle”—passenger collected UM on own policy (as Class I), on policy on car (as Class II), and on driver’s separate policy (as Class II insured) (and could have collected on some other policy if a resident relative in a household with a UM policy))</a:t>
            </a:r>
          </a:p>
        </p:txBody>
      </p:sp>
      <p:sp>
        <p:nvSpPr>
          <p:cNvPr id="303108" name="Text Box 8">
            <a:extLst>
              <a:ext uri="{FF2B5EF4-FFF2-40B4-BE49-F238E27FC236}">
                <a16:creationId xmlns:a16="http://schemas.microsoft.com/office/drawing/2014/main" id="{84855D60-FDD2-4C50-8685-5DFBFCCFD65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416868357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Number Placeholder 3">
            <a:extLst>
              <a:ext uri="{FF2B5EF4-FFF2-40B4-BE49-F238E27FC236}">
                <a16:creationId xmlns:a16="http://schemas.microsoft.com/office/drawing/2014/main" id="{12E2B1FE-BD00-409F-8767-27D7FFF79A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5A5E101-2BCB-4A0F-B5E8-9BCC9E717D6F}"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05155" name="Rectangle 7">
            <a:extLst>
              <a:ext uri="{FF2B5EF4-FFF2-40B4-BE49-F238E27FC236}">
                <a16:creationId xmlns:a16="http://schemas.microsoft.com/office/drawing/2014/main" id="{F50390BA-025A-4439-8655-D5308591C3C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Be sure to obtain the signed rejection form for any of these policies that claim no UM</a:t>
            </a:r>
          </a:p>
          <a:p>
            <a:pPr marL="0" indent="0" eaLnBrk="1" hangingPunct="1">
              <a:spcBef>
                <a:spcPct val="0"/>
              </a:spcBef>
              <a:buFont typeface="Arial" panose="020B0604020202020204" pitchFamily="34" charset="0"/>
              <a:buNone/>
            </a:pPr>
            <a:r>
              <a:rPr lang="en-US" altLang="en-US"/>
              <a:t> </a:t>
            </a:r>
          </a:p>
        </p:txBody>
      </p:sp>
      <p:sp>
        <p:nvSpPr>
          <p:cNvPr id="305156" name="Text Box 8">
            <a:extLst>
              <a:ext uri="{FF2B5EF4-FFF2-40B4-BE49-F238E27FC236}">
                <a16:creationId xmlns:a16="http://schemas.microsoft.com/office/drawing/2014/main" id="{3DAFA069-6156-46D1-AB42-3AE3E99DB56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6884339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Number Placeholder 3">
            <a:extLst>
              <a:ext uri="{FF2B5EF4-FFF2-40B4-BE49-F238E27FC236}">
                <a16:creationId xmlns:a16="http://schemas.microsoft.com/office/drawing/2014/main" id="{49DF9FA2-7B2C-4B1B-9FB2-0BEAE52216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0C39B2-1CBC-4E4F-98E1-E16821589C7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07203" name="Rectangle 7">
            <a:extLst>
              <a:ext uri="{FF2B5EF4-FFF2-40B4-BE49-F238E27FC236}">
                <a16:creationId xmlns:a16="http://schemas.microsoft.com/office/drawing/2014/main" id="{D8A460A8-331A-409E-9D79-F837CC3C4FA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Be sure to obtain the signed rejection form for any of these policies that claim no UM</a:t>
            </a:r>
          </a:p>
          <a:p>
            <a:pPr marL="0" indent="0" eaLnBrk="1" hangingPunct="1">
              <a:spcBef>
                <a:spcPct val="0"/>
              </a:spcBef>
              <a:buFont typeface="Arial" panose="020B0604020202020204" pitchFamily="34" charset="0"/>
              <a:buNone/>
            </a:pPr>
            <a:r>
              <a:rPr lang="en-US" altLang="en-US"/>
              <a:t> </a:t>
            </a:r>
          </a:p>
          <a:p>
            <a:pPr marL="0" indent="0" eaLnBrk="1" hangingPunct="1">
              <a:spcBef>
                <a:spcPct val="0"/>
              </a:spcBef>
              <a:buFont typeface="Arial" panose="020B0604020202020204" pitchFamily="34" charset="0"/>
              <a:buNone/>
            </a:pPr>
            <a:r>
              <a:rPr lang="en-US" altLang="en-US"/>
              <a:t>If no form, then $25,000 imputed UM</a:t>
            </a:r>
          </a:p>
        </p:txBody>
      </p:sp>
      <p:sp>
        <p:nvSpPr>
          <p:cNvPr id="307204" name="Text Box 8">
            <a:extLst>
              <a:ext uri="{FF2B5EF4-FFF2-40B4-BE49-F238E27FC236}">
                <a16:creationId xmlns:a16="http://schemas.microsoft.com/office/drawing/2014/main" id="{7D29E8AB-DCAD-42CC-804D-DB2EF2B3809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7262202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36824BFF-4E17-4C7C-AD60-C116400340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3A28D3-4DE3-4905-84E1-C074DD632C12}" type="slidenum">
              <a:rPr lang="en-US" altLang="en-US" sz="1200" smtClean="0">
                <a:solidFill>
                  <a:srgbClr val="898989"/>
                </a:solidFill>
                <a:latin typeface="Tahoma" panose="020B0604030504040204" pitchFamily="34" charset="0"/>
              </a:rPr>
              <a:pPr>
                <a:spcBef>
                  <a:spcPct val="0"/>
                </a:spcBef>
                <a:buFontTx/>
                <a:buNone/>
              </a:pPr>
              <a:t>7</a:t>
            </a:fld>
            <a:endParaRPr lang="en-US" altLang="en-US" sz="1200">
              <a:solidFill>
                <a:srgbClr val="898989"/>
              </a:solidFill>
              <a:latin typeface="Tahoma" panose="020B0604030504040204" pitchFamily="34" charset="0"/>
            </a:endParaRPr>
          </a:p>
        </p:txBody>
      </p:sp>
      <p:sp>
        <p:nvSpPr>
          <p:cNvPr id="36867" name="Rectangle 7">
            <a:extLst>
              <a:ext uri="{FF2B5EF4-FFF2-40B4-BE49-F238E27FC236}">
                <a16:creationId xmlns:a16="http://schemas.microsoft.com/office/drawing/2014/main" id="{CBACA110-A61A-4C35-86C4-4A32DD5A20E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Parsing the “Insurance Coverage Obligations” under 36 O.S. 3636:</a:t>
            </a:r>
          </a:p>
        </p:txBody>
      </p:sp>
      <p:sp>
        <p:nvSpPr>
          <p:cNvPr id="36868" name="Text Box 8">
            <a:extLst>
              <a:ext uri="{FF2B5EF4-FFF2-40B4-BE49-F238E27FC236}">
                <a16:creationId xmlns:a16="http://schemas.microsoft.com/office/drawing/2014/main" id="{F9D79568-46B5-4600-88E1-7A8090A28848}"/>
              </a:ext>
            </a:extLst>
          </p:cNvPr>
          <p:cNvSpPr txBox="1">
            <a:spLocks noChangeArrowheads="1"/>
          </p:cNvSpPr>
          <p:nvPr/>
        </p:nvSpPr>
        <p:spPr bwMode="auto">
          <a:xfrm>
            <a:off x="215900" y="49213"/>
            <a:ext cx="87487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Number Placeholder 3">
            <a:extLst>
              <a:ext uri="{FF2B5EF4-FFF2-40B4-BE49-F238E27FC236}">
                <a16:creationId xmlns:a16="http://schemas.microsoft.com/office/drawing/2014/main" id="{EA544004-AB6F-48CD-937A-401D87999B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DA6B1A-98EA-4F86-9B31-72DFA9D2C32B}"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pic>
        <p:nvPicPr>
          <p:cNvPr id="309251" name="Picture 1">
            <a:extLst>
              <a:ext uri="{FF2B5EF4-FFF2-40B4-BE49-F238E27FC236}">
                <a16:creationId xmlns:a16="http://schemas.microsoft.com/office/drawing/2014/main" id="{CE1A8EB0-E707-4D7C-BEEB-30C0720681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736725"/>
            <a:ext cx="54117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2" name="Rectangle 7">
            <a:extLst>
              <a:ext uri="{FF2B5EF4-FFF2-40B4-BE49-F238E27FC236}">
                <a16:creationId xmlns:a16="http://schemas.microsoft.com/office/drawing/2014/main" id="{051F761D-8317-4CF5-9417-F2512BB8A04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endParaRPr lang="en-US" altLang="en-US"/>
          </a:p>
        </p:txBody>
      </p:sp>
      <p:sp>
        <p:nvSpPr>
          <p:cNvPr id="309253" name="Text Box 8">
            <a:extLst>
              <a:ext uri="{FF2B5EF4-FFF2-40B4-BE49-F238E27FC236}">
                <a16:creationId xmlns:a16="http://schemas.microsoft.com/office/drawing/2014/main" id="{4BCDEA47-FC7C-4DF0-9F5D-AE68E34AE2D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64517237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Number Placeholder 3">
            <a:extLst>
              <a:ext uri="{FF2B5EF4-FFF2-40B4-BE49-F238E27FC236}">
                <a16:creationId xmlns:a16="http://schemas.microsoft.com/office/drawing/2014/main" id="{6C5D1509-2F15-466B-9251-E194A7E446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29B65E-6B30-48A1-8765-DCCD4A8E29E2}"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11299" name="Rectangle 7">
            <a:extLst>
              <a:ext uri="{FF2B5EF4-FFF2-40B4-BE49-F238E27FC236}">
                <a16:creationId xmlns:a16="http://schemas.microsoft.com/office/drawing/2014/main" id="{5ECA02B8-7E4A-4B59-85E7-BD4F4151C288}"/>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Remember, spouse passenger can collect both UM and liability when spouse is driving</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Policy may have step-down, or prevent recovery of both</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Probably permissible under </a:t>
            </a:r>
            <a:r>
              <a:rPr lang="en-US" altLang="en-US" i="1"/>
              <a:t>Hartline v. Hartline</a:t>
            </a:r>
            <a:r>
              <a:rPr lang="en-US" altLang="en-US"/>
              <a:t>, 2001 OK 15, 39 P.3d 765</a:t>
            </a:r>
          </a:p>
        </p:txBody>
      </p:sp>
      <p:sp>
        <p:nvSpPr>
          <p:cNvPr id="311300" name="Text Box 8">
            <a:extLst>
              <a:ext uri="{FF2B5EF4-FFF2-40B4-BE49-F238E27FC236}">
                <a16:creationId xmlns:a16="http://schemas.microsoft.com/office/drawing/2014/main" id="{30AD8288-F025-41C4-95C8-0AADCB2F63FD}"/>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97752228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Number Placeholder 3">
            <a:extLst>
              <a:ext uri="{FF2B5EF4-FFF2-40B4-BE49-F238E27FC236}">
                <a16:creationId xmlns:a16="http://schemas.microsoft.com/office/drawing/2014/main" id="{30224E48-59D0-4407-87EF-F2AF0BA2F0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EFD5E3-C42F-4107-A576-BA63F0F3D5FE}"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13347" name="Rectangle 7">
            <a:extLst>
              <a:ext uri="{FF2B5EF4-FFF2-40B4-BE49-F238E27FC236}">
                <a16:creationId xmlns:a16="http://schemas.microsoft.com/office/drawing/2014/main" id="{38B622CF-E9D6-468A-9584-457DF5136BB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governmental entity is “uninsured” to the extent damages exceed the OGTCA limits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Karlson v. City of OKC</a:t>
            </a:r>
            <a:r>
              <a:rPr lang="en-US" altLang="en-US"/>
              <a:t>, 1985 OK 45, 711 P.2d 72)</a:t>
            </a:r>
          </a:p>
        </p:txBody>
      </p:sp>
      <p:sp>
        <p:nvSpPr>
          <p:cNvPr id="313348" name="Text Box 8">
            <a:extLst>
              <a:ext uri="{FF2B5EF4-FFF2-40B4-BE49-F238E27FC236}">
                <a16:creationId xmlns:a16="http://schemas.microsoft.com/office/drawing/2014/main" id="{59001DA4-B3DA-49A1-8791-6B9F6A99B39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22654825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Number Placeholder 3">
            <a:extLst>
              <a:ext uri="{FF2B5EF4-FFF2-40B4-BE49-F238E27FC236}">
                <a16:creationId xmlns:a16="http://schemas.microsoft.com/office/drawing/2014/main" id="{163F2CE2-1A83-47B3-9CC9-49A9FF9478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EA9E90-D626-407C-9256-9F837CF8B06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15395" name="Rectangle 7">
            <a:extLst>
              <a:ext uri="{FF2B5EF4-FFF2-40B4-BE49-F238E27FC236}">
                <a16:creationId xmlns:a16="http://schemas.microsoft.com/office/drawing/2014/main" id="{70267CE0-E6D1-47A5-AC79-6081246F572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OGTCA entity not “uninsured” because deadlines have run </a:t>
            </a:r>
          </a:p>
        </p:txBody>
      </p:sp>
      <p:sp>
        <p:nvSpPr>
          <p:cNvPr id="315396" name="Text Box 8">
            <a:extLst>
              <a:ext uri="{FF2B5EF4-FFF2-40B4-BE49-F238E27FC236}">
                <a16:creationId xmlns:a16="http://schemas.microsoft.com/office/drawing/2014/main" id="{DDF89405-7EF2-4B1A-9708-33FC995798C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41840612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Number Placeholder 3">
            <a:extLst>
              <a:ext uri="{FF2B5EF4-FFF2-40B4-BE49-F238E27FC236}">
                <a16:creationId xmlns:a16="http://schemas.microsoft.com/office/drawing/2014/main" id="{62063ABB-4A56-4E98-AE02-E2BD08263E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AEF094-A172-4671-80C3-AFBCEB8D786E}"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17443" name="Rectangle 7">
            <a:extLst>
              <a:ext uri="{FF2B5EF4-FFF2-40B4-BE49-F238E27FC236}">
                <a16:creationId xmlns:a16="http://schemas.microsoft.com/office/drawing/2014/main" id="{342D5B99-4FB0-44D8-849F-F0EDDF5FFE3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Workers’ comp bar of exclusive remedy does not prevent recovery of UM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Barfield v. Barfield</a:t>
            </a:r>
            <a:r>
              <a:rPr lang="en-US" altLang="en-US"/>
              <a:t>, 1987 OK 72, 742 P.2d 1107; </a:t>
            </a:r>
            <a:r>
              <a:rPr lang="en-US" altLang="en-US" i="1"/>
              <a:t>Torres v. KC Fire and Marine Ins. Co.</a:t>
            </a:r>
            <a:r>
              <a:rPr lang="en-US" altLang="en-US"/>
              <a:t>, 1993 OK 32, 849 P.2d 407)</a:t>
            </a:r>
          </a:p>
        </p:txBody>
      </p:sp>
      <p:sp>
        <p:nvSpPr>
          <p:cNvPr id="317444" name="Text Box 8">
            <a:extLst>
              <a:ext uri="{FF2B5EF4-FFF2-40B4-BE49-F238E27FC236}">
                <a16:creationId xmlns:a16="http://schemas.microsoft.com/office/drawing/2014/main" id="{D19DEB60-4D78-4CC2-B16A-9691055A523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0292017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Number Placeholder 3">
            <a:extLst>
              <a:ext uri="{FF2B5EF4-FFF2-40B4-BE49-F238E27FC236}">
                <a16:creationId xmlns:a16="http://schemas.microsoft.com/office/drawing/2014/main" id="{52EF62C7-681E-49B2-B571-870A42C848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32D8F1-D583-405E-81F2-27E7803B6556}"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19491" name="Rectangle 7">
            <a:extLst>
              <a:ext uri="{FF2B5EF4-FFF2-40B4-BE49-F238E27FC236}">
                <a16:creationId xmlns:a16="http://schemas.microsoft.com/office/drawing/2014/main" id="{95169EF7-3664-4096-B07F-41056CBE3C05}"/>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Also, no subrogation/offset for UM claim also covered by WC </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(unless employer provided UM)</a:t>
            </a:r>
          </a:p>
        </p:txBody>
      </p:sp>
      <p:sp>
        <p:nvSpPr>
          <p:cNvPr id="319492" name="Text Box 8">
            <a:extLst>
              <a:ext uri="{FF2B5EF4-FFF2-40B4-BE49-F238E27FC236}">
                <a16:creationId xmlns:a16="http://schemas.microsoft.com/office/drawing/2014/main" id="{492BAA6C-5176-4F8E-A0BA-68C6124DB0E8}"/>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defRPr/>
            </a:pPr>
            <a:r>
              <a:rPr lang="en-US" altLang="en-US" sz="2400" b="1" dirty="0">
                <a:solidFill>
                  <a:srgbClr val="000000"/>
                </a:solidFill>
                <a:latin typeface="Times New Roman" panose="02020603050405020304" pitchFamily="18" charset="0"/>
              </a:rPr>
              <a:t>C. Finding Sources and Limits of Coverage</a:t>
            </a:r>
          </a:p>
        </p:txBody>
      </p:sp>
    </p:spTree>
    <p:extLst>
      <p:ext uri="{BB962C8B-B14F-4D97-AF65-F5344CB8AC3E}">
        <p14:creationId xmlns:p14="http://schemas.microsoft.com/office/powerpoint/2010/main" val="166976399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3">
            <a:extLst>
              <a:ext uri="{FF2B5EF4-FFF2-40B4-BE49-F238E27FC236}">
                <a16:creationId xmlns:a16="http://schemas.microsoft.com/office/drawing/2014/main" id="{41479C1D-26D7-45A8-B634-3D729EC19A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9FEF09-78A9-4A89-BB03-3DF0B273CDF0}"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21539" name="Rectangle 7">
            <a:extLst>
              <a:ext uri="{FF2B5EF4-FFF2-40B4-BE49-F238E27FC236}">
                <a16:creationId xmlns:a16="http://schemas.microsoft.com/office/drawing/2014/main" id="{A76880FF-0767-4652-8BC9-C3BFB244453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All UM is primary, “first dollar,” coverage</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UM must evaluate and, once damages exceed liability coverage, pay the entire loss, up to the UM limits,</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seek to recover subrogation from the tortfeasor</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i="1" dirty="0"/>
              <a:t>Burch v. Allstate</a:t>
            </a:r>
            <a:r>
              <a:rPr lang="en-US" altLang="en-US" dirty="0"/>
              <a:t>, 1998 OK 129, 977 P.2d 1057; </a:t>
            </a:r>
            <a:r>
              <a:rPr lang="en-US" altLang="en-US" i="1" dirty="0" err="1"/>
              <a:t>Mustain</a:t>
            </a:r>
            <a:r>
              <a:rPr lang="en-US" altLang="en-US" i="1" dirty="0"/>
              <a:t> v. USF&amp;G Co.</a:t>
            </a:r>
            <a:r>
              <a:rPr lang="en-US" altLang="en-US" dirty="0"/>
              <a:t>, 1996 OK 98, 925 P.2d 533</a:t>
            </a:r>
          </a:p>
        </p:txBody>
      </p:sp>
      <p:sp>
        <p:nvSpPr>
          <p:cNvPr id="321540" name="Text Box 8">
            <a:extLst>
              <a:ext uri="{FF2B5EF4-FFF2-40B4-BE49-F238E27FC236}">
                <a16:creationId xmlns:a16="http://schemas.microsoft.com/office/drawing/2014/main" id="{61907EDF-16DA-4BA3-A73F-2DB34B22106B}"/>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412470496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3">
            <a:extLst>
              <a:ext uri="{FF2B5EF4-FFF2-40B4-BE49-F238E27FC236}">
                <a16:creationId xmlns:a16="http://schemas.microsoft.com/office/drawing/2014/main" id="{E880006B-FC46-4DA1-847E-C47BFDC7FE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9DF04A-5715-41D7-B76E-519CDA010558}"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23587" name="Rectangle 7">
            <a:extLst>
              <a:ext uri="{FF2B5EF4-FFF2-40B4-BE49-F238E27FC236}">
                <a16:creationId xmlns:a16="http://schemas.microsoft.com/office/drawing/2014/main" id="{0DC65B59-E272-428F-AC28-BF874DF81FB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So, $100,000 loss</a:t>
            </a:r>
          </a:p>
          <a:p>
            <a:pPr marL="0" indent="0" eaLnBrk="1" hangingPunct="1">
              <a:spcBef>
                <a:spcPct val="0"/>
              </a:spcBef>
              <a:buFont typeface="Arial" panose="020B0604020202020204" pitchFamily="34" charset="0"/>
              <a:buNone/>
            </a:pPr>
            <a:r>
              <a:rPr lang="en-US" altLang="en-US"/>
              <a:t>$25,000 TF limits</a:t>
            </a:r>
          </a:p>
          <a:p>
            <a:pPr marL="0" indent="0" eaLnBrk="1" hangingPunct="1">
              <a:spcBef>
                <a:spcPct val="0"/>
              </a:spcBef>
              <a:buFont typeface="Arial" panose="020B0604020202020204" pitchFamily="34" charset="0"/>
              <a:buNone/>
            </a:pPr>
            <a:r>
              <a:rPr lang="en-US" altLang="en-US"/>
              <a:t>$200,000 UM: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UM pays $100,000, not $75,000 </a:t>
            </a:r>
          </a:p>
          <a:p>
            <a:pPr marL="0" indent="0" eaLnBrk="1" hangingPunct="1">
              <a:spcBef>
                <a:spcPct val="0"/>
              </a:spcBef>
              <a:buFont typeface="Arial" panose="020B0604020202020204" pitchFamily="34" charset="0"/>
              <a:buNone/>
            </a:pPr>
            <a:r>
              <a:rPr lang="en-US" altLang="en-US"/>
              <a:t>(but then gets the $25,000 TF limits)</a:t>
            </a:r>
          </a:p>
        </p:txBody>
      </p:sp>
      <p:sp>
        <p:nvSpPr>
          <p:cNvPr id="323588" name="Text Box 8">
            <a:extLst>
              <a:ext uri="{FF2B5EF4-FFF2-40B4-BE49-F238E27FC236}">
                <a16:creationId xmlns:a16="http://schemas.microsoft.com/office/drawing/2014/main" id="{434D6E1F-B7D6-4BF6-B657-6DE88A5F05D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60532137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3">
            <a:extLst>
              <a:ext uri="{FF2B5EF4-FFF2-40B4-BE49-F238E27FC236}">
                <a16:creationId xmlns:a16="http://schemas.microsoft.com/office/drawing/2014/main" id="{A1889825-E510-450F-9006-EE8CA43340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132A82-EAA9-4045-8116-88AB5E01DF1C}"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25635" name="Rectangle 7">
            <a:extLst>
              <a:ext uri="{FF2B5EF4-FFF2-40B4-BE49-F238E27FC236}">
                <a16:creationId xmlns:a16="http://schemas.microsoft.com/office/drawing/2014/main" id="{CA760B20-9B7C-47D3-AB6C-47E8E176018F}"/>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Cannot force insured to pursue tortfeasor</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i="1"/>
              <a:t>Roberts v. Mid-Continent Cas. Co.</a:t>
            </a:r>
            <a:r>
              <a:rPr lang="en-US" altLang="en-US"/>
              <a:t>, 1989 OK CIV APP 92, 790 P.2d 1121; </a:t>
            </a:r>
            <a:r>
              <a:rPr lang="en-US" altLang="en-US" i="1"/>
              <a:t>Everaard v. Hartford</a:t>
            </a:r>
            <a:r>
              <a:rPr lang="en-US" altLang="en-US"/>
              <a:t>, 842 F.2d 1186 (10th Cir. 1988)</a:t>
            </a:r>
          </a:p>
        </p:txBody>
      </p:sp>
      <p:sp>
        <p:nvSpPr>
          <p:cNvPr id="325636" name="Text Box 8">
            <a:extLst>
              <a:ext uri="{FF2B5EF4-FFF2-40B4-BE49-F238E27FC236}">
                <a16:creationId xmlns:a16="http://schemas.microsoft.com/office/drawing/2014/main" id="{E00915CE-A9C9-41CB-AE90-1E63962E847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96764731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3">
            <a:extLst>
              <a:ext uri="{FF2B5EF4-FFF2-40B4-BE49-F238E27FC236}">
                <a16:creationId xmlns:a16="http://schemas.microsoft.com/office/drawing/2014/main" id="{4F752984-93A9-4F6B-904C-038976ADB1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6F7306-F2F2-449C-9A59-6F0B978320C4}"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27683" name="Rectangle 7">
            <a:extLst>
              <a:ext uri="{FF2B5EF4-FFF2-40B4-BE49-F238E27FC236}">
                <a16:creationId xmlns:a16="http://schemas.microsoft.com/office/drawing/2014/main" id="{DBF8D692-65E8-448F-9B81-155E91CBC41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If multiple UM carriers, all have duty to pay first, resolve priority amongst themselves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i="1"/>
              <a:t>Pentz v. Davis</a:t>
            </a:r>
            <a:r>
              <a:rPr lang="en-US" altLang="en-US"/>
              <a:t>, 1996 OK 89, 927 P.2d 538</a:t>
            </a:r>
          </a:p>
        </p:txBody>
      </p:sp>
      <p:sp>
        <p:nvSpPr>
          <p:cNvPr id="327684" name="Text Box 8">
            <a:extLst>
              <a:ext uri="{FF2B5EF4-FFF2-40B4-BE49-F238E27FC236}">
                <a16:creationId xmlns:a16="http://schemas.microsoft.com/office/drawing/2014/main" id="{C6FC2F17-4ADC-421C-84FE-80D250293FE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3594753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E979A86B-E73A-49FC-9DD4-9281A2AB29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5FF5C8-BF26-496A-9EA9-5F20419866CC}" type="slidenum">
              <a:rPr lang="en-US" altLang="en-US" sz="1200" smtClean="0">
                <a:solidFill>
                  <a:srgbClr val="898989"/>
                </a:solidFill>
                <a:latin typeface="Tahoma" panose="020B0604030504040204" pitchFamily="34" charset="0"/>
              </a:rPr>
              <a:pPr>
                <a:spcBef>
                  <a:spcPct val="0"/>
                </a:spcBef>
                <a:buFontTx/>
                <a:buNone/>
              </a:pPr>
              <a:t>8</a:t>
            </a:fld>
            <a:endParaRPr lang="en-US" altLang="en-US" sz="1200">
              <a:solidFill>
                <a:srgbClr val="898989"/>
              </a:solidFill>
              <a:latin typeface="Tahoma" panose="020B0604030504040204" pitchFamily="34" charset="0"/>
            </a:endParaRPr>
          </a:p>
        </p:txBody>
      </p:sp>
      <p:sp>
        <p:nvSpPr>
          <p:cNvPr id="38915" name="Rectangle 7">
            <a:extLst>
              <a:ext uri="{FF2B5EF4-FFF2-40B4-BE49-F238E27FC236}">
                <a16:creationId xmlns:a16="http://schemas.microsoft.com/office/drawing/2014/main" id="{D32F69AF-814C-48F0-AF13-82D3E6F8BE2D}"/>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dirty="0"/>
              <a:t>Subsection A: </a:t>
            </a:r>
            <a:r>
              <a:rPr lang="en-US" altLang="en-US" i="1" dirty="0"/>
              <a:t>No policy insuring against loss resulting from liability imposed by law for bodily injury or death suffered by any person arising out of the ownership, maintenance or use of a motor vehicle shall be issued, delivered, renewed, or extended in this state with respect to a motor vehicle registered or principally garaged in this state unless the policy includes the coverage described in subsection B of this section.</a:t>
            </a:r>
          </a:p>
        </p:txBody>
      </p:sp>
      <p:sp>
        <p:nvSpPr>
          <p:cNvPr id="38916" name="Text Box 8">
            <a:extLst>
              <a:ext uri="{FF2B5EF4-FFF2-40B4-BE49-F238E27FC236}">
                <a16:creationId xmlns:a16="http://schemas.microsoft.com/office/drawing/2014/main" id="{268B19A9-8E71-4094-A89D-01EDBB80567F}"/>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3">
            <a:extLst>
              <a:ext uri="{FF2B5EF4-FFF2-40B4-BE49-F238E27FC236}">
                <a16:creationId xmlns:a16="http://schemas.microsoft.com/office/drawing/2014/main" id="{CD4BEF48-28E6-4D83-87CF-EF06613AD9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FC40A4-0AB9-4222-A5ED-084B15EC101F}"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29731" name="Rectangle 7">
            <a:extLst>
              <a:ext uri="{FF2B5EF4-FFF2-40B4-BE49-F238E27FC236}">
                <a16:creationId xmlns:a16="http://schemas.microsoft.com/office/drawing/2014/main" id="{5C95D795-C2D6-46F3-9B49-5067C09DF97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need not pay “undisputed amount”</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as long as it has paid special damages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GEICO v. Quine</a:t>
            </a:r>
            <a:r>
              <a:rPr lang="en-US" altLang="en-US"/>
              <a:t>, 2009 WL 2497305 (W.D. Okla.)</a:t>
            </a:r>
          </a:p>
        </p:txBody>
      </p:sp>
      <p:sp>
        <p:nvSpPr>
          <p:cNvPr id="329732" name="Text Box 8">
            <a:extLst>
              <a:ext uri="{FF2B5EF4-FFF2-40B4-BE49-F238E27FC236}">
                <a16:creationId xmlns:a16="http://schemas.microsoft.com/office/drawing/2014/main" id="{43AD003B-D63D-4395-9478-A4361841FD0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355119131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3">
            <a:extLst>
              <a:ext uri="{FF2B5EF4-FFF2-40B4-BE49-F238E27FC236}">
                <a16:creationId xmlns:a16="http://schemas.microsoft.com/office/drawing/2014/main" id="{A403E5A5-9143-48B7-AB2F-2B8C303458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C384C2-4C72-4DF1-93B5-07F512375AD9}"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31779" name="Rectangle 7">
            <a:extLst>
              <a:ext uri="{FF2B5EF4-FFF2-40B4-BE49-F238E27FC236}">
                <a16:creationId xmlns:a16="http://schemas.microsoft.com/office/drawing/2014/main" id="{55E3E1E2-316F-4536-8373-561CEFF87A7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All survivors of deceased UM insured share single “per person” limit</a:t>
            </a:r>
          </a:p>
        </p:txBody>
      </p:sp>
      <p:sp>
        <p:nvSpPr>
          <p:cNvPr id="331780" name="Text Box 8">
            <a:extLst>
              <a:ext uri="{FF2B5EF4-FFF2-40B4-BE49-F238E27FC236}">
                <a16:creationId xmlns:a16="http://schemas.microsoft.com/office/drawing/2014/main" id="{412F857D-8A29-4170-918C-591B160A11F4}"/>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318393082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a:extLst>
              <a:ext uri="{FF2B5EF4-FFF2-40B4-BE49-F238E27FC236}">
                <a16:creationId xmlns:a16="http://schemas.microsoft.com/office/drawing/2014/main" id="{104189DE-5DD4-4B2C-AEE4-75A91916CC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5C1878-6BD0-46E1-91FD-0E18B28AFC62}"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33827" name="Rectangle 7">
            <a:extLst>
              <a:ext uri="{FF2B5EF4-FFF2-40B4-BE49-F238E27FC236}">
                <a16:creationId xmlns:a16="http://schemas.microsoft.com/office/drawing/2014/main" id="{F8364F69-BE0A-4702-86B6-5BDDC0F2FA8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Intentional acts may be covered</a:t>
            </a:r>
          </a:p>
          <a:p>
            <a:pPr marL="0" indent="0" eaLnBrk="1" hangingPunct="1">
              <a:spcBef>
                <a:spcPct val="0"/>
              </a:spcBef>
              <a:buFont typeface="Arial" panose="020B0604020202020204" pitchFamily="34" charset="0"/>
              <a:buNone/>
            </a:pPr>
            <a:endParaRPr lang="en-US" altLang="en-US"/>
          </a:p>
        </p:txBody>
      </p:sp>
      <p:sp>
        <p:nvSpPr>
          <p:cNvPr id="333828" name="Text Box 8">
            <a:extLst>
              <a:ext uri="{FF2B5EF4-FFF2-40B4-BE49-F238E27FC236}">
                <a16:creationId xmlns:a16="http://schemas.microsoft.com/office/drawing/2014/main" id="{E8E12598-5E30-4171-B27F-1A65E13357F7}"/>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64279049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3">
            <a:extLst>
              <a:ext uri="{FF2B5EF4-FFF2-40B4-BE49-F238E27FC236}">
                <a16:creationId xmlns:a16="http://schemas.microsoft.com/office/drawing/2014/main" id="{F38E2E63-9205-4462-BB15-38070837F3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5F23E9-8636-4F8F-8807-33B3AA45B234}"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35875" name="Rectangle 7">
            <a:extLst>
              <a:ext uri="{FF2B5EF4-FFF2-40B4-BE49-F238E27FC236}">
                <a16:creationId xmlns:a16="http://schemas.microsoft.com/office/drawing/2014/main" id="{586EA10C-1D8B-471A-A0BA-AFB6A430430F}"/>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Punitives not covered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t>
            </a:r>
            <a:r>
              <a:rPr lang="en-US" altLang="en-US" i="1"/>
              <a:t>Aetna v. Craig</a:t>
            </a:r>
            <a:r>
              <a:rPr lang="en-US" altLang="en-US"/>
              <a:t>, 1989 OK 43, 771 P.2d 212)</a:t>
            </a:r>
          </a:p>
        </p:txBody>
      </p:sp>
      <p:sp>
        <p:nvSpPr>
          <p:cNvPr id="335876" name="Text Box 8">
            <a:extLst>
              <a:ext uri="{FF2B5EF4-FFF2-40B4-BE49-F238E27FC236}">
                <a16:creationId xmlns:a16="http://schemas.microsoft.com/office/drawing/2014/main" id="{F8468576-0115-436F-97EA-CE0D51D32F5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133815824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3">
            <a:extLst>
              <a:ext uri="{FF2B5EF4-FFF2-40B4-BE49-F238E27FC236}">
                <a16:creationId xmlns:a16="http://schemas.microsoft.com/office/drawing/2014/main" id="{A31589F0-C926-4EAC-BCB7-580A494F08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B884A8-7676-4907-8516-D61ADE56C755}"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37923" name="Rectangle 7">
            <a:extLst>
              <a:ext uri="{FF2B5EF4-FFF2-40B4-BE49-F238E27FC236}">
                <a16:creationId xmlns:a16="http://schemas.microsoft.com/office/drawing/2014/main" id="{1340A0FC-62F8-4A90-AF09-0745FA0350E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Stacking</a:t>
            </a:r>
          </a:p>
          <a:p>
            <a:pPr marL="0" indent="0" eaLnBrk="1" hangingPunct="1">
              <a:spcBef>
                <a:spcPct val="0"/>
              </a:spcBef>
              <a:buFont typeface="Arial" panose="020B0604020202020204" pitchFamily="34" charset="0"/>
              <a:buNone/>
            </a:pPr>
            <a:r>
              <a:rPr lang="en-US" altLang="en-US"/>
              <a:t>Will soon be a thing of the past once current policies are renewed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2014 amendment eliminates stacking unless expressly provided in the policy</a:t>
            </a:r>
          </a:p>
        </p:txBody>
      </p:sp>
      <p:sp>
        <p:nvSpPr>
          <p:cNvPr id="337924" name="Text Box 8">
            <a:extLst>
              <a:ext uri="{FF2B5EF4-FFF2-40B4-BE49-F238E27FC236}">
                <a16:creationId xmlns:a16="http://schemas.microsoft.com/office/drawing/2014/main" id="{893C438C-44A6-4C21-8CED-E61665C2E16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36906390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3">
            <a:extLst>
              <a:ext uri="{FF2B5EF4-FFF2-40B4-BE49-F238E27FC236}">
                <a16:creationId xmlns:a16="http://schemas.microsoft.com/office/drawing/2014/main" id="{5753F183-B5BD-4390-A5E0-14D879F29B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5A25C3-0F2A-433C-9667-050971414DC5}"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39971" name="Rectangle 7">
            <a:extLst>
              <a:ext uri="{FF2B5EF4-FFF2-40B4-BE49-F238E27FC236}">
                <a16:creationId xmlns:a16="http://schemas.microsoft.com/office/drawing/2014/main" id="{BF01858C-3D68-4A03-A96F-2B71BAFFC182}"/>
              </a:ext>
            </a:extLst>
          </p:cNvPr>
          <p:cNvSpPr>
            <a:spLocks noGrp="1" noChangeArrowheads="1"/>
          </p:cNvSpPr>
          <p:nvPr>
            <p:ph type="body" idx="4294967295"/>
          </p:nvPr>
        </p:nvSpPr>
        <p:spPr>
          <a:xfrm>
            <a:off x="539750" y="4257675"/>
            <a:ext cx="2879725" cy="2232025"/>
          </a:xfrm>
        </p:spPr>
        <p:txBody>
          <a:bodyPr/>
          <a:lstStyle/>
          <a:p>
            <a:pPr marL="0" indent="0" eaLnBrk="1" hangingPunct="1">
              <a:spcBef>
                <a:spcPct val="0"/>
              </a:spcBef>
              <a:buFont typeface="Arial" panose="020B0604020202020204" pitchFamily="34" charset="0"/>
              <a:buNone/>
            </a:pPr>
            <a:endParaRPr lang="en-US" altLang="en-US"/>
          </a:p>
        </p:txBody>
      </p:sp>
      <p:sp>
        <p:nvSpPr>
          <p:cNvPr id="339972" name="Text Box 8">
            <a:extLst>
              <a:ext uri="{FF2B5EF4-FFF2-40B4-BE49-F238E27FC236}">
                <a16:creationId xmlns:a16="http://schemas.microsoft.com/office/drawing/2014/main" id="{2732AA05-5BEA-4719-A741-FF116FE2AEF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pic>
        <p:nvPicPr>
          <p:cNvPr id="339973" name="Picture 1">
            <a:extLst>
              <a:ext uri="{FF2B5EF4-FFF2-40B4-BE49-F238E27FC236}">
                <a16:creationId xmlns:a16="http://schemas.microsoft.com/office/drawing/2014/main" id="{3CE7B38A-96E4-403E-923A-8CF272AD0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60463"/>
            <a:ext cx="59563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92440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3">
            <a:extLst>
              <a:ext uri="{FF2B5EF4-FFF2-40B4-BE49-F238E27FC236}">
                <a16:creationId xmlns:a16="http://schemas.microsoft.com/office/drawing/2014/main" id="{A2D0F8C7-8B6C-40A9-A05C-69AC4DB1B2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79902E-3083-4287-B89F-76E8E1B237DA}" type="slidenum">
              <a:rPr kumimoji="0" lang="en-US" altLang="en-US"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898989"/>
              </a:solidFill>
              <a:effectLst/>
              <a:uLnTx/>
              <a:uFillTx/>
              <a:latin typeface="Tahoma" panose="020B0604030504040204" pitchFamily="34" charset="0"/>
              <a:ea typeface="+mn-ea"/>
              <a:cs typeface="+mn-cs"/>
            </a:endParaRPr>
          </a:p>
        </p:txBody>
      </p:sp>
      <p:sp>
        <p:nvSpPr>
          <p:cNvPr id="344067" name="Rectangle 7">
            <a:extLst>
              <a:ext uri="{FF2B5EF4-FFF2-40B4-BE49-F238E27FC236}">
                <a16:creationId xmlns:a16="http://schemas.microsoft.com/office/drawing/2014/main" id="{6AAF2877-88A4-4DBA-B36C-B660DFF6A33B}"/>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Does the anti-stacking amendment prevent “double dip” stacking</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Where a passenger can collect both liability and UM</a:t>
            </a:r>
          </a:p>
        </p:txBody>
      </p:sp>
      <p:sp>
        <p:nvSpPr>
          <p:cNvPr id="344068" name="Text Box 8">
            <a:extLst>
              <a:ext uri="{FF2B5EF4-FFF2-40B4-BE49-F238E27FC236}">
                <a16:creationId xmlns:a16="http://schemas.microsoft.com/office/drawing/2014/main" id="{F01CB217-DB75-4E3B-A78D-FC1370A6042A}"/>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Finding Sources and Limits of Coverage</a:t>
            </a:r>
          </a:p>
        </p:txBody>
      </p:sp>
    </p:spTree>
    <p:extLst>
      <p:ext uri="{BB962C8B-B14F-4D97-AF65-F5344CB8AC3E}">
        <p14:creationId xmlns:p14="http://schemas.microsoft.com/office/powerpoint/2010/main" val="290261227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a:extLst>
              <a:ext uri="{FF2B5EF4-FFF2-40B4-BE49-F238E27FC236}">
                <a16:creationId xmlns:a16="http://schemas.microsoft.com/office/drawing/2014/main" id="{0601EDFE-92D2-423F-B25C-546D09A693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44DE7B-7178-4F2C-B289-B39FA4AFFE30}" type="slidenum">
              <a:rPr lang="en-US" altLang="en-US" sz="1200" smtClean="0">
                <a:solidFill>
                  <a:srgbClr val="898989"/>
                </a:solidFill>
                <a:latin typeface="Tahoma" panose="020B0604030504040204" pitchFamily="34" charset="0"/>
              </a:rPr>
              <a:pPr>
                <a:spcBef>
                  <a:spcPct val="0"/>
                </a:spcBef>
                <a:buFontTx/>
                <a:buNone/>
              </a:pPr>
              <a:t>87</a:t>
            </a:fld>
            <a:endParaRPr lang="en-US" altLang="en-US" sz="1200">
              <a:solidFill>
                <a:srgbClr val="898989"/>
              </a:solidFill>
              <a:latin typeface="Tahoma" panose="020B0604030504040204" pitchFamily="34" charset="0"/>
            </a:endParaRPr>
          </a:p>
        </p:txBody>
      </p:sp>
      <p:sp>
        <p:nvSpPr>
          <p:cNvPr id="122883" name="Rectangle 7">
            <a:extLst>
              <a:ext uri="{FF2B5EF4-FFF2-40B4-BE49-F238E27FC236}">
                <a16:creationId xmlns:a16="http://schemas.microsoft.com/office/drawing/2014/main" id="{6C5D83AB-D95D-48EC-A1B1-DA04691B7E1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protects “persons insured thereunder”</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Insured under the liability? One would think</a:t>
            </a:r>
          </a:p>
        </p:txBody>
      </p:sp>
      <p:sp>
        <p:nvSpPr>
          <p:cNvPr id="122884" name="Text Box 8">
            <a:extLst>
              <a:ext uri="{FF2B5EF4-FFF2-40B4-BE49-F238E27FC236}">
                <a16:creationId xmlns:a16="http://schemas.microsoft.com/office/drawing/2014/main" id="{2795B27F-26A0-4918-8E1A-99ACC60C68DD}"/>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
        <p:nvSpPr>
          <p:cNvPr id="2" name="Rectangle 1">
            <a:extLst>
              <a:ext uri="{FF2B5EF4-FFF2-40B4-BE49-F238E27FC236}">
                <a16:creationId xmlns:a16="http://schemas.microsoft.com/office/drawing/2014/main" id="{21F852A0-8369-4DA4-B411-D91F77B4FA22}"/>
              </a:ext>
            </a:extLst>
          </p:cNvPr>
          <p:cNvSpPr/>
          <p:nvPr/>
        </p:nvSpPr>
        <p:spPr>
          <a:xfrm>
            <a:off x="2356169" y="3244334"/>
            <a:ext cx="4431662" cy="369332"/>
          </a:xfrm>
          <a:prstGeom prst="rect">
            <a:avLst/>
          </a:prstGeom>
        </p:spPr>
        <p:txBody>
          <a:bodyPr wrap="none">
            <a:spAutoFit/>
          </a:bodyPr>
          <a:lstStyle/>
          <a:p>
            <a:pPr eaLnBrk="1" hangingPunct="1"/>
            <a:r>
              <a:rPr lang="en-US" altLang="en-US"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a:extLst>
              <a:ext uri="{FF2B5EF4-FFF2-40B4-BE49-F238E27FC236}">
                <a16:creationId xmlns:a16="http://schemas.microsoft.com/office/drawing/2014/main" id="{E54EB512-A93D-40E7-9886-51E9DDD2E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21D2DE-79E4-46AD-8D85-F26CA3AC363E}" type="slidenum">
              <a:rPr lang="en-US" altLang="en-US" sz="1200" smtClean="0">
                <a:solidFill>
                  <a:srgbClr val="898989"/>
                </a:solidFill>
                <a:latin typeface="Tahoma" panose="020B0604030504040204" pitchFamily="34" charset="0"/>
              </a:rPr>
              <a:pPr>
                <a:spcBef>
                  <a:spcPct val="0"/>
                </a:spcBef>
                <a:buFontTx/>
                <a:buNone/>
              </a:pPr>
              <a:t>88</a:t>
            </a:fld>
            <a:endParaRPr lang="en-US" altLang="en-US" sz="1200">
              <a:solidFill>
                <a:srgbClr val="898989"/>
              </a:solidFill>
              <a:latin typeface="Tahoma" panose="020B0604030504040204" pitchFamily="34" charset="0"/>
            </a:endParaRPr>
          </a:p>
        </p:txBody>
      </p:sp>
      <p:sp>
        <p:nvSpPr>
          <p:cNvPr id="124931" name="Rectangle 7">
            <a:extLst>
              <a:ext uri="{FF2B5EF4-FFF2-40B4-BE49-F238E27FC236}">
                <a16:creationId xmlns:a16="http://schemas.microsoft.com/office/drawing/2014/main" id="{0F515DDC-5433-4D0A-BED6-5CC421DE6B6F}"/>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protects “persons insured thereunder”</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Insured under the liability? One would think</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Apparently not always (</a:t>
            </a:r>
            <a:r>
              <a:rPr lang="en-US" altLang="en-US" i="1"/>
              <a:t>Graham v. Travelers</a:t>
            </a:r>
            <a:r>
              <a:rPr lang="en-US" altLang="en-US"/>
              <a:t>,2002 OK 95, 61 P.3d 225; </a:t>
            </a:r>
            <a:r>
              <a:rPr lang="en-US" altLang="en-US" i="1"/>
              <a:t>NAICO v. Vallion</a:t>
            </a:r>
            <a:r>
              <a:rPr lang="en-US" altLang="en-US"/>
              <a:t>, 2008 OK CIV APP 41, 183 P.3d 175 employees covered under liability not covered by UM)</a:t>
            </a:r>
          </a:p>
        </p:txBody>
      </p:sp>
      <p:sp>
        <p:nvSpPr>
          <p:cNvPr id="124932" name="Text Box 8">
            <a:extLst>
              <a:ext uri="{FF2B5EF4-FFF2-40B4-BE49-F238E27FC236}">
                <a16:creationId xmlns:a16="http://schemas.microsoft.com/office/drawing/2014/main" id="{1B65F9D6-EA89-4C9A-A9E2-2ED521387DCC}"/>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a:extLst>
              <a:ext uri="{FF2B5EF4-FFF2-40B4-BE49-F238E27FC236}">
                <a16:creationId xmlns:a16="http://schemas.microsoft.com/office/drawing/2014/main" id="{810426EA-22EC-4892-B569-864949140C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25A017-70E2-4EBD-ADB3-C70C21676100}" type="slidenum">
              <a:rPr lang="en-US" altLang="en-US" sz="1200" smtClean="0">
                <a:solidFill>
                  <a:srgbClr val="898989"/>
                </a:solidFill>
                <a:latin typeface="Tahoma" panose="020B0604030504040204" pitchFamily="34" charset="0"/>
              </a:rPr>
              <a:pPr>
                <a:spcBef>
                  <a:spcPct val="0"/>
                </a:spcBef>
                <a:buFontTx/>
                <a:buNone/>
              </a:pPr>
              <a:t>89</a:t>
            </a:fld>
            <a:endParaRPr lang="en-US" altLang="en-US" sz="1200">
              <a:solidFill>
                <a:srgbClr val="898989"/>
              </a:solidFill>
              <a:latin typeface="Tahoma" panose="020B0604030504040204" pitchFamily="34" charset="0"/>
            </a:endParaRPr>
          </a:p>
        </p:txBody>
      </p:sp>
      <p:sp>
        <p:nvSpPr>
          <p:cNvPr id="126979" name="Rectangle 7">
            <a:extLst>
              <a:ext uri="{FF2B5EF4-FFF2-40B4-BE49-F238E27FC236}">
                <a16:creationId xmlns:a16="http://schemas.microsoft.com/office/drawing/2014/main" id="{C8C702E8-A215-40D0-8E23-EFDB52394649}"/>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Named insured must have insurable interest in the car (</a:t>
            </a:r>
            <a:r>
              <a:rPr lang="en-US" altLang="en-US" i="1"/>
              <a:t>Farmers v. Thomas</a:t>
            </a:r>
            <a:r>
              <a:rPr lang="en-US" altLang="en-US"/>
              <a:t>, 1987 OK 84, 743 P.2d 1080)</a:t>
            </a:r>
          </a:p>
        </p:txBody>
      </p:sp>
      <p:sp>
        <p:nvSpPr>
          <p:cNvPr id="126980" name="Text Box 8">
            <a:extLst>
              <a:ext uri="{FF2B5EF4-FFF2-40B4-BE49-F238E27FC236}">
                <a16:creationId xmlns:a16="http://schemas.microsoft.com/office/drawing/2014/main" id="{37B402B3-406E-48F1-8F60-3C24BB1405D6}"/>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46320B50-6590-44CB-A71A-AE36DF1442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2B334F-BDA9-419A-B262-330128F8EA90}" type="slidenum">
              <a:rPr lang="en-US" altLang="en-US" sz="1200" smtClean="0">
                <a:solidFill>
                  <a:srgbClr val="898989"/>
                </a:solidFill>
                <a:latin typeface="Tahoma" panose="020B0604030504040204" pitchFamily="34" charset="0"/>
              </a:rPr>
              <a:pPr>
                <a:spcBef>
                  <a:spcPct val="0"/>
                </a:spcBef>
                <a:buFontTx/>
                <a:buNone/>
              </a:pPr>
              <a:t>9</a:t>
            </a:fld>
            <a:endParaRPr lang="en-US" altLang="en-US" sz="1200">
              <a:solidFill>
                <a:srgbClr val="898989"/>
              </a:solidFill>
              <a:latin typeface="Tahoma" panose="020B0604030504040204" pitchFamily="34" charset="0"/>
            </a:endParaRPr>
          </a:p>
        </p:txBody>
      </p:sp>
      <p:sp>
        <p:nvSpPr>
          <p:cNvPr id="40963" name="Rectangle 7">
            <a:extLst>
              <a:ext uri="{FF2B5EF4-FFF2-40B4-BE49-F238E27FC236}">
                <a16:creationId xmlns:a16="http://schemas.microsoft.com/office/drawing/2014/main" id="{26AD9577-D919-4047-8250-32954563022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b="1"/>
              <a:t>This means every automobile liability policy “issued, renewed, or extended” in Oklahoma (aside from excepted motor carrier policies) must come with an “offer” of UM</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The offer must be in writing (see subsection H)</a:t>
            </a:r>
          </a:p>
          <a:p>
            <a:pPr marL="0" indent="0" eaLnBrk="1" hangingPunct="1">
              <a:spcBef>
                <a:spcPct val="0"/>
              </a:spcBef>
              <a:buFont typeface="Arial" panose="020B0604020202020204" pitchFamily="34" charset="0"/>
              <a:buNone/>
            </a:pPr>
            <a:endParaRPr lang="en-US" altLang="en-US" b="1"/>
          </a:p>
          <a:p>
            <a:pPr marL="0" indent="0" eaLnBrk="1" hangingPunct="1">
              <a:spcBef>
                <a:spcPct val="0"/>
              </a:spcBef>
              <a:buFont typeface="Arial" panose="020B0604020202020204" pitchFamily="34" charset="0"/>
              <a:buNone/>
            </a:pPr>
            <a:r>
              <a:rPr lang="en-US" altLang="en-US" b="1"/>
              <a:t>Caselaw tells us the carrier (or agent) need not explain the benefits of UM</a:t>
            </a:r>
          </a:p>
        </p:txBody>
      </p:sp>
      <p:sp>
        <p:nvSpPr>
          <p:cNvPr id="40964" name="Text Box 8">
            <a:extLst>
              <a:ext uri="{FF2B5EF4-FFF2-40B4-BE49-F238E27FC236}">
                <a16:creationId xmlns:a16="http://schemas.microsoft.com/office/drawing/2014/main" id="{27F42142-EA0E-49B3-ABE6-BB0F087274F2}"/>
              </a:ext>
            </a:extLst>
          </p:cNvPr>
          <p:cNvSpPr txBox="1">
            <a:spLocks noChangeArrowheads="1"/>
          </p:cNvSpPr>
          <p:nvPr/>
        </p:nvSpPr>
        <p:spPr bwMode="auto">
          <a:xfrm>
            <a:off x="215900" y="49213"/>
            <a:ext cx="8856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a:solidFill>
                  <a:srgbClr val="000000"/>
                </a:solidFill>
                <a:latin typeface="Times New Roman" panose="02020603050405020304" pitchFamily="18" charset="0"/>
              </a:rPr>
              <a:t>Parsing the “Insurance Coverage Obligations” under 36 O.S. 3636</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a:extLst>
              <a:ext uri="{FF2B5EF4-FFF2-40B4-BE49-F238E27FC236}">
                <a16:creationId xmlns:a16="http://schemas.microsoft.com/office/drawing/2014/main" id="{934C5045-4517-4244-A93D-8B973F4AAE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C400C9-8C37-4A91-9073-494C3D9F1983}" type="slidenum">
              <a:rPr lang="en-US" altLang="en-US" sz="1200" smtClean="0">
                <a:solidFill>
                  <a:srgbClr val="898989"/>
                </a:solidFill>
                <a:latin typeface="Tahoma" panose="020B0604030504040204" pitchFamily="34" charset="0"/>
              </a:rPr>
              <a:pPr>
                <a:spcBef>
                  <a:spcPct val="0"/>
                </a:spcBef>
                <a:buFontTx/>
                <a:buNone/>
              </a:pPr>
              <a:t>90</a:t>
            </a:fld>
            <a:endParaRPr lang="en-US" altLang="en-US" sz="1200">
              <a:solidFill>
                <a:srgbClr val="898989"/>
              </a:solidFill>
              <a:latin typeface="Tahoma" panose="020B0604030504040204" pitchFamily="34" charset="0"/>
            </a:endParaRPr>
          </a:p>
        </p:txBody>
      </p:sp>
      <p:sp>
        <p:nvSpPr>
          <p:cNvPr id="129027" name="Rectangle 7">
            <a:extLst>
              <a:ext uri="{FF2B5EF4-FFF2-40B4-BE49-F238E27FC236}">
                <a16:creationId xmlns:a16="http://schemas.microsoft.com/office/drawing/2014/main" id="{554CFE62-4E2C-4D55-8504-22E4FA4528E0}"/>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UM covers (because liability does), named insureds and resident relatives as “Class I insureds”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and occupants of the insured car as “Class II insureds”</a:t>
            </a:r>
          </a:p>
        </p:txBody>
      </p:sp>
      <p:sp>
        <p:nvSpPr>
          <p:cNvPr id="129028" name="Text Box 8">
            <a:extLst>
              <a:ext uri="{FF2B5EF4-FFF2-40B4-BE49-F238E27FC236}">
                <a16:creationId xmlns:a16="http://schemas.microsoft.com/office/drawing/2014/main" id="{7ABEDC24-06AB-4F63-A82A-63F34561AC68}"/>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FBF79001-1EDD-4B22-9250-14D8B0EF5F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0495E9-28DA-4504-A0C3-149732C20DAC}" type="slidenum">
              <a:rPr lang="en-US" altLang="en-US" sz="1200" smtClean="0">
                <a:solidFill>
                  <a:srgbClr val="898989"/>
                </a:solidFill>
                <a:latin typeface="Tahoma" panose="020B0604030504040204" pitchFamily="34" charset="0"/>
              </a:rPr>
              <a:pPr>
                <a:spcBef>
                  <a:spcPct val="0"/>
                </a:spcBef>
                <a:buFontTx/>
                <a:buNone/>
              </a:pPr>
              <a:t>91</a:t>
            </a:fld>
            <a:endParaRPr lang="en-US" altLang="en-US" sz="1200">
              <a:solidFill>
                <a:srgbClr val="898989"/>
              </a:solidFill>
              <a:latin typeface="Tahoma" panose="020B0604030504040204" pitchFamily="34" charset="0"/>
            </a:endParaRPr>
          </a:p>
        </p:txBody>
      </p:sp>
      <p:sp>
        <p:nvSpPr>
          <p:cNvPr id="131075" name="Rectangle 7">
            <a:extLst>
              <a:ext uri="{FF2B5EF4-FFF2-40B4-BE49-F238E27FC236}">
                <a16:creationId xmlns:a16="http://schemas.microsoft.com/office/drawing/2014/main" id="{C34CA613-5069-49B9-8E80-BB3F1E965282}"/>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Class I insurance is “personal” meaning it follows the insured wherever he may go—</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“even while sitting on porch rocking chair”</a:t>
            </a:r>
          </a:p>
        </p:txBody>
      </p:sp>
      <p:sp>
        <p:nvSpPr>
          <p:cNvPr id="131076" name="Text Box 8">
            <a:extLst>
              <a:ext uri="{FF2B5EF4-FFF2-40B4-BE49-F238E27FC236}">
                <a16:creationId xmlns:a16="http://schemas.microsoft.com/office/drawing/2014/main" id="{3CDE38D1-7555-4EBE-ACBB-B73B4F074D6D}"/>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a:extLst>
              <a:ext uri="{FF2B5EF4-FFF2-40B4-BE49-F238E27FC236}">
                <a16:creationId xmlns:a16="http://schemas.microsoft.com/office/drawing/2014/main" id="{44C2243C-A1E2-4C9B-8C9D-A7970C3ACA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F01A71-DB5A-4FDD-99B5-B418856D7A53}" type="slidenum">
              <a:rPr lang="en-US" altLang="en-US" sz="1200" smtClean="0">
                <a:solidFill>
                  <a:srgbClr val="898989"/>
                </a:solidFill>
                <a:latin typeface="Tahoma" panose="020B0604030504040204" pitchFamily="34" charset="0"/>
              </a:rPr>
              <a:pPr>
                <a:spcBef>
                  <a:spcPct val="0"/>
                </a:spcBef>
                <a:buFontTx/>
                <a:buNone/>
              </a:pPr>
              <a:t>92</a:t>
            </a:fld>
            <a:endParaRPr lang="en-US" altLang="en-US" sz="1200">
              <a:solidFill>
                <a:srgbClr val="898989"/>
              </a:solidFill>
              <a:latin typeface="Tahoma" panose="020B0604030504040204" pitchFamily="34" charset="0"/>
            </a:endParaRPr>
          </a:p>
        </p:txBody>
      </p:sp>
      <p:sp>
        <p:nvSpPr>
          <p:cNvPr id="133123" name="Rectangle 7">
            <a:extLst>
              <a:ext uri="{FF2B5EF4-FFF2-40B4-BE49-F238E27FC236}">
                <a16:creationId xmlns:a16="http://schemas.microsoft.com/office/drawing/2014/main" id="{FEF9D0E1-83A2-49FA-B54C-8A4131E72A44}"/>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Family member must be living in household to be UM insured</a:t>
            </a:r>
          </a:p>
        </p:txBody>
      </p:sp>
      <p:sp>
        <p:nvSpPr>
          <p:cNvPr id="133124" name="Text Box 8">
            <a:extLst>
              <a:ext uri="{FF2B5EF4-FFF2-40B4-BE49-F238E27FC236}">
                <a16:creationId xmlns:a16="http://schemas.microsoft.com/office/drawing/2014/main" id="{F53137D2-27E5-46D0-B1C1-73B9C9316B3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5D3ED194-1D2D-4471-86D6-AE0701010D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C66342-1528-4E28-A6D0-C7B162383463}" type="slidenum">
              <a:rPr lang="en-US" altLang="en-US" sz="1200" smtClean="0">
                <a:solidFill>
                  <a:srgbClr val="898989"/>
                </a:solidFill>
                <a:latin typeface="Tahoma" panose="020B0604030504040204" pitchFamily="34" charset="0"/>
              </a:rPr>
              <a:pPr>
                <a:spcBef>
                  <a:spcPct val="0"/>
                </a:spcBef>
                <a:buFontTx/>
                <a:buNone/>
              </a:pPr>
              <a:t>93</a:t>
            </a:fld>
            <a:endParaRPr lang="en-US" altLang="en-US" sz="1200">
              <a:solidFill>
                <a:srgbClr val="898989"/>
              </a:solidFill>
              <a:latin typeface="Tahoma" panose="020B0604030504040204" pitchFamily="34" charset="0"/>
            </a:endParaRPr>
          </a:p>
        </p:txBody>
      </p:sp>
      <p:pic>
        <p:nvPicPr>
          <p:cNvPr id="135171" name="Picture 1">
            <a:extLst>
              <a:ext uri="{FF2B5EF4-FFF2-40B4-BE49-F238E27FC236}">
                <a16:creationId xmlns:a16="http://schemas.microsoft.com/office/drawing/2014/main" id="{2A9DABB4-A9FE-45A0-889E-DE8915DAD1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1233488"/>
            <a:ext cx="382111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7">
            <a:extLst>
              <a:ext uri="{FF2B5EF4-FFF2-40B4-BE49-F238E27FC236}">
                <a16:creationId xmlns:a16="http://schemas.microsoft.com/office/drawing/2014/main" id="{3E099BDF-554A-4213-A880-084EA485DB8F}"/>
              </a:ext>
            </a:extLst>
          </p:cNvPr>
          <p:cNvSpPr>
            <a:spLocks noGrp="1" noChangeArrowheads="1"/>
          </p:cNvSpPr>
          <p:nvPr>
            <p:ph type="body" idx="4294967295"/>
          </p:nvPr>
        </p:nvSpPr>
        <p:spPr>
          <a:xfrm>
            <a:off x="539750" y="2241550"/>
            <a:ext cx="5508625" cy="4248150"/>
          </a:xfrm>
        </p:spPr>
        <p:txBody>
          <a:bodyPr/>
          <a:lstStyle/>
          <a:p>
            <a:pPr marL="0" indent="0" eaLnBrk="1" hangingPunct="1">
              <a:spcBef>
                <a:spcPct val="0"/>
              </a:spcBef>
              <a:buFont typeface="Arial" panose="020B0604020202020204" pitchFamily="34" charset="0"/>
              <a:buNone/>
            </a:pPr>
            <a:endParaRPr lang="en-US" altLang="en-US" dirty="0"/>
          </a:p>
        </p:txBody>
      </p:sp>
      <p:sp>
        <p:nvSpPr>
          <p:cNvPr id="135173" name="Text Box 8">
            <a:extLst>
              <a:ext uri="{FF2B5EF4-FFF2-40B4-BE49-F238E27FC236}">
                <a16:creationId xmlns:a16="http://schemas.microsoft.com/office/drawing/2014/main" id="{29A657C7-3C16-4F84-BD15-F5AD0EDD24AD}"/>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a:extLst>
              <a:ext uri="{FF2B5EF4-FFF2-40B4-BE49-F238E27FC236}">
                <a16:creationId xmlns:a16="http://schemas.microsoft.com/office/drawing/2014/main" id="{DF8F84FF-C054-4A45-B435-1029320B8A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78ED27-2669-4BA9-B076-F5E5FEB65781}" type="slidenum">
              <a:rPr lang="en-US" altLang="en-US" sz="1200" smtClean="0">
                <a:solidFill>
                  <a:srgbClr val="898989"/>
                </a:solidFill>
                <a:latin typeface="Tahoma" panose="020B0604030504040204" pitchFamily="34" charset="0"/>
              </a:rPr>
              <a:pPr>
                <a:spcBef>
                  <a:spcPct val="0"/>
                </a:spcBef>
                <a:buFontTx/>
                <a:buNone/>
              </a:pPr>
              <a:t>94</a:t>
            </a:fld>
            <a:endParaRPr lang="en-US" altLang="en-US" sz="1200">
              <a:solidFill>
                <a:srgbClr val="898989"/>
              </a:solidFill>
              <a:latin typeface="Tahoma" panose="020B0604030504040204" pitchFamily="34" charset="0"/>
            </a:endParaRPr>
          </a:p>
        </p:txBody>
      </p:sp>
      <p:sp>
        <p:nvSpPr>
          <p:cNvPr id="137219" name="Rectangle 7">
            <a:extLst>
              <a:ext uri="{FF2B5EF4-FFF2-40B4-BE49-F238E27FC236}">
                <a16:creationId xmlns:a16="http://schemas.microsoft.com/office/drawing/2014/main" id="{4EA27FA9-3279-4526-A09B-EDC21F2323B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Family member means family member: may be spouse, child, sibling, grandchildren (or grandparent), adopted family, step-family, </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even perhaps an unrelated “ward” (</a:t>
            </a:r>
            <a:r>
              <a:rPr lang="en-US" altLang="en-US" i="1"/>
              <a:t>Houston v. National General</a:t>
            </a:r>
            <a:r>
              <a:rPr lang="en-US" altLang="en-US"/>
              <a:t>, 817 F.2d 83 (10th Cir. 1987)—fact question whether unmarried mother of named insured’s grandchild was “ward” as defined in policy)</a:t>
            </a:r>
          </a:p>
        </p:txBody>
      </p:sp>
      <p:sp>
        <p:nvSpPr>
          <p:cNvPr id="137220" name="Text Box 8">
            <a:extLst>
              <a:ext uri="{FF2B5EF4-FFF2-40B4-BE49-F238E27FC236}">
                <a16:creationId xmlns:a16="http://schemas.microsoft.com/office/drawing/2014/main" id="{9EFDBD4B-7E0E-4688-814E-E6871EA11680}"/>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a:extLst>
              <a:ext uri="{FF2B5EF4-FFF2-40B4-BE49-F238E27FC236}">
                <a16:creationId xmlns:a16="http://schemas.microsoft.com/office/drawing/2014/main" id="{3330EDF3-C106-4605-9652-D7C010ACCC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3F8D56-9F54-4CA6-8E76-7592CAE68D3E}" type="slidenum">
              <a:rPr lang="en-US" altLang="en-US" sz="1200" smtClean="0">
                <a:solidFill>
                  <a:srgbClr val="898989"/>
                </a:solidFill>
                <a:latin typeface="Tahoma" panose="020B0604030504040204" pitchFamily="34" charset="0"/>
              </a:rPr>
              <a:pPr>
                <a:spcBef>
                  <a:spcPct val="0"/>
                </a:spcBef>
                <a:buFontTx/>
                <a:buNone/>
              </a:pPr>
              <a:t>95</a:t>
            </a:fld>
            <a:endParaRPr lang="en-US" altLang="en-US" sz="1200">
              <a:solidFill>
                <a:srgbClr val="898989"/>
              </a:solidFill>
              <a:latin typeface="Tahoma" panose="020B0604030504040204" pitchFamily="34" charset="0"/>
            </a:endParaRPr>
          </a:p>
        </p:txBody>
      </p:sp>
      <p:sp>
        <p:nvSpPr>
          <p:cNvPr id="139267" name="Rectangle 7">
            <a:extLst>
              <a:ext uri="{FF2B5EF4-FFF2-40B4-BE49-F238E27FC236}">
                <a16:creationId xmlns:a16="http://schemas.microsoft.com/office/drawing/2014/main" id="{210ED96E-44F8-4A5E-8DC3-A80A48509F36}"/>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May be “family member” residing in more than one household:</a:t>
            </a:r>
          </a:p>
        </p:txBody>
      </p:sp>
      <p:sp>
        <p:nvSpPr>
          <p:cNvPr id="139268" name="Text Box 8">
            <a:extLst>
              <a:ext uri="{FF2B5EF4-FFF2-40B4-BE49-F238E27FC236}">
                <a16:creationId xmlns:a16="http://schemas.microsoft.com/office/drawing/2014/main" id="{C5135236-0277-4DE4-B9C8-6BA264C3E223}"/>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a:extLst>
              <a:ext uri="{FF2B5EF4-FFF2-40B4-BE49-F238E27FC236}">
                <a16:creationId xmlns:a16="http://schemas.microsoft.com/office/drawing/2014/main" id="{65D3863A-3F7A-43F0-8E2B-629E55333B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7361C4-A246-4CA5-8605-BF66E092EC0C}" type="slidenum">
              <a:rPr lang="en-US" altLang="en-US" sz="1200" smtClean="0">
                <a:solidFill>
                  <a:srgbClr val="898989"/>
                </a:solidFill>
                <a:latin typeface="Tahoma" panose="020B0604030504040204" pitchFamily="34" charset="0"/>
              </a:rPr>
              <a:pPr>
                <a:spcBef>
                  <a:spcPct val="0"/>
                </a:spcBef>
                <a:buFontTx/>
                <a:buNone/>
              </a:pPr>
              <a:t>96</a:t>
            </a:fld>
            <a:endParaRPr lang="en-US" altLang="en-US" sz="1200">
              <a:solidFill>
                <a:srgbClr val="898989"/>
              </a:solidFill>
              <a:latin typeface="Tahoma" panose="020B0604030504040204" pitchFamily="34" charset="0"/>
            </a:endParaRPr>
          </a:p>
        </p:txBody>
      </p:sp>
      <p:sp>
        <p:nvSpPr>
          <p:cNvPr id="141315" name="Rectangle 7">
            <a:extLst>
              <a:ext uri="{FF2B5EF4-FFF2-40B4-BE49-F238E27FC236}">
                <a16:creationId xmlns:a16="http://schemas.microsoft.com/office/drawing/2014/main" id="{F584BD18-426C-4D46-9D44-00FEAA24302F}"/>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May be “family member” residing in more than one household: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Children of divorce</a:t>
            </a:r>
          </a:p>
        </p:txBody>
      </p:sp>
      <p:sp>
        <p:nvSpPr>
          <p:cNvPr id="141316" name="Text Box 8">
            <a:extLst>
              <a:ext uri="{FF2B5EF4-FFF2-40B4-BE49-F238E27FC236}">
                <a16:creationId xmlns:a16="http://schemas.microsoft.com/office/drawing/2014/main" id="{1B1C444D-8E20-4F77-95EA-918D944F5255}"/>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a:extLst>
              <a:ext uri="{FF2B5EF4-FFF2-40B4-BE49-F238E27FC236}">
                <a16:creationId xmlns:a16="http://schemas.microsoft.com/office/drawing/2014/main" id="{FF928731-7AE8-4ACC-869D-E80CBF048C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22EFD3-694D-403D-909F-52F90818F53E}" type="slidenum">
              <a:rPr lang="en-US" altLang="en-US" sz="1200" smtClean="0">
                <a:solidFill>
                  <a:srgbClr val="898989"/>
                </a:solidFill>
                <a:latin typeface="Tahoma" panose="020B0604030504040204" pitchFamily="34" charset="0"/>
              </a:rPr>
              <a:pPr>
                <a:spcBef>
                  <a:spcPct val="0"/>
                </a:spcBef>
                <a:buFontTx/>
                <a:buNone/>
              </a:pPr>
              <a:t>97</a:t>
            </a:fld>
            <a:endParaRPr lang="en-US" altLang="en-US" sz="1200">
              <a:solidFill>
                <a:srgbClr val="898989"/>
              </a:solidFill>
              <a:latin typeface="Tahoma" panose="020B0604030504040204" pitchFamily="34" charset="0"/>
            </a:endParaRPr>
          </a:p>
        </p:txBody>
      </p:sp>
      <p:sp>
        <p:nvSpPr>
          <p:cNvPr id="143363" name="Rectangle 7">
            <a:extLst>
              <a:ext uri="{FF2B5EF4-FFF2-40B4-BE49-F238E27FC236}">
                <a16:creationId xmlns:a16="http://schemas.microsoft.com/office/drawing/2014/main" id="{164EBC7C-9099-4D7B-A76D-BF83BEDD4737}"/>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May be “family member” residing in more than one household: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Children of divorce</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Kids away at school, or on military assignment (see Widdis </a:t>
            </a:r>
            <a:r>
              <a:rPr lang="en-US" altLang="en-US" i="1"/>
              <a:t>Uninsured and Underinsured Motorist Insurance</a:t>
            </a:r>
            <a:r>
              <a:rPr lang="en-US" altLang="en-US"/>
              <a:t>, Sections 4.10-4.13)</a:t>
            </a:r>
          </a:p>
        </p:txBody>
      </p:sp>
      <p:sp>
        <p:nvSpPr>
          <p:cNvPr id="143364" name="Text Box 8">
            <a:extLst>
              <a:ext uri="{FF2B5EF4-FFF2-40B4-BE49-F238E27FC236}">
                <a16:creationId xmlns:a16="http://schemas.microsoft.com/office/drawing/2014/main" id="{65E627D0-8688-4170-AE4F-09B37B0FC0E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a:extLst>
              <a:ext uri="{FF2B5EF4-FFF2-40B4-BE49-F238E27FC236}">
                <a16:creationId xmlns:a16="http://schemas.microsoft.com/office/drawing/2014/main" id="{DE828DFD-ED10-48A7-AD3F-EA4C72DA27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4F36BC-F9D2-4A54-9D5D-090A70CF6DBD}" type="slidenum">
              <a:rPr lang="en-US" altLang="en-US" sz="1200" smtClean="0">
                <a:solidFill>
                  <a:srgbClr val="898989"/>
                </a:solidFill>
                <a:latin typeface="Tahoma" panose="020B0604030504040204" pitchFamily="34" charset="0"/>
              </a:rPr>
              <a:pPr>
                <a:spcBef>
                  <a:spcPct val="0"/>
                </a:spcBef>
                <a:buFontTx/>
                <a:buNone/>
              </a:pPr>
              <a:t>98</a:t>
            </a:fld>
            <a:endParaRPr lang="en-US" altLang="en-US" sz="1200">
              <a:solidFill>
                <a:srgbClr val="898989"/>
              </a:solidFill>
              <a:latin typeface="Tahoma" panose="020B0604030504040204" pitchFamily="34" charset="0"/>
            </a:endParaRPr>
          </a:p>
        </p:txBody>
      </p:sp>
      <p:sp>
        <p:nvSpPr>
          <p:cNvPr id="145411" name="Rectangle 7">
            <a:extLst>
              <a:ext uri="{FF2B5EF4-FFF2-40B4-BE49-F238E27FC236}">
                <a16:creationId xmlns:a16="http://schemas.microsoft.com/office/drawing/2014/main" id="{D5592D79-576B-4734-A8F4-D494D8CF642C}"/>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Used to be with very limited exception, resident family members were covered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Exception (</a:t>
            </a:r>
            <a:r>
              <a:rPr lang="en-US" altLang="en-US" i="1"/>
              <a:t>Shepard v. Farmers</a:t>
            </a:r>
            <a:r>
              <a:rPr lang="en-US" altLang="en-US"/>
              <a:t>, 1983 OK 103, 678 P.2d 250)—those who own their own cars</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Why? They have had opportunity to purchase own coverage</a:t>
            </a:r>
          </a:p>
        </p:txBody>
      </p:sp>
      <p:sp>
        <p:nvSpPr>
          <p:cNvPr id="145412" name="Text Box 8">
            <a:extLst>
              <a:ext uri="{FF2B5EF4-FFF2-40B4-BE49-F238E27FC236}">
                <a16:creationId xmlns:a16="http://schemas.microsoft.com/office/drawing/2014/main" id="{C8853296-86F7-4B99-B2E0-B81BCFE96071}"/>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a:extLst>
              <a:ext uri="{FF2B5EF4-FFF2-40B4-BE49-F238E27FC236}">
                <a16:creationId xmlns:a16="http://schemas.microsoft.com/office/drawing/2014/main" id="{1EDE3A13-A1A8-47E7-A733-A84395B361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720A35-D753-4D2F-B9C6-D0162001DFD4}" type="slidenum">
              <a:rPr lang="en-US" altLang="en-US" sz="1200" smtClean="0">
                <a:solidFill>
                  <a:srgbClr val="898989"/>
                </a:solidFill>
                <a:latin typeface="Tahoma" panose="020B0604030504040204" pitchFamily="34" charset="0"/>
              </a:rPr>
              <a:pPr>
                <a:spcBef>
                  <a:spcPct val="0"/>
                </a:spcBef>
                <a:buFontTx/>
                <a:buNone/>
              </a:pPr>
              <a:t>99</a:t>
            </a:fld>
            <a:endParaRPr lang="en-US" altLang="en-US" sz="1200">
              <a:solidFill>
                <a:srgbClr val="898989"/>
              </a:solidFill>
              <a:latin typeface="Tahoma" panose="020B0604030504040204" pitchFamily="34" charset="0"/>
            </a:endParaRPr>
          </a:p>
        </p:txBody>
      </p:sp>
      <p:sp>
        <p:nvSpPr>
          <p:cNvPr id="147459" name="Rectangle 7">
            <a:extLst>
              <a:ext uri="{FF2B5EF4-FFF2-40B4-BE49-F238E27FC236}">
                <a16:creationId xmlns:a16="http://schemas.microsoft.com/office/drawing/2014/main" id="{F92ECED1-F040-4131-A0B6-9AE5B9A6BE3E}"/>
              </a:ext>
            </a:extLst>
          </p:cNvPr>
          <p:cNvSpPr>
            <a:spLocks noGrp="1" noChangeArrowheads="1"/>
          </p:cNvSpPr>
          <p:nvPr>
            <p:ph type="body" idx="4294967295"/>
          </p:nvPr>
        </p:nvSpPr>
        <p:spPr>
          <a:xfrm>
            <a:off x="539750" y="908050"/>
            <a:ext cx="8101013" cy="5581650"/>
          </a:xfrm>
        </p:spPr>
        <p:txBody>
          <a:bodyPr/>
          <a:lstStyle/>
          <a:p>
            <a:pPr marL="0" indent="0" eaLnBrk="1" hangingPunct="1">
              <a:spcBef>
                <a:spcPct val="0"/>
              </a:spcBef>
              <a:buFont typeface="Arial" panose="020B0604020202020204" pitchFamily="34" charset="0"/>
              <a:buNone/>
            </a:pPr>
            <a:r>
              <a:rPr lang="en-US" altLang="en-US"/>
              <a:t>ONLY IF DEFINED ON THAT BASIS OUT OF DEFINITION OF INSURED</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So if “resident relative” is defined as one who is not an “insured” no UM</a:t>
            </a:r>
          </a:p>
          <a:p>
            <a:pPr marL="0" indent="0" eaLnBrk="1" hangingPunct="1">
              <a:spcBef>
                <a:spcPct val="0"/>
              </a:spcBef>
              <a:buFont typeface="Arial" panose="020B0604020202020204" pitchFamily="34" charset="0"/>
              <a:buNone/>
            </a:pPr>
            <a:endParaRPr lang="en-US" altLang="en-US"/>
          </a:p>
          <a:p>
            <a:pPr marL="0" indent="0" eaLnBrk="1" hangingPunct="1">
              <a:spcBef>
                <a:spcPct val="0"/>
              </a:spcBef>
              <a:buFont typeface="Arial" panose="020B0604020202020204" pitchFamily="34" charset="0"/>
              <a:buNone/>
            </a:pPr>
            <a:r>
              <a:rPr lang="en-US" altLang="en-US"/>
              <a:t>But if defined as resident relative and insured unless in an uninsured vehicle—illegal “diluting” of UM </a:t>
            </a:r>
          </a:p>
        </p:txBody>
      </p:sp>
      <p:sp>
        <p:nvSpPr>
          <p:cNvPr id="147460" name="Text Box 8">
            <a:extLst>
              <a:ext uri="{FF2B5EF4-FFF2-40B4-BE49-F238E27FC236}">
                <a16:creationId xmlns:a16="http://schemas.microsoft.com/office/drawing/2014/main" id="{BE8CCAEA-3F5C-426F-9A25-326E10A2329E}"/>
              </a:ext>
            </a:extLst>
          </p:cNvPr>
          <p:cNvSpPr txBox="1">
            <a:spLocks noChangeArrowheads="1"/>
          </p:cNvSpPr>
          <p:nvPr/>
        </p:nvSpPr>
        <p:spPr bwMode="auto">
          <a:xfrm>
            <a:off x="215900" y="492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0000"/>
                </a:solidFill>
                <a:latin typeface="Times New Roman" panose="02020603050405020304" pitchFamily="18" charset="0"/>
              </a:rPr>
              <a:t>C. Finding Sources and Limits of Coverage</a:t>
            </a:r>
          </a:p>
        </p:txBody>
      </p:sp>
    </p:spTree>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3868</TotalTime>
  <Words>11178</Words>
  <Application>Microsoft Office PowerPoint</Application>
  <PresentationFormat>On-screen Show (4:3)</PresentationFormat>
  <Paragraphs>1186</Paragraphs>
  <Slides>145</Slides>
  <Notes>145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145</vt:i4>
      </vt:variant>
    </vt:vector>
  </HeadingPairs>
  <TitlesOfParts>
    <vt:vector size="153" baseType="lpstr">
      <vt:lpstr>Arial</vt:lpstr>
      <vt:lpstr>Calibri</vt:lpstr>
      <vt:lpstr>Calibri Light</vt:lpstr>
      <vt:lpstr>Tahoma</vt:lpstr>
      <vt:lpstr>Times New Roman</vt:lpstr>
      <vt:lpstr>Wingdings</vt:lpstr>
      <vt:lpstr>1_Office Theme</vt:lpstr>
      <vt:lpstr>2_Office Theme</vt:lpstr>
      <vt:lpstr>National Business Institute (NBI)  Auto Injury Litigation: The Ultimate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Business Institute (NBI)  Auto Injury Litigation: The Ultimate Guide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Kouri</dc:creator>
  <cp:lastModifiedBy>Paul Kouri</cp:lastModifiedBy>
  <cp:revision>179</cp:revision>
  <cp:lastPrinted>1601-01-01T00:00:00Z</cp:lastPrinted>
  <dcterms:created xsi:type="dcterms:W3CDTF">1601-01-01T00:00:00Z</dcterms:created>
  <dcterms:modified xsi:type="dcterms:W3CDTF">2019-04-29T19:43:42Z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