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60" r:id="rId3"/>
    <p:sldId id="270" r:id="rId4"/>
    <p:sldId id="261" r:id="rId5"/>
    <p:sldId id="263" r:id="rId6"/>
    <p:sldId id="269" r:id="rId7"/>
    <p:sldId id="264" r:id="rId8"/>
    <p:sldId id="265" r:id="rId9"/>
    <p:sldId id="266" r:id="rId10"/>
    <p:sldId id="267" r:id="rId11"/>
    <p:sldId id="262" r:id="rId12"/>
    <p:sldId id="279" r:id="rId13"/>
    <p:sldId id="280" r:id="rId14"/>
    <p:sldId id="278" r:id="rId15"/>
    <p:sldId id="275" r:id="rId16"/>
    <p:sldId id="277" r:id="rId17"/>
    <p:sldId id="276" r:id="rId18"/>
    <p:sldId id="281" r:id="rId19"/>
    <p:sldId id="274" r:id="rId20"/>
    <p:sldId id="282" r:id="rId21"/>
    <p:sldId id="273" r:id="rId22"/>
    <p:sldId id="271" r:id="rId23"/>
    <p:sldId id="272" r:id="rId24"/>
    <p:sldId id="300" r:id="rId25"/>
    <p:sldId id="298" r:id="rId26"/>
    <p:sldId id="299" r:id="rId27"/>
    <p:sldId id="297" r:id="rId28"/>
    <p:sldId id="296" r:id="rId29"/>
    <p:sldId id="295" r:id="rId30"/>
    <p:sldId id="301" r:id="rId31"/>
    <p:sldId id="302" r:id="rId32"/>
    <p:sldId id="294" r:id="rId33"/>
    <p:sldId id="293" r:id="rId34"/>
    <p:sldId id="292" r:id="rId35"/>
    <p:sldId id="303" r:id="rId36"/>
    <p:sldId id="291" r:id="rId37"/>
    <p:sldId id="288" r:id="rId38"/>
    <p:sldId id="290" r:id="rId39"/>
    <p:sldId id="289" r:id="rId40"/>
    <p:sldId id="287" r:id="rId41"/>
    <p:sldId id="286" r:id="rId42"/>
    <p:sldId id="30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67840" autoAdjust="0"/>
  </p:normalViewPr>
  <p:slideViewPr>
    <p:cSldViewPr snapToGrid="0">
      <p:cViewPr varScale="1">
        <p:scale>
          <a:sx n="77" d="100"/>
          <a:sy n="77" d="100"/>
        </p:scale>
        <p:origin x="18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D0451-807E-4A34-95C5-23FDB9BEFF0B}"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70077-33B3-459F-BB82-2296FF59EEDD}" type="slidenum">
              <a:rPr lang="en-US" smtClean="0"/>
              <a:t>‹#›</a:t>
            </a:fld>
            <a:endParaRPr lang="en-US"/>
          </a:p>
        </p:txBody>
      </p:sp>
    </p:spTree>
    <p:extLst>
      <p:ext uri="{BB962C8B-B14F-4D97-AF65-F5344CB8AC3E}">
        <p14:creationId xmlns:p14="http://schemas.microsoft.com/office/powerpoint/2010/main" val="298043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6A314837-C801-465F-A444-5E125B58A23B}"/>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085D0FE1-7B0F-4D9D-B637-C39D29F1A4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8532" name="Slide Number Placeholder 3">
            <a:extLst>
              <a:ext uri="{FF2B5EF4-FFF2-40B4-BE49-F238E27FC236}">
                <a16:creationId xmlns:a16="http://schemas.microsoft.com/office/drawing/2014/main" id="{370C38C2-89DD-464E-B2B0-C71924B4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8B4A45E-83EC-4373-AD18-024E74BB1789}"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7111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rule even keeps out evidence of remarriage of the injured party.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err="1">
                <a:solidFill>
                  <a:schemeClr val="tx1"/>
                </a:solidFill>
                <a:effectLst/>
                <a:latin typeface="+mn-lt"/>
                <a:ea typeface="+mn-ea"/>
                <a:cs typeface="+mn-cs"/>
              </a:rPr>
              <a:t>Kimery</a:t>
            </a:r>
            <a:r>
              <a:rPr lang="en-US" sz="1200" i="1" kern="1200" dirty="0">
                <a:solidFill>
                  <a:schemeClr val="tx1"/>
                </a:solidFill>
                <a:effectLst/>
                <a:latin typeface="+mn-lt"/>
                <a:ea typeface="+mn-ea"/>
                <a:cs typeface="+mn-cs"/>
              </a:rPr>
              <a:t> v. Public Service Co., </a:t>
            </a:r>
            <a:r>
              <a:rPr lang="en-US" sz="1200" kern="1200" dirty="0">
                <a:solidFill>
                  <a:schemeClr val="tx1"/>
                </a:solidFill>
                <a:effectLst/>
                <a:latin typeface="+mn-lt"/>
                <a:ea typeface="+mn-ea"/>
                <a:cs typeface="+mn-cs"/>
              </a:rPr>
              <a:t>1980 OK 187, 622 P.2d 1066.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10</a:t>
            </a:fld>
            <a:endParaRPr lang="en-US"/>
          </a:p>
        </p:txBody>
      </p:sp>
    </p:spTree>
    <p:extLst>
      <p:ext uri="{BB962C8B-B14F-4D97-AF65-F5344CB8AC3E}">
        <p14:creationId xmlns:p14="http://schemas.microsoft.com/office/powerpoint/2010/main" val="270849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collateral source rule eroded (even apart from “paid versus incurred”)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where the collateral benefit is not tied in some way to plaintiff’s efforts.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payment by Medicare is a collateral source since plaintiff’s years of 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few courts say same is not so with respect to gratuitous benefits such as Medicaid.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e.g., </a:t>
            </a:r>
            <a:r>
              <a:rPr lang="en-US" sz="1200" i="1" kern="1200" dirty="0">
                <a:solidFill>
                  <a:schemeClr val="tx1"/>
                </a:solidFill>
                <a:effectLst/>
                <a:latin typeface="+mn-lt"/>
                <a:ea typeface="+mn-ea"/>
                <a:cs typeface="+mn-cs"/>
              </a:rPr>
              <a:t>Bozeman v. Louisiana, </a:t>
            </a:r>
            <a:r>
              <a:rPr lang="en-US" sz="1200" kern="1200" dirty="0">
                <a:solidFill>
                  <a:schemeClr val="tx1"/>
                </a:solidFill>
                <a:effectLst/>
                <a:latin typeface="+mn-lt"/>
                <a:ea typeface="+mn-ea"/>
                <a:cs typeface="+mn-cs"/>
              </a:rPr>
              <a:t>879 So.2d 692 (La. 2004).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11</a:t>
            </a:fld>
            <a:endParaRPr lang="en-US"/>
          </a:p>
        </p:txBody>
      </p:sp>
    </p:spTree>
    <p:extLst>
      <p:ext uri="{BB962C8B-B14F-4D97-AF65-F5344CB8AC3E}">
        <p14:creationId xmlns:p14="http://schemas.microsoft.com/office/powerpoint/2010/main" val="3493332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to the next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Getting medical bills admitted</a:t>
            </a:r>
          </a:p>
        </p:txBody>
      </p:sp>
      <p:sp>
        <p:nvSpPr>
          <p:cNvPr id="4" name="Slide Number Placeholder 3"/>
          <p:cNvSpPr>
            <a:spLocks noGrp="1"/>
          </p:cNvSpPr>
          <p:nvPr>
            <p:ph type="sldNum" sz="quarter" idx="10"/>
          </p:nvPr>
        </p:nvSpPr>
        <p:spPr/>
        <p:txBody>
          <a:bodyPr/>
          <a:lstStyle/>
          <a:p>
            <a:fld id="{F26D0299-5673-4036-BFF4-7D779D463520}" type="slidenum">
              <a:rPr lang="en-US" smtClean="0"/>
              <a:t>12</a:t>
            </a:fld>
            <a:endParaRPr lang="en-US"/>
          </a:p>
        </p:txBody>
      </p:sp>
    </p:spTree>
    <p:extLst>
      <p:ext uri="{BB962C8B-B14F-4D97-AF65-F5344CB8AC3E}">
        <p14:creationId xmlns:p14="http://schemas.microsoft.com/office/powerpoint/2010/main" val="209997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statute lets patient/plaintiff introduce medical bills: 12 O.S. 3009: </a:t>
            </a:r>
          </a:p>
          <a:p>
            <a:r>
              <a:rPr lang="en-US" sz="1200" kern="1200" dirty="0">
                <a:solidFill>
                  <a:schemeClr val="tx1"/>
                </a:solidFill>
                <a:effectLst/>
                <a:latin typeface="+mn-lt"/>
                <a:ea typeface="+mn-ea"/>
                <a:cs typeface="+mn-cs"/>
              </a:rPr>
              <a:t>patient, family member, or person responsible for care Can introduce </a:t>
            </a:r>
          </a:p>
          <a:p>
            <a:r>
              <a:rPr lang="en-US" sz="1200" kern="1200" dirty="0">
                <a:solidFill>
                  <a:schemeClr val="tx1"/>
                </a:solidFill>
                <a:effectLst/>
                <a:latin typeface="+mn-lt"/>
                <a:ea typeface="+mn-ea"/>
                <a:cs typeface="+mn-cs"/>
              </a:rPr>
              <a:t>beauty of this statute is that you don’t have to put on evidence that the bills </a:t>
            </a:r>
          </a:p>
          <a:p>
            <a:r>
              <a:rPr lang="en-US" sz="1200" kern="1200" dirty="0">
                <a:solidFill>
                  <a:schemeClr val="tx1"/>
                </a:solidFill>
                <a:effectLst/>
                <a:latin typeface="+mn-lt"/>
                <a:ea typeface="+mn-ea"/>
                <a:cs typeface="+mn-cs"/>
              </a:rPr>
              <a:t>Are reasonable and necessary. I find it’s often hard to get your treating doctor</a:t>
            </a:r>
          </a:p>
          <a:p>
            <a:r>
              <a:rPr lang="en-US" sz="1200" kern="1200" dirty="0">
                <a:solidFill>
                  <a:schemeClr val="tx1"/>
                </a:solidFill>
                <a:effectLst/>
                <a:latin typeface="+mn-lt"/>
                <a:ea typeface="+mn-ea"/>
                <a:cs typeface="+mn-cs"/>
              </a:rPr>
              <a:t>To talk about the bills because they don’t do the billing. </a:t>
            </a:r>
          </a:p>
        </p:txBody>
      </p:sp>
      <p:sp>
        <p:nvSpPr>
          <p:cNvPr id="4" name="Slide Number Placeholder 3"/>
          <p:cNvSpPr>
            <a:spLocks noGrp="1"/>
          </p:cNvSpPr>
          <p:nvPr>
            <p:ph type="sldNum" sz="quarter" idx="10"/>
          </p:nvPr>
        </p:nvSpPr>
        <p:spPr/>
        <p:txBody>
          <a:bodyPr/>
          <a:lstStyle/>
          <a:p>
            <a:fld id="{F26D0299-5673-4036-BFF4-7D779D463520}" type="slidenum">
              <a:rPr lang="en-US" smtClean="0"/>
              <a:t>13</a:t>
            </a:fld>
            <a:endParaRPr lang="en-US"/>
          </a:p>
        </p:txBody>
      </p:sp>
    </p:spTree>
    <p:extLst>
      <p:ext uri="{BB962C8B-B14F-4D97-AF65-F5344CB8AC3E}">
        <p14:creationId xmlns:p14="http://schemas.microsoft.com/office/powerpoint/2010/main" val="186494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can get bills into evidence with patient’s testimony “these are the bills.”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need for expert testify bills reasonable and necessary.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14</a:t>
            </a:fld>
            <a:endParaRPr lang="en-US"/>
          </a:p>
        </p:txBody>
      </p:sp>
    </p:spTree>
    <p:extLst>
      <p:ext uri="{BB962C8B-B14F-4D97-AF65-F5344CB8AC3E}">
        <p14:creationId xmlns:p14="http://schemas.microsoft.com/office/powerpoint/2010/main" val="3269030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Beware, expert testimony is needed to introduce the topic of future medical bills, </a:t>
            </a:r>
          </a:p>
          <a:p>
            <a:r>
              <a:rPr lang="en-US" sz="1200" kern="1200" dirty="0">
                <a:solidFill>
                  <a:schemeClr val="tx1"/>
                </a:solidFill>
                <a:effectLst/>
                <a:latin typeface="+mn-lt"/>
                <a:ea typeface="+mn-ea"/>
                <a:cs typeface="+mn-cs"/>
              </a:rPr>
              <a:t>whether the injury is objective or subjective. </a:t>
            </a:r>
            <a:r>
              <a:rPr lang="en-US" sz="1200" i="1" kern="1200" dirty="0">
                <a:solidFill>
                  <a:schemeClr val="tx1"/>
                </a:solidFill>
                <a:effectLst/>
                <a:latin typeface="+mn-lt"/>
                <a:ea typeface="+mn-ea"/>
                <a:cs typeface="+mn-cs"/>
              </a:rPr>
              <a:t>Reed v. Scott,</a:t>
            </a: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15</a:t>
            </a:fld>
            <a:endParaRPr lang="en-US"/>
          </a:p>
        </p:txBody>
      </p:sp>
    </p:spTree>
    <p:extLst>
      <p:ext uri="{BB962C8B-B14F-4D97-AF65-F5344CB8AC3E}">
        <p14:creationId xmlns:p14="http://schemas.microsoft.com/office/powerpoint/2010/main" val="130686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brings us to a fun and exciting topic for Plaintiff’s PI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Paid versus incurred. I think this was another Texas import</a:t>
            </a:r>
          </a:p>
        </p:txBody>
      </p:sp>
      <p:sp>
        <p:nvSpPr>
          <p:cNvPr id="4" name="Slide Number Placeholder 3"/>
          <p:cNvSpPr>
            <a:spLocks noGrp="1"/>
          </p:cNvSpPr>
          <p:nvPr>
            <p:ph type="sldNum" sz="quarter" idx="10"/>
          </p:nvPr>
        </p:nvSpPr>
        <p:spPr/>
        <p:txBody>
          <a:bodyPr/>
          <a:lstStyle/>
          <a:p>
            <a:fld id="{F26D0299-5673-4036-BFF4-7D779D463520}" type="slidenum">
              <a:rPr lang="en-US" smtClean="0"/>
              <a:t>16</a:t>
            </a:fld>
            <a:endParaRPr lang="en-US"/>
          </a:p>
        </p:txBody>
      </p:sp>
    </p:spTree>
    <p:extLst>
      <p:ext uri="{BB962C8B-B14F-4D97-AF65-F5344CB8AC3E}">
        <p14:creationId xmlns:p14="http://schemas.microsoft.com/office/powerpoint/2010/main" val="121776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Okay, did you get all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good: says </a:t>
            </a:r>
            <a:r>
              <a:rPr lang="en-US" dirty="0" err="1"/>
              <a:t>liened</a:t>
            </a:r>
            <a:r>
              <a:rPr lang="en-US" dirty="0"/>
              <a:t> bills are the admissible amount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odd: If no payments, Medicare rates admitted. If providers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reason agree to accept that as payment in full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imagine this coming into play very often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17</a:t>
            </a:fld>
            <a:endParaRPr lang="en-US"/>
          </a:p>
        </p:txBody>
      </p:sp>
    </p:spTree>
    <p:extLst>
      <p:ext uri="{BB962C8B-B14F-4D97-AF65-F5344CB8AC3E}">
        <p14:creationId xmlns:p14="http://schemas.microsoft.com/office/powerpoint/2010/main" val="238631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the </a:t>
            </a:r>
            <a:r>
              <a:rPr lang="en-US" dirty="0" err="1"/>
              <a:t>biggy</a:t>
            </a:r>
            <a:r>
              <a:rPr lang="en-US" dirty="0"/>
              <a:t>: makes “paid v. incurred” the law in 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a bad day for our collateral source rule. So what does it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Ostensibly, limits a plaintiff’s medical evidence to the amounts paid 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Insurance, Medicare, Medicaid, the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lets drill down a bit</a:t>
            </a:r>
          </a:p>
        </p:txBody>
      </p:sp>
      <p:sp>
        <p:nvSpPr>
          <p:cNvPr id="4" name="Slide Number Placeholder 3"/>
          <p:cNvSpPr>
            <a:spLocks noGrp="1"/>
          </p:cNvSpPr>
          <p:nvPr>
            <p:ph type="sldNum" sz="quarter" idx="10"/>
          </p:nvPr>
        </p:nvSpPr>
        <p:spPr/>
        <p:txBody>
          <a:bodyPr/>
          <a:lstStyle/>
          <a:p>
            <a:fld id="{F26D0299-5673-4036-BFF4-7D779D463520}" type="slidenum">
              <a:rPr lang="en-US" smtClean="0"/>
              <a:t>18</a:t>
            </a:fld>
            <a:endParaRPr lang="en-US"/>
          </a:p>
        </p:txBody>
      </p:sp>
    </p:spTree>
    <p:extLst>
      <p:ext uri="{BB962C8B-B14F-4D97-AF65-F5344CB8AC3E}">
        <p14:creationId xmlns:p14="http://schemas.microsoft.com/office/powerpoint/2010/main" val="2335695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statute is bigger than just a plaintiff’s case versus a tortfeasor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applies to any civil action “arising from” personal injury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Obviously applies to third party liability claim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what about UM? I don’t see why not. </a:t>
            </a:r>
            <a:r>
              <a:rPr lang="en-US" dirty="0" err="1"/>
              <a:t>Medpay</a:t>
            </a:r>
            <a:r>
              <a:rPr lang="en-US" dirty="0"/>
              <a:t>? Again, why not</a:t>
            </a:r>
          </a:p>
        </p:txBody>
      </p:sp>
      <p:sp>
        <p:nvSpPr>
          <p:cNvPr id="4" name="Slide Number Placeholder 3"/>
          <p:cNvSpPr>
            <a:spLocks noGrp="1"/>
          </p:cNvSpPr>
          <p:nvPr>
            <p:ph type="sldNum" sz="quarter" idx="10"/>
          </p:nvPr>
        </p:nvSpPr>
        <p:spPr/>
        <p:txBody>
          <a:bodyPr/>
          <a:lstStyle/>
          <a:p>
            <a:fld id="{F26D0299-5673-4036-BFF4-7D779D463520}" type="slidenum">
              <a:rPr lang="en-US" smtClean="0"/>
              <a:t>19</a:t>
            </a:fld>
            <a:endParaRPr lang="en-US"/>
          </a:p>
        </p:txBody>
      </p:sp>
    </p:spTree>
    <p:extLst>
      <p:ext uri="{BB962C8B-B14F-4D97-AF65-F5344CB8AC3E}">
        <p14:creationId xmlns:p14="http://schemas.microsoft.com/office/powerpoint/2010/main" val="300744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topic: Collateral Source Rule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Sorry, that image is the one from the seminar next door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Defense Personal Injury Practice</a:t>
            </a:r>
          </a:p>
        </p:txBody>
      </p:sp>
      <p:sp>
        <p:nvSpPr>
          <p:cNvPr id="4" name="Slide Number Placeholder 3"/>
          <p:cNvSpPr>
            <a:spLocks noGrp="1"/>
          </p:cNvSpPr>
          <p:nvPr>
            <p:ph type="sldNum" sz="quarter" idx="10"/>
          </p:nvPr>
        </p:nvSpPr>
        <p:spPr/>
        <p:txBody>
          <a:bodyPr/>
          <a:lstStyle/>
          <a:p>
            <a:fld id="{F26D0299-5673-4036-BFF4-7D779D463520}" type="slidenum">
              <a:rPr lang="en-US" smtClean="0"/>
              <a:t>2</a:t>
            </a:fld>
            <a:endParaRPr lang="en-US"/>
          </a:p>
        </p:txBody>
      </p:sp>
    </p:spTree>
    <p:extLst>
      <p:ext uri="{BB962C8B-B14F-4D97-AF65-F5344CB8AC3E}">
        <p14:creationId xmlns:p14="http://schemas.microsoft.com/office/powerpoint/2010/main" val="776013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is it bad faith for a UM carrier, which has legal obligation to evaluate a claim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outset (unlike a TF), to make a UM offer that takes this statute into consideration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UM pays damages insured “legally entitled to recover from TF”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Seems that would necessarily take into account a statute that limits those damages</a:t>
            </a:r>
          </a:p>
        </p:txBody>
      </p:sp>
      <p:sp>
        <p:nvSpPr>
          <p:cNvPr id="4" name="Slide Number Placeholder 3"/>
          <p:cNvSpPr>
            <a:spLocks noGrp="1"/>
          </p:cNvSpPr>
          <p:nvPr>
            <p:ph type="sldNum" sz="quarter" idx="10"/>
          </p:nvPr>
        </p:nvSpPr>
        <p:spPr/>
        <p:txBody>
          <a:bodyPr/>
          <a:lstStyle/>
          <a:p>
            <a:fld id="{F26D0299-5673-4036-BFF4-7D779D463520}" type="slidenum">
              <a:rPr lang="en-US" smtClean="0"/>
              <a:t>20</a:t>
            </a:fld>
            <a:endParaRPr lang="en-US"/>
          </a:p>
        </p:txBody>
      </p:sp>
    </p:spTree>
    <p:extLst>
      <p:ext uri="{BB962C8B-B14F-4D97-AF65-F5344CB8AC3E}">
        <p14:creationId xmlns:p14="http://schemas.microsoft.com/office/powerpoint/2010/main" val="3376209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 you looking at me? I don’t know the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these folks. we may have some hints in the burden of proof in the statute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statute is not self-executing, but the party wishing to limit medical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to the paid amount must satisfy the statutes burden </a:t>
            </a:r>
          </a:p>
        </p:txBody>
      </p:sp>
      <p:sp>
        <p:nvSpPr>
          <p:cNvPr id="4" name="Slide Number Placeholder 3"/>
          <p:cNvSpPr>
            <a:spLocks noGrp="1"/>
          </p:cNvSpPr>
          <p:nvPr>
            <p:ph type="sldNum" sz="quarter" idx="10"/>
          </p:nvPr>
        </p:nvSpPr>
        <p:spPr/>
        <p:txBody>
          <a:bodyPr/>
          <a:lstStyle/>
          <a:p>
            <a:fld id="{F26D0299-5673-4036-BFF4-7D779D463520}" type="slidenum">
              <a:rPr lang="en-US" smtClean="0"/>
              <a:t>21</a:t>
            </a:fld>
            <a:endParaRPr lang="en-US"/>
          </a:p>
        </p:txBody>
      </p:sp>
    </p:spTree>
    <p:extLst>
      <p:ext uri="{BB962C8B-B14F-4D97-AF65-F5344CB8AC3E}">
        <p14:creationId xmlns:p14="http://schemas.microsoft.com/office/powerpoint/2010/main" val="723981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party wishing to limit you to the paid amount has to go to the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get either a signed statement or get sworn testimony that the provider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accept the paid amount as full payment of the billing</a:t>
            </a:r>
          </a:p>
        </p:txBody>
      </p:sp>
      <p:sp>
        <p:nvSpPr>
          <p:cNvPr id="4" name="Slide Number Placeholder 3"/>
          <p:cNvSpPr>
            <a:spLocks noGrp="1"/>
          </p:cNvSpPr>
          <p:nvPr>
            <p:ph type="sldNum" sz="quarter" idx="10"/>
          </p:nvPr>
        </p:nvSpPr>
        <p:spPr/>
        <p:txBody>
          <a:bodyPr/>
          <a:lstStyle/>
          <a:p>
            <a:fld id="{F26D0299-5673-4036-BFF4-7D779D463520}" type="slidenum">
              <a:rPr lang="en-US" smtClean="0"/>
              <a:t>22</a:t>
            </a:fld>
            <a:endParaRPr lang="en-US"/>
          </a:p>
        </p:txBody>
      </p:sp>
    </p:spTree>
    <p:extLst>
      <p:ext uri="{BB962C8B-B14F-4D97-AF65-F5344CB8AC3E}">
        <p14:creationId xmlns:p14="http://schemas.microsoft.com/office/powerpoint/2010/main" val="171233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has proved difficult for insurance companies since most doctors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reluctant to discuss billing and billing and legal departments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Reluctant to sign anything for an attorney</a:t>
            </a:r>
          </a:p>
        </p:txBody>
      </p:sp>
      <p:sp>
        <p:nvSpPr>
          <p:cNvPr id="4" name="Slide Number Placeholder 3"/>
          <p:cNvSpPr>
            <a:spLocks noGrp="1"/>
          </p:cNvSpPr>
          <p:nvPr>
            <p:ph type="sldNum" sz="quarter" idx="10"/>
          </p:nvPr>
        </p:nvSpPr>
        <p:spPr/>
        <p:txBody>
          <a:bodyPr/>
          <a:lstStyle/>
          <a:p>
            <a:fld id="{F26D0299-5673-4036-BFF4-7D779D463520}" type="slidenum">
              <a:rPr lang="en-US" smtClean="0"/>
              <a:t>23</a:t>
            </a:fld>
            <a:endParaRPr lang="en-US"/>
          </a:p>
        </p:txBody>
      </p:sp>
    </p:spTree>
    <p:extLst>
      <p:ext uri="{BB962C8B-B14F-4D97-AF65-F5344CB8AC3E}">
        <p14:creationId xmlns:p14="http://schemas.microsoft.com/office/powerpoint/2010/main" val="1154865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watch out for the latest insurance company shenanigans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was best picture I could find of an insurance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seeing: threatening looking letters sent to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 this statement or we will be forced to notice you for deposition</a:t>
            </a:r>
          </a:p>
        </p:txBody>
      </p:sp>
      <p:sp>
        <p:nvSpPr>
          <p:cNvPr id="4" name="Slide Number Placeholder 3"/>
          <p:cNvSpPr>
            <a:spLocks noGrp="1"/>
          </p:cNvSpPr>
          <p:nvPr>
            <p:ph type="sldNum" sz="quarter" idx="10"/>
          </p:nvPr>
        </p:nvSpPr>
        <p:spPr/>
        <p:txBody>
          <a:bodyPr/>
          <a:lstStyle/>
          <a:p>
            <a:fld id="{F26D0299-5673-4036-BFF4-7D779D463520}" type="slidenum">
              <a:rPr lang="en-US" smtClean="0"/>
              <a:t>24</a:t>
            </a:fld>
            <a:endParaRPr lang="en-US"/>
          </a:p>
        </p:txBody>
      </p:sp>
    </p:spTree>
    <p:extLst>
      <p:ext uri="{BB962C8B-B14F-4D97-AF65-F5344CB8AC3E}">
        <p14:creationId xmlns:p14="http://schemas.microsoft.com/office/powerpoint/2010/main" val="2076994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Anybody seeing a different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case, we heard about the letter from the attorney for the provider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Defendant did not bother to include us in the mailing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judge denied our motion to quash. other judge’s quash these back door letters</a:t>
            </a:r>
          </a:p>
        </p:txBody>
      </p:sp>
      <p:sp>
        <p:nvSpPr>
          <p:cNvPr id="4" name="Slide Number Placeholder 3"/>
          <p:cNvSpPr>
            <a:spLocks noGrp="1"/>
          </p:cNvSpPr>
          <p:nvPr>
            <p:ph type="sldNum" sz="quarter" idx="10"/>
          </p:nvPr>
        </p:nvSpPr>
        <p:spPr/>
        <p:txBody>
          <a:bodyPr/>
          <a:lstStyle/>
          <a:p>
            <a:fld id="{F26D0299-5673-4036-BFF4-7D779D463520}" type="slidenum">
              <a:rPr lang="en-US" smtClean="0"/>
              <a:t>25</a:t>
            </a:fld>
            <a:endParaRPr lang="en-US"/>
          </a:p>
        </p:txBody>
      </p:sp>
    </p:spTree>
    <p:extLst>
      <p:ext uri="{BB962C8B-B14F-4D97-AF65-F5344CB8AC3E}">
        <p14:creationId xmlns:p14="http://schemas.microsoft.com/office/powerpoint/2010/main" val="512031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back to the question whether it is bad faith for a UM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Carrier to presume it will ultimately obtain the statement or testimony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on that basis to discount the medicals to the paid amount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good attorneys think that it is and others are not filing BF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that basis </a:t>
            </a:r>
          </a:p>
        </p:txBody>
      </p:sp>
      <p:sp>
        <p:nvSpPr>
          <p:cNvPr id="4" name="Slide Number Placeholder 3"/>
          <p:cNvSpPr>
            <a:spLocks noGrp="1"/>
          </p:cNvSpPr>
          <p:nvPr>
            <p:ph type="sldNum" sz="quarter" idx="10"/>
          </p:nvPr>
        </p:nvSpPr>
        <p:spPr/>
        <p:txBody>
          <a:bodyPr/>
          <a:lstStyle/>
          <a:p>
            <a:fld id="{F26D0299-5673-4036-BFF4-7D779D463520}" type="slidenum">
              <a:rPr lang="en-US" smtClean="0"/>
              <a:t>26</a:t>
            </a:fld>
            <a:endParaRPr lang="en-US"/>
          </a:p>
        </p:txBody>
      </p:sp>
    </p:spTree>
    <p:extLst>
      <p:ext uri="{BB962C8B-B14F-4D97-AF65-F5344CB8AC3E}">
        <p14:creationId xmlns:p14="http://schemas.microsoft.com/office/powerpoint/2010/main" val="28049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does 3009.1 leave us? If the bills are </a:t>
            </a:r>
            <a:r>
              <a:rPr lang="en-US" dirty="0" err="1"/>
              <a:t>liened</a:t>
            </a:r>
            <a:r>
              <a:rPr lang="en-US" dirty="0"/>
              <a:t>, they come in as billed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no longer get benefit of bigger billed amount when client has health insurance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medical bills drives case value,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used to apply a factor of 20. Routinely getting 20 x medicals (JK)</a:t>
            </a:r>
          </a:p>
        </p:txBody>
      </p:sp>
      <p:sp>
        <p:nvSpPr>
          <p:cNvPr id="4" name="Slide Number Placeholder 3"/>
          <p:cNvSpPr>
            <a:spLocks noGrp="1"/>
          </p:cNvSpPr>
          <p:nvPr>
            <p:ph type="sldNum" sz="quarter" idx="10"/>
          </p:nvPr>
        </p:nvSpPr>
        <p:spPr/>
        <p:txBody>
          <a:bodyPr/>
          <a:lstStyle/>
          <a:p>
            <a:fld id="{F26D0299-5673-4036-BFF4-7D779D463520}" type="slidenum">
              <a:rPr lang="en-US" smtClean="0"/>
              <a:t>27</a:t>
            </a:fld>
            <a:endParaRPr lang="en-US"/>
          </a:p>
        </p:txBody>
      </p:sp>
    </p:spTree>
    <p:extLst>
      <p:ext uri="{BB962C8B-B14F-4D97-AF65-F5344CB8AC3E}">
        <p14:creationId xmlns:p14="http://schemas.microsoft.com/office/powerpoint/2010/main" val="943242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There is another way--Don’t put Medicals into Evidence</a:t>
            </a:r>
          </a:p>
          <a:p>
            <a:r>
              <a:rPr lang="en-US" dirty="0"/>
              <a:t>Many believe medical bills are anchor effect drives verdicts downward.  </a:t>
            </a:r>
          </a:p>
          <a:p>
            <a:r>
              <a:rPr lang="en-US" dirty="0"/>
              <a:t>See the link in the slide and in materials for discussion</a:t>
            </a:r>
          </a:p>
          <a:p>
            <a:r>
              <a:rPr lang="en-US" dirty="0"/>
              <a:t>Or talk to the gentleman coming up after me</a:t>
            </a:r>
          </a:p>
          <a:p>
            <a:r>
              <a:rPr lang="en-US" dirty="0"/>
              <a:t>Often the jury will assume medical bills anyway, and assume they are greater than billed</a:t>
            </a:r>
          </a:p>
          <a:p>
            <a:r>
              <a:rPr lang="en-US" dirty="0"/>
              <a:t>And certainly greater than what is paid after Medicare gets its discounts</a:t>
            </a:r>
          </a:p>
        </p:txBody>
      </p:sp>
      <p:sp>
        <p:nvSpPr>
          <p:cNvPr id="4" name="Slide Number Placeholder 3"/>
          <p:cNvSpPr>
            <a:spLocks noGrp="1"/>
          </p:cNvSpPr>
          <p:nvPr>
            <p:ph type="sldNum" sz="quarter" idx="10"/>
          </p:nvPr>
        </p:nvSpPr>
        <p:spPr/>
        <p:txBody>
          <a:bodyPr/>
          <a:lstStyle/>
          <a:p>
            <a:fld id="{F26D0299-5673-4036-BFF4-7D779D463520}" type="slidenum">
              <a:rPr lang="en-US" smtClean="0"/>
              <a:t>28</a:t>
            </a:fld>
            <a:endParaRPr lang="en-US"/>
          </a:p>
        </p:txBody>
      </p:sp>
    </p:spTree>
    <p:extLst>
      <p:ext uri="{BB962C8B-B14F-4D97-AF65-F5344CB8AC3E}">
        <p14:creationId xmlns:p14="http://schemas.microsoft.com/office/powerpoint/2010/main" val="396326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Last thing cover on medical bills: $25,000 hearsay exception</a:t>
            </a:r>
          </a:p>
          <a:p>
            <a:r>
              <a:rPr lang="en-US" sz="1200" kern="1200" dirty="0">
                <a:solidFill>
                  <a:schemeClr val="tx1"/>
                </a:solidFill>
                <a:effectLst/>
                <a:latin typeface="+mn-lt"/>
                <a:ea typeface="+mn-ea"/>
                <a:cs typeface="+mn-cs"/>
              </a:rPr>
              <a:t>available where damages less than $25,000. </a:t>
            </a:r>
          </a:p>
          <a:p>
            <a:r>
              <a:rPr lang="en-US" sz="1200" kern="1200" dirty="0">
                <a:solidFill>
                  <a:schemeClr val="tx1"/>
                </a:solidFill>
                <a:effectLst/>
                <a:latin typeface="+mn-lt"/>
                <a:ea typeface="+mn-ea"/>
                <a:cs typeface="+mn-cs"/>
              </a:rPr>
              <a:t>now with the increased small claim limit of $10,000, even more useful</a:t>
            </a:r>
          </a:p>
          <a:p>
            <a:r>
              <a:rPr lang="en-US" sz="1200" kern="1200" dirty="0">
                <a:solidFill>
                  <a:schemeClr val="tx1"/>
                </a:solidFill>
                <a:effectLst/>
                <a:latin typeface="+mn-lt"/>
                <a:ea typeface="+mn-ea"/>
                <a:cs typeface="+mn-cs"/>
              </a:rPr>
              <a:t>The statute, you can see, in slide, is a checklist for a valid report</a:t>
            </a:r>
          </a:p>
          <a:p>
            <a:r>
              <a:rPr lang="en-US" sz="1200" kern="1200" dirty="0">
                <a:solidFill>
                  <a:schemeClr val="tx1"/>
                </a:solidFill>
                <a:effectLst/>
                <a:latin typeface="+mn-lt"/>
                <a:ea typeface="+mn-ea"/>
                <a:cs typeface="+mn-cs"/>
              </a:rPr>
              <a:t>Find doctor who will write these ($200 or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29</a:t>
            </a:fld>
            <a:endParaRPr lang="en-US"/>
          </a:p>
        </p:txBody>
      </p:sp>
    </p:spTree>
    <p:extLst>
      <p:ext uri="{BB962C8B-B14F-4D97-AF65-F5344CB8AC3E}">
        <p14:creationId xmlns:p14="http://schemas.microsoft.com/office/powerpoint/2010/main" val="217474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Oklahoma long applied Collateral Source Rule:  Early case: </a:t>
            </a:r>
            <a:r>
              <a:rPr lang="en-US" i="1" dirty="0" err="1"/>
              <a:t>Denco</a:t>
            </a:r>
            <a:r>
              <a:rPr lang="en-US" i="1" dirty="0"/>
              <a:t> Bus Lines v. Hargis, </a:t>
            </a:r>
            <a:r>
              <a:rPr lang="en-US" dirty="0"/>
              <a:t>1951</a:t>
            </a:r>
          </a:p>
          <a:p>
            <a:r>
              <a:rPr lang="en-US" dirty="0"/>
              <a:t>The rule is that damages in tort are the entire loss cause by TF</a:t>
            </a:r>
          </a:p>
          <a:p>
            <a:r>
              <a:rPr lang="en-US" dirty="0"/>
              <a:t>And if any damages paid by source other than TF, TF does not get the benefit of those payments</a:t>
            </a:r>
          </a:p>
          <a:p>
            <a:r>
              <a:rPr lang="en-US" dirty="0"/>
              <a:t>Which are called a “collateral source”</a:t>
            </a:r>
          </a:p>
        </p:txBody>
      </p:sp>
      <p:sp>
        <p:nvSpPr>
          <p:cNvPr id="4" name="Slide Number Placeholder 3"/>
          <p:cNvSpPr>
            <a:spLocks noGrp="1"/>
          </p:cNvSpPr>
          <p:nvPr>
            <p:ph type="sldNum" sz="quarter" idx="10"/>
          </p:nvPr>
        </p:nvSpPr>
        <p:spPr/>
        <p:txBody>
          <a:bodyPr/>
          <a:lstStyle/>
          <a:p>
            <a:fld id="{F26D0299-5673-4036-BFF4-7D779D463520}" type="slidenum">
              <a:rPr lang="en-US" smtClean="0"/>
              <a:t>3</a:t>
            </a:fld>
            <a:endParaRPr lang="en-US"/>
          </a:p>
        </p:txBody>
      </p:sp>
    </p:spTree>
    <p:extLst>
      <p:ext uri="{BB962C8B-B14F-4D97-AF65-F5344CB8AC3E}">
        <p14:creationId xmlns:p14="http://schemas.microsoft.com/office/powerpoint/2010/main" val="4145360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Getting medical records admitted over objections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 say, don’t. Be very cautious dumping records wholesale in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find jury spends several hours combing for latest gossip about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you know your client drinks a gallon of whiskey a day, smokes dope?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Beats his wife? Has VD? Then you didn’t read the medical records</a:t>
            </a:r>
          </a:p>
        </p:txBody>
      </p:sp>
      <p:sp>
        <p:nvSpPr>
          <p:cNvPr id="4" name="Slide Number Placeholder 3"/>
          <p:cNvSpPr>
            <a:spLocks noGrp="1"/>
          </p:cNvSpPr>
          <p:nvPr>
            <p:ph type="sldNum" sz="quarter" idx="10"/>
          </p:nvPr>
        </p:nvSpPr>
        <p:spPr/>
        <p:txBody>
          <a:bodyPr/>
          <a:lstStyle/>
          <a:p>
            <a:fld id="{F26D0299-5673-4036-BFF4-7D779D463520}" type="slidenum">
              <a:rPr lang="en-US" smtClean="0"/>
              <a:t>30</a:t>
            </a:fld>
            <a:endParaRPr lang="en-US"/>
          </a:p>
        </p:txBody>
      </p:sp>
    </p:spTree>
    <p:extLst>
      <p:ext uri="{BB962C8B-B14F-4D97-AF65-F5344CB8AC3E}">
        <p14:creationId xmlns:p14="http://schemas.microsoft.com/office/powerpoint/2010/main" val="2114883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should be talking about keeping medical evidence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can we do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31</a:t>
            </a:fld>
            <a:endParaRPr lang="en-US"/>
          </a:p>
        </p:txBody>
      </p:sp>
    </p:spTree>
    <p:extLst>
      <p:ext uri="{BB962C8B-B14F-4D97-AF65-F5344CB8AC3E}">
        <p14:creationId xmlns:p14="http://schemas.microsoft.com/office/powerpoint/2010/main" val="2065718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privilege is waived by filing a PI suit.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waver was limited in scope to the parts of the body injured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has reasonable time restrictions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knew that from two cases Judge Jackson got mixed up in in 1995</a:t>
            </a:r>
          </a:p>
        </p:txBody>
      </p:sp>
      <p:sp>
        <p:nvSpPr>
          <p:cNvPr id="4" name="Slide Number Placeholder 3"/>
          <p:cNvSpPr>
            <a:spLocks noGrp="1"/>
          </p:cNvSpPr>
          <p:nvPr>
            <p:ph type="sldNum" sz="quarter" idx="10"/>
          </p:nvPr>
        </p:nvSpPr>
        <p:spPr/>
        <p:txBody>
          <a:bodyPr/>
          <a:lstStyle/>
          <a:p>
            <a:fld id="{F26D0299-5673-4036-BFF4-7D779D463520}" type="slidenum">
              <a:rPr lang="en-US" smtClean="0"/>
              <a:t>32</a:t>
            </a:fld>
            <a:endParaRPr lang="en-US"/>
          </a:p>
        </p:txBody>
      </p:sp>
    </p:spTree>
    <p:extLst>
      <p:ext uri="{BB962C8B-B14F-4D97-AF65-F5344CB8AC3E}">
        <p14:creationId xmlns:p14="http://schemas.microsoft.com/office/powerpoint/2010/main" val="3483102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case said that while there is qualified waiver of privilege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courts did not have power force patient to execute a medical authorization.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defendant was limited to “statutory” means of discovery.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meant subpoena the providers, or in some cases, court order of release. </a:t>
            </a: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33</a:t>
            </a:fld>
            <a:endParaRPr lang="en-US"/>
          </a:p>
        </p:txBody>
      </p:sp>
    </p:spTree>
    <p:extLst>
      <p:ext uri="{BB962C8B-B14F-4D97-AF65-F5344CB8AC3E}">
        <p14:creationId xmlns:p14="http://schemas.microsoft.com/office/powerpoint/2010/main" val="220718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mas. Discovery code now requires we execute appropriate authorizations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School, Work. Expect a new fight over whether the limitations still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statute is rather bare-boned. Do the Jackson cases still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about </a:t>
            </a:r>
            <a:r>
              <a:rPr lang="en-US" i="1" dirty="0"/>
              <a:t>Holmes v. Nightingale </a:t>
            </a:r>
            <a:r>
              <a:rPr lang="en-US" i="0" dirty="0"/>
              <a:t>that says court can’t require ex </a:t>
            </a:r>
            <a:r>
              <a:rPr lang="en-US" i="0" dirty="0" err="1"/>
              <a:t>parte</a:t>
            </a:r>
            <a:r>
              <a:rPr lang="en-US" i="0" dirty="0"/>
              <a: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Still good law in light of the discovery change? I think so.</a:t>
            </a: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34</a:t>
            </a:fld>
            <a:endParaRPr lang="en-US"/>
          </a:p>
        </p:txBody>
      </p:sp>
    </p:spTree>
    <p:extLst>
      <p:ext uri="{BB962C8B-B14F-4D97-AF65-F5344CB8AC3E}">
        <p14:creationId xmlns:p14="http://schemas.microsoft.com/office/powerpoint/2010/main" val="2980680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Creatively using motions in </a:t>
            </a:r>
            <a:r>
              <a:rPr lang="en-US" dirty="0" err="1"/>
              <a:t>limine</a:t>
            </a:r>
            <a:r>
              <a:rPr lang="en-US" dirty="0"/>
              <a:t>. Latin for “at the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Opportunity to get pretrial ruling so you don’t look like an </a:t>
            </a:r>
            <a:r>
              <a:rPr lang="en-US" dirty="0" err="1"/>
              <a:t>ideat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front of jury (or poison jury), or piss off your judge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be used to keep something out, or get pretrial ruling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something comes in</a:t>
            </a:r>
          </a:p>
        </p:txBody>
      </p:sp>
      <p:sp>
        <p:nvSpPr>
          <p:cNvPr id="4" name="Slide Number Placeholder 3"/>
          <p:cNvSpPr>
            <a:spLocks noGrp="1"/>
          </p:cNvSpPr>
          <p:nvPr>
            <p:ph type="sldNum" sz="quarter" idx="10"/>
          </p:nvPr>
        </p:nvSpPr>
        <p:spPr/>
        <p:txBody>
          <a:bodyPr/>
          <a:lstStyle/>
          <a:p>
            <a:fld id="{F26D0299-5673-4036-BFF4-7D779D463520}" type="slidenum">
              <a:rPr lang="en-US" smtClean="0"/>
              <a:t>35</a:t>
            </a:fld>
            <a:endParaRPr lang="en-US"/>
          </a:p>
        </p:txBody>
      </p:sp>
    </p:spTree>
    <p:extLst>
      <p:ext uri="{BB962C8B-B14F-4D97-AF65-F5344CB8AC3E}">
        <p14:creationId xmlns:p14="http://schemas.microsoft.com/office/powerpoint/2010/main" val="355581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Limine</a:t>
            </a:r>
            <a:r>
              <a:rPr lang="en-US" dirty="0"/>
              <a:t> rulings are preliminary and not part of the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be sure to raise the matter if you get a bad ruling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trial to get it in the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means offer an objection with contested evidence is offered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make an offer of proof if you are trying to get something in</a:t>
            </a:r>
          </a:p>
        </p:txBody>
      </p:sp>
      <p:sp>
        <p:nvSpPr>
          <p:cNvPr id="4" name="Slide Number Placeholder 3"/>
          <p:cNvSpPr>
            <a:spLocks noGrp="1"/>
          </p:cNvSpPr>
          <p:nvPr>
            <p:ph type="sldNum" sz="quarter" idx="10"/>
          </p:nvPr>
        </p:nvSpPr>
        <p:spPr/>
        <p:txBody>
          <a:bodyPr/>
          <a:lstStyle/>
          <a:p>
            <a:fld id="{F26D0299-5673-4036-BFF4-7D779D463520}" type="slidenum">
              <a:rPr lang="en-US" smtClean="0"/>
              <a:t>36</a:t>
            </a:fld>
            <a:endParaRPr lang="en-US"/>
          </a:p>
        </p:txBody>
      </p:sp>
    </p:spTree>
    <p:extLst>
      <p:ext uri="{BB962C8B-B14F-4D97-AF65-F5344CB8AC3E}">
        <p14:creationId xmlns:p14="http://schemas.microsoft.com/office/powerpoint/2010/main" val="116600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everyone knows in advance that evidence of the gallon of vodka,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dope, the VD and the wife beating is out of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help get case settled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sometimes file a motion in </a:t>
            </a:r>
            <a:r>
              <a:rPr lang="en-US" dirty="0" err="1"/>
              <a:t>limine</a:t>
            </a:r>
            <a:r>
              <a:rPr lang="en-US" dirty="0"/>
              <a:t> months before trial or even due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a mediation about a particularly significant, but controversial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file all the silly MILs months in advance, just if there are one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significant bits of controversial evidence</a:t>
            </a:r>
          </a:p>
        </p:txBody>
      </p:sp>
      <p:sp>
        <p:nvSpPr>
          <p:cNvPr id="4" name="Slide Number Placeholder 3"/>
          <p:cNvSpPr>
            <a:spLocks noGrp="1"/>
          </p:cNvSpPr>
          <p:nvPr>
            <p:ph type="sldNum" sz="quarter" idx="10"/>
          </p:nvPr>
        </p:nvSpPr>
        <p:spPr/>
        <p:txBody>
          <a:bodyPr/>
          <a:lstStyle/>
          <a:p>
            <a:fld id="{F26D0299-5673-4036-BFF4-7D779D463520}" type="slidenum">
              <a:rPr lang="en-US" smtClean="0"/>
              <a:t>37</a:t>
            </a:fld>
            <a:endParaRPr lang="en-US"/>
          </a:p>
        </p:txBody>
      </p:sp>
    </p:spTree>
    <p:extLst>
      <p:ext uri="{BB962C8B-B14F-4D97-AF65-F5344CB8AC3E}">
        <p14:creationId xmlns:p14="http://schemas.microsoft.com/office/powerpoint/2010/main" val="3597356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attorneys know the most about the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motions in </a:t>
            </a:r>
            <a:r>
              <a:rPr lang="en-US" dirty="0" err="1"/>
              <a:t>limine</a:t>
            </a:r>
            <a:r>
              <a:rPr lang="en-US" dirty="0"/>
              <a:t> to educate judge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advance, away from the time-pressure of trial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allows you a better opportunity for calm persuasion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3009.1 good one—provider statements or testimony </a:t>
            </a:r>
          </a:p>
        </p:txBody>
      </p:sp>
      <p:sp>
        <p:nvSpPr>
          <p:cNvPr id="4" name="Slide Number Placeholder 3"/>
          <p:cNvSpPr>
            <a:spLocks noGrp="1"/>
          </p:cNvSpPr>
          <p:nvPr>
            <p:ph type="sldNum" sz="quarter" idx="10"/>
          </p:nvPr>
        </p:nvSpPr>
        <p:spPr/>
        <p:txBody>
          <a:bodyPr/>
          <a:lstStyle/>
          <a:p>
            <a:fld id="{F26D0299-5673-4036-BFF4-7D779D463520}" type="slidenum">
              <a:rPr lang="en-US" smtClean="0"/>
              <a:t>38</a:t>
            </a:fld>
            <a:endParaRPr lang="en-US"/>
          </a:p>
        </p:txBody>
      </p:sp>
    </p:spTree>
    <p:extLst>
      <p:ext uri="{BB962C8B-B14F-4D97-AF65-F5344CB8AC3E}">
        <p14:creationId xmlns:p14="http://schemas.microsoft.com/office/powerpoint/2010/main" val="4270945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know a particular piece of evidence will come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know you can discuss it in opening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can prevent you from getting slapped by judge during opening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also from looking like a dimwit for promising the jury something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gets excluded in trial</a:t>
            </a:r>
          </a:p>
        </p:txBody>
      </p:sp>
      <p:sp>
        <p:nvSpPr>
          <p:cNvPr id="4" name="Slide Number Placeholder 3"/>
          <p:cNvSpPr>
            <a:spLocks noGrp="1"/>
          </p:cNvSpPr>
          <p:nvPr>
            <p:ph type="sldNum" sz="quarter" idx="10"/>
          </p:nvPr>
        </p:nvSpPr>
        <p:spPr/>
        <p:txBody>
          <a:bodyPr/>
          <a:lstStyle/>
          <a:p>
            <a:fld id="{F26D0299-5673-4036-BFF4-7D779D463520}" type="slidenum">
              <a:rPr lang="en-US" smtClean="0"/>
              <a:t>39</a:t>
            </a:fld>
            <a:endParaRPr lang="en-US"/>
          </a:p>
        </p:txBody>
      </p:sp>
    </p:spTree>
    <p:extLst>
      <p:ext uri="{BB962C8B-B14F-4D97-AF65-F5344CB8AC3E}">
        <p14:creationId xmlns:p14="http://schemas.microsoft.com/office/powerpoint/2010/main" val="83477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Oklahoma still applies collateral source rule. We see that in the 2016 case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C&amp;H Power Line Const. Co. v. Enterprise Products Operating </a:t>
            </a: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We will get into our paid versus incurred statute later, 12 O.S. 3009.1, but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When that statue does not apply, the default rule is the collateral source rule</a:t>
            </a: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4</a:t>
            </a:fld>
            <a:endParaRPr lang="en-US"/>
          </a:p>
        </p:txBody>
      </p:sp>
    </p:spTree>
    <p:extLst>
      <p:ext uri="{BB962C8B-B14F-4D97-AF65-F5344CB8AC3E}">
        <p14:creationId xmlns:p14="http://schemas.microsoft.com/office/powerpoint/2010/main" val="1355644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depositions. Amazing what clients say during those things</a:t>
            </a:r>
          </a:p>
          <a:p>
            <a:r>
              <a:rPr lang="en-US" sz="1200" kern="1200" dirty="0">
                <a:solidFill>
                  <a:schemeClr val="tx1"/>
                </a:solidFill>
                <a:effectLst/>
                <a:latin typeface="+mn-lt"/>
                <a:ea typeface="+mn-ea"/>
                <a:cs typeface="+mn-cs"/>
              </a:rPr>
              <a:t>Was your client asked about something that might be inadmissible </a:t>
            </a:r>
          </a:p>
          <a:p>
            <a:r>
              <a:rPr lang="en-US" sz="1200" kern="1200" dirty="0">
                <a:solidFill>
                  <a:schemeClr val="tx1"/>
                </a:solidFill>
                <a:effectLst/>
                <a:latin typeface="+mn-lt"/>
                <a:ea typeface="+mn-ea"/>
                <a:cs typeface="+mn-cs"/>
              </a:rPr>
              <a:t>lack of license, convictions, drug use, prior “bad” acts, collateral source evidence</a:t>
            </a:r>
          </a:p>
          <a:p>
            <a:r>
              <a:rPr lang="en-US" sz="1200" kern="1200" dirty="0">
                <a:solidFill>
                  <a:schemeClr val="tx1"/>
                </a:solidFill>
                <a:effectLst/>
                <a:latin typeface="+mn-lt"/>
                <a:ea typeface="+mn-ea"/>
                <a:cs typeface="+mn-cs"/>
              </a:rPr>
              <a:t>Usually short, to the point—cite the rule and articulate why outright inadmissible, </a:t>
            </a:r>
          </a:p>
          <a:p>
            <a:r>
              <a:rPr lang="en-US" sz="1200" kern="1200" dirty="0">
                <a:solidFill>
                  <a:schemeClr val="tx1"/>
                </a:solidFill>
                <a:effectLst/>
                <a:latin typeface="+mn-lt"/>
                <a:ea typeface="+mn-ea"/>
                <a:cs typeface="+mn-cs"/>
              </a:rPr>
              <a:t>or why </a:t>
            </a:r>
            <a:r>
              <a:rPr lang="en-US" sz="1200" kern="1200" dirty="0" err="1">
                <a:solidFill>
                  <a:schemeClr val="tx1"/>
                </a:solidFill>
                <a:effectLst/>
                <a:latin typeface="+mn-lt"/>
                <a:ea typeface="+mn-ea"/>
                <a:cs typeface="+mn-cs"/>
              </a:rPr>
              <a:t>probitive</a:t>
            </a:r>
            <a:r>
              <a:rPr lang="en-US" sz="1200" kern="1200" dirty="0">
                <a:solidFill>
                  <a:schemeClr val="tx1"/>
                </a:solidFill>
                <a:effectLst/>
                <a:latin typeface="+mn-lt"/>
                <a:ea typeface="+mn-ea"/>
                <a:cs typeface="+mn-cs"/>
              </a:rPr>
              <a:t> value is substantially outweighed by the prejudicial effect.</a:t>
            </a:r>
          </a:p>
        </p:txBody>
      </p:sp>
      <p:sp>
        <p:nvSpPr>
          <p:cNvPr id="4" name="Slide Number Placeholder 3"/>
          <p:cNvSpPr>
            <a:spLocks noGrp="1"/>
          </p:cNvSpPr>
          <p:nvPr>
            <p:ph type="sldNum" sz="quarter" idx="10"/>
          </p:nvPr>
        </p:nvSpPr>
        <p:spPr/>
        <p:txBody>
          <a:bodyPr/>
          <a:lstStyle/>
          <a:p>
            <a:fld id="{F26D0299-5673-4036-BFF4-7D779D463520}" type="slidenum">
              <a:rPr lang="en-US" smtClean="0"/>
              <a:t>40</a:t>
            </a:fld>
            <a:endParaRPr lang="en-US"/>
          </a:p>
        </p:txBody>
      </p:sp>
    </p:spTree>
    <p:extLst>
      <p:ext uri="{BB962C8B-B14F-4D97-AF65-F5344CB8AC3E}">
        <p14:creationId xmlns:p14="http://schemas.microsoft.com/office/powerpoint/2010/main" val="3950793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Worht</a:t>
            </a:r>
            <a:r>
              <a:rPr lang="en-US" dirty="0"/>
              <a:t> saying again—reassert your objection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offer of proof at appropriate time. don’t Preserve error otherwise</a:t>
            </a:r>
          </a:p>
        </p:txBody>
      </p:sp>
      <p:sp>
        <p:nvSpPr>
          <p:cNvPr id="4" name="Slide Number Placeholder 3"/>
          <p:cNvSpPr>
            <a:spLocks noGrp="1"/>
          </p:cNvSpPr>
          <p:nvPr>
            <p:ph type="sldNum" sz="quarter" idx="10"/>
          </p:nvPr>
        </p:nvSpPr>
        <p:spPr/>
        <p:txBody>
          <a:bodyPr/>
          <a:lstStyle/>
          <a:p>
            <a:fld id="{F26D0299-5673-4036-BFF4-7D779D463520}" type="slidenum">
              <a:rPr lang="en-US" smtClean="0"/>
              <a:t>41</a:t>
            </a:fld>
            <a:endParaRPr lang="en-US"/>
          </a:p>
        </p:txBody>
      </p:sp>
    </p:spTree>
    <p:extLst>
      <p:ext uri="{BB962C8B-B14F-4D97-AF65-F5344CB8AC3E}">
        <p14:creationId xmlns:p14="http://schemas.microsoft.com/office/powerpoint/2010/main" val="3350202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6A314837-C801-465F-A444-5E125B58A23B}"/>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085D0FE1-7B0F-4D9D-B637-C39D29F1A4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And with that, I turn you over to David Bernstein for </a:t>
            </a:r>
          </a:p>
          <a:p>
            <a:r>
              <a:rPr lang="en-US" altLang="en-US" dirty="0">
                <a:latin typeface="Arial" panose="020B0604020202020204" pitchFamily="34" charset="0"/>
              </a:rPr>
              <a:t>Deposing the Defendant’s Experts and Corporate Personnel</a:t>
            </a:r>
          </a:p>
          <a:p>
            <a:r>
              <a:rPr lang="en-US" altLang="en-US">
                <a:latin typeface="Arial" panose="020B0604020202020204" pitchFamily="34" charset="0"/>
              </a:rPr>
              <a:t>Thank you</a:t>
            </a:r>
            <a:endParaRPr lang="en-US" altLang="en-US" dirty="0">
              <a:latin typeface="Arial" panose="020B0604020202020204" pitchFamily="34" charset="0"/>
            </a:endParaRPr>
          </a:p>
        </p:txBody>
      </p:sp>
      <p:sp>
        <p:nvSpPr>
          <p:cNvPr id="278532" name="Slide Number Placeholder 3">
            <a:extLst>
              <a:ext uri="{FF2B5EF4-FFF2-40B4-BE49-F238E27FC236}">
                <a16:creationId xmlns:a16="http://schemas.microsoft.com/office/drawing/2014/main" id="{370C38C2-89DD-464E-B2B0-C71924B4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8B4A45E-83EC-4373-AD18-024E74BB1789}"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1655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rule seems contrary to rules against double recovery and “windfall,”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public policy says if there will be a “windfall,” the windfall is to go to the innocent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more innocent) plaintiff, than to the wrongful TF party.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5</a:t>
            </a:fld>
            <a:endParaRPr lang="en-US"/>
          </a:p>
        </p:txBody>
      </p:sp>
    </p:spTree>
    <p:extLst>
      <p:ext uri="{BB962C8B-B14F-4D97-AF65-F5344CB8AC3E}">
        <p14:creationId xmlns:p14="http://schemas.microsoft.com/office/powerpoint/2010/main" val="422515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Particularly, I think, when injured plaintiff had foresight to buy insurance.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injured party’s premium should not flow to benefit of tortfeasor.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rationale also explained as mechanism to offset burden of proof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Which often prevents plaintiff from fully recovering all damages.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6</a:t>
            </a:fld>
            <a:endParaRPr lang="en-US"/>
          </a:p>
        </p:txBody>
      </p:sp>
    </p:spTree>
    <p:extLst>
      <p:ext uri="{BB962C8B-B14F-4D97-AF65-F5344CB8AC3E}">
        <p14:creationId xmlns:p14="http://schemas.microsoft.com/office/powerpoint/2010/main" val="66754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Rule applies: WC benefits, health insurance subject to 12 O.S. 3009.1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disability, life insurance, UM, sick and vacation pay, salary during convalescence,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payment not from Defendant, the jury should not hear of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7</a:t>
            </a:fld>
            <a:endParaRPr lang="en-US"/>
          </a:p>
        </p:txBody>
      </p:sp>
    </p:spTree>
    <p:extLst>
      <p:ext uri="{BB962C8B-B14F-4D97-AF65-F5344CB8AC3E}">
        <p14:creationId xmlns:p14="http://schemas.microsoft.com/office/powerpoint/2010/main" val="222202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“special” abrogation of the rule in medical negligence cases, 63 O.S. 1-1708: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med mal court has to admit evidence of payment of medical bills unless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injured party shows there is subrogation. If so, payment inadmissible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don’t do med mal, but suspect there is usually subrogation and the payment is excluded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did do med mal I might wonder if this is not a law of particular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would apply over the more general rule found in 3009.1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8</a:t>
            </a:fld>
            <a:endParaRPr lang="en-US"/>
          </a:p>
        </p:txBody>
      </p:sp>
    </p:spTree>
    <p:extLst>
      <p:ext uri="{BB962C8B-B14F-4D97-AF65-F5344CB8AC3E}">
        <p14:creationId xmlns:p14="http://schemas.microsoft.com/office/powerpoint/2010/main" val="275324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another statutory exception to collateral source in OGTCA at 51 O.S. 155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 entity is simply absolved of liability where injured person has access to comp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case law, exception applies regardless whether the governmental entity provides the comp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D0299-5673-4036-BFF4-7D779D463520}" type="slidenum">
              <a:rPr lang="en-US" smtClean="0"/>
              <a:t>9</a:t>
            </a:fld>
            <a:endParaRPr lang="en-US"/>
          </a:p>
        </p:txBody>
      </p:sp>
    </p:spTree>
    <p:extLst>
      <p:ext uri="{BB962C8B-B14F-4D97-AF65-F5344CB8AC3E}">
        <p14:creationId xmlns:p14="http://schemas.microsoft.com/office/powerpoint/2010/main" val="295179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197C-D1FB-4CB7-8C4C-7EA640FFD0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7EB45E-A9E4-44D5-BF66-36E5A57F2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3CCB4F-48DC-4F54-AC66-43C73A04D27E}"/>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5" name="Footer Placeholder 4">
            <a:extLst>
              <a:ext uri="{FF2B5EF4-FFF2-40B4-BE49-F238E27FC236}">
                <a16:creationId xmlns:a16="http://schemas.microsoft.com/office/drawing/2014/main" id="{91B7C3F3-5279-429C-B237-E1CF71AFE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E698B-8E57-4A08-BFCB-A437FB5AF9F8}"/>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08907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2D2A-9EDA-4A3A-9717-EFD73F422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6641BF-65F5-417B-A02D-235A8F1DC4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537AF-DB34-4184-BFEF-7E69E9F3801C}"/>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5" name="Footer Placeholder 4">
            <a:extLst>
              <a:ext uri="{FF2B5EF4-FFF2-40B4-BE49-F238E27FC236}">
                <a16:creationId xmlns:a16="http://schemas.microsoft.com/office/drawing/2014/main" id="{A68591CF-FC3E-4C32-8A61-39F5E78C8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D361A-CE51-4D00-82DD-CE78DCCDABE3}"/>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593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539F5-7CF6-49D3-9F6A-AC73CC05A6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F9F6B-56EF-4406-8657-2FCABD2737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3F895-29D2-40FC-BCDB-082A60B46E61}"/>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5" name="Footer Placeholder 4">
            <a:extLst>
              <a:ext uri="{FF2B5EF4-FFF2-40B4-BE49-F238E27FC236}">
                <a16:creationId xmlns:a16="http://schemas.microsoft.com/office/drawing/2014/main" id="{DBBA41A8-34C5-433E-88BA-AAC930D7D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35B65-57AF-4186-8921-9634845BABDE}"/>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93359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7E84-D9E0-4D66-AF44-0899B95FA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1BAF3-3849-4982-B6B0-36053E3EFC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D20F7-6410-44A2-BE07-9E9EC3677647}"/>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5" name="Footer Placeholder 4">
            <a:extLst>
              <a:ext uri="{FF2B5EF4-FFF2-40B4-BE49-F238E27FC236}">
                <a16:creationId xmlns:a16="http://schemas.microsoft.com/office/drawing/2014/main" id="{9ECEC684-2DBF-49BD-8710-460CB59D2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1AA4D-2742-4DD4-BF04-55D5F8819472}"/>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84756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DF51-A5D1-43AA-A247-6773D8A74F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4AB29-0BB1-4A26-8546-A769C1F9C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E86BAE-909A-4C1A-BBF5-44265D9DA5A6}"/>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5" name="Footer Placeholder 4">
            <a:extLst>
              <a:ext uri="{FF2B5EF4-FFF2-40B4-BE49-F238E27FC236}">
                <a16:creationId xmlns:a16="http://schemas.microsoft.com/office/drawing/2014/main" id="{29BA1B86-6BEF-455B-A852-FD019361D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9DB20-06E4-4512-92B0-1B44B48CE093}"/>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61635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8EBD-F95A-41D2-B23B-068B1E43A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BE668-4489-4A78-97AD-28EE74CD6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683A4-E6BB-4E02-9389-2630877089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67E13-BAB1-415B-B688-F401EDCB9000}"/>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6" name="Footer Placeholder 5">
            <a:extLst>
              <a:ext uri="{FF2B5EF4-FFF2-40B4-BE49-F238E27FC236}">
                <a16:creationId xmlns:a16="http://schemas.microsoft.com/office/drawing/2014/main" id="{AFEC73E1-EC9A-4702-9C63-953ABB76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33991-FEF5-4C6E-B6FA-E35B8F798C0B}"/>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42310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1731-05F3-4E75-AFFF-CD974F221A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A4BCE-17C4-499C-A7D1-5F3DE4408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AD1BC5-EF6F-4E31-8F30-4E58C5DB6B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3E6C7-7153-460D-A0DE-D882AF25A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20A627-D417-4DB3-AE3A-D1824041B7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B1BFC6-DE7B-4DA9-9FC4-21F038C0E4BB}"/>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8" name="Footer Placeholder 7">
            <a:extLst>
              <a:ext uri="{FF2B5EF4-FFF2-40B4-BE49-F238E27FC236}">
                <a16:creationId xmlns:a16="http://schemas.microsoft.com/office/drawing/2014/main" id="{F7A6AE35-6F2E-4FC3-8914-F3C9C5CBDB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4A501D-01DE-49F2-928C-47F89D223210}"/>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21804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2C67-7E2A-4392-8EF1-7528BF3176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77F145-597C-49D2-B8D2-F8E9AC5286C6}"/>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4" name="Footer Placeholder 3">
            <a:extLst>
              <a:ext uri="{FF2B5EF4-FFF2-40B4-BE49-F238E27FC236}">
                <a16:creationId xmlns:a16="http://schemas.microsoft.com/office/drawing/2014/main" id="{1FCE67C0-2084-4DD8-9970-306F6B81F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A1AB68-01B8-4F36-B1B2-563BD8D0C91E}"/>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65588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27EE0-4073-4EBB-B64F-56E923C0550B}"/>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3" name="Footer Placeholder 2">
            <a:extLst>
              <a:ext uri="{FF2B5EF4-FFF2-40B4-BE49-F238E27FC236}">
                <a16:creationId xmlns:a16="http://schemas.microsoft.com/office/drawing/2014/main" id="{4FA3C5C2-42A2-40FA-8572-73EB3FA23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45B6D1-2154-4E4E-AFFD-89E4D032C06B}"/>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98852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26FC-1C40-42C1-BAA9-24093A63D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A3BBA0-1849-46D8-AD4D-2E6AC02BA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9C9366-9EAD-4296-A0A0-B11D1CD34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CFB0DD-453C-4190-8027-C683C627C98B}"/>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6" name="Footer Placeholder 5">
            <a:extLst>
              <a:ext uri="{FF2B5EF4-FFF2-40B4-BE49-F238E27FC236}">
                <a16:creationId xmlns:a16="http://schemas.microsoft.com/office/drawing/2014/main" id="{F4EEB813-4647-4BC5-8CE3-81A6AFB5B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5FA5A-0903-40C8-893A-8416CE97184C}"/>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71908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865D-FA53-4D7A-91A0-73660665A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9244E3-672B-40C9-B6C1-56100E1AD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1D9B5E-BFB5-469A-BB38-D4C933AB1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5525A4-F778-467A-9663-D712A88B6841}"/>
              </a:ext>
            </a:extLst>
          </p:cNvPr>
          <p:cNvSpPr>
            <a:spLocks noGrp="1"/>
          </p:cNvSpPr>
          <p:nvPr>
            <p:ph type="dt" sz="half" idx="10"/>
          </p:nvPr>
        </p:nvSpPr>
        <p:spPr/>
        <p:txBody>
          <a:bodyPr/>
          <a:lstStyle/>
          <a:p>
            <a:fld id="{9D14D25C-54EF-4CD0-80EA-3869363DAE29}" type="datetimeFigureOut">
              <a:rPr lang="en-US" smtClean="0"/>
              <a:t>12/17/2017</a:t>
            </a:fld>
            <a:endParaRPr lang="en-US"/>
          </a:p>
        </p:txBody>
      </p:sp>
      <p:sp>
        <p:nvSpPr>
          <p:cNvPr id="6" name="Footer Placeholder 5">
            <a:extLst>
              <a:ext uri="{FF2B5EF4-FFF2-40B4-BE49-F238E27FC236}">
                <a16:creationId xmlns:a16="http://schemas.microsoft.com/office/drawing/2014/main" id="{F39EE7D8-419D-4EFC-A82A-72C73573A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E250A-58A5-4B52-B75C-03671891934D}"/>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2803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65DE5-B8C6-427C-A3EF-A3C8D1E14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F88617-90AC-418F-88F0-A54108991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DC978-F196-474D-B0EA-DD32CDA108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4D25C-54EF-4CD0-80EA-3869363DAE29}" type="datetimeFigureOut">
              <a:rPr lang="en-US" smtClean="0"/>
              <a:t>12/17/2017</a:t>
            </a:fld>
            <a:endParaRPr lang="en-US"/>
          </a:p>
        </p:txBody>
      </p:sp>
      <p:sp>
        <p:nvSpPr>
          <p:cNvPr id="5" name="Footer Placeholder 4">
            <a:extLst>
              <a:ext uri="{FF2B5EF4-FFF2-40B4-BE49-F238E27FC236}">
                <a16:creationId xmlns:a16="http://schemas.microsoft.com/office/drawing/2014/main" id="{E6975E86-0F02-448E-BF45-302B3A0E6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524784-7FEE-4413-9DD9-788E16473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7300C-6734-4D21-B163-50C0DD360C57}" type="slidenum">
              <a:rPr lang="en-US" smtClean="0"/>
              <a:t>‹#›</a:t>
            </a:fld>
            <a:endParaRPr lang="en-US"/>
          </a:p>
        </p:txBody>
      </p:sp>
    </p:spTree>
    <p:extLst>
      <p:ext uri="{BB962C8B-B14F-4D97-AF65-F5344CB8AC3E}">
        <p14:creationId xmlns:p14="http://schemas.microsoft.com/office/powerpoint/2010/main" val="196148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igaxlaw.com/medical-bills-in-personal-injury-trials-ask-the-jury-to-award-them-the-low-anchoring-effect-of-medical-expens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a:extLst>
              <a:ext uri="{FF2B5EF4-FFF2-40B4-BE49-F238E27FC236}">
                <a16:creationId xmlns:a16="http://schemas.microsoft.com/office/drawing/2014/main" id="{4083A5C4-203A-4F26-8FBC-5313D8F91983}"/>
              </a:ext>
            </a:extLst>
          </p:cNvPr>
          <p:cNvSpPr>
            <a:spLocks noGrp="1" noChangeArrowheads="1"/>
          </p:cNvSpPr>
          <p:nvPr>
            <p:ph type="ctrTitle"/>
          </p:nvPr>
        </p:nvSpPr>
        <p:spPr>
          <a:xfrm>
            <a:off x="1919288" y="657226"/>
            <a:ext cx="7956550" cy="1800225"/>
          </a:xfrm>
        </p:spPr>
        <p:txBody>
          <a:bodyPr/>
          <a:lstStyle/>
          <a:p>
            <a:pPr eaLnBrk="1" hangingPunct="1"/>
            <a:r>
              <a:rPr lang="en-US" altLang="en-US" sz="3600" dirty="0"/>
              <a:t>National Business Institute (NBI)</a:t>
            </a:r>
            <a:br>
              <a:rPr lang="en-US" altLang="en-US" sz="3600" dirty="0"/>
            </a:br>
            <a:br>
              <a:rPr lang="en-US" altLang="en-US" sz="3600" dirty="0"/>
            </a:br>
            <a:r>
              <a:rPr lang="en-US" altLang="en-US" sz="2600" dirty="0"/>
              <a:t>Plaintiff’s Personal Injury: Advanced Practice</a:t>
            </a:r>
          </a:p>
        </p:txBody>
      </p:sp>
      <p:sp>
        <p:nvSpPr>
          <p:cNvPr id="2051" name="Rectangle 7">
            <a:extLst>
              <a:ext uri="{FF2B5EF4-FFF2-40B4-BE49-F238E27FC236}">
                <a16:creationId xmlns:a16="http://schemas.microsoft.com/office/drawing/2014/main" id="{A86CCD57-0014-45FD-9E79-A4027595BCEF}"/>
              </a:ext>
            </a:extLst>
          </p:cNvPr>
          <p:cNvSpPr>
            <a:spLocks noGrp="1" noChangeArrowheads="1"/>
          </p:cNvSpPr>
          <p:nvPr>
            <p:ph type="subTitle" idx="1"/>
          </p:nvPr>
        </p:nvSpPr>
        <p:spPr>
          <a:xfrm>
            <a:off x="1919289" y="2708276"/>
            <a:ext cx="8497887" cy="3648075"/>
          </a:xfrm>
        </p:spPr>
        <p:txBody>
          <a:bodyPr/>
          <a:lstStyle/>
          <a:p>
            <a:pPr eaLnBrk="1" hangingPunct="1"/>
            <a:r>
              <a:rPr lang="en-US" altLang="en-US" dirty="0">
                <a:solidFill>
                  <a:schemeClr val="tx1"/>
                </a:solidFill>
              </a:rPr>
              <a:t>Section IV</a:t>
            </a:r>
            <a:r>
              <a:rPr lang="en-US" altLang="en-US" dirty="0"/>
              <a:t>.</a:t>
            </a:r>
            <a:r>
              <a:rPr lang="en-US" altLang="en-US" dirty="0">
                <a:solidFill>
                  <a:schemeClr val="tx1"/>
                </a:solidFill>
              </a:rPr>
              <a:t> Evidence: Overcoming Admission Hurdles with Medical Bills and Records</a:t>
            </a:r>
          </a:p>
          <a:p>
            <a:pPr eaLnBrk="1" hangingPunct="1"/>
            <a:endParaRPr lang="en-US" altLang="en-US" dirty="0"/>
          </a:p>
          <a:p>
            <a:pPr eaLnBrk="1" hangingPunct="1"/>
            <a:r>
              <a:rPr lang="en-US" altLang="en-US" dirty="0"/>
              <a:t>By: Paul Kouri</a:t>
            </a:r>
          </a:p>
          <a:p>
            <a:pPr eaLnBrk="1" hangingPunct="1"/>
            <a:endParaRPr lang="en-US" altLang="en-US" dirty="0"/>
          </a:p>
          <a:p>
            <a:pPr eaLnBrk="1" hangingPunct="1"/>
            <a:r>
              <a:rPr lang="en-US" altLang="en-US" sz="2000" dirty="0"/>
              <a:t>December 18, 2017</a:t>
            </a:r>
          </a:p>
          <a:p>
            <a:pPr eaLnBrk="1" hangingPunct="1"/>
            <a:r>
              <a:rPr lang="en-US" altLang="en-US" sz="2000" dirty="0"/>
              <a:t>Oklahoma City, Oklahoma</a:t>
            </a:r>
          </a:p>
        </p:txBody>
      </p:sp>
      <p:sp>
        <p:nvSpPr>
          <p:cNvPr id="2052" name="Rectangle 6">
            <a:extLst>
              <a:ext uri="{FF2B5EF4-FFF2-40B4-BE49-F238E27FC236}">
                <a16:creationId xmlns:a16="http://schemas.microsoft.com/office/drawing/2014/main" id="{DF0259C2-B358-452B-A9DA-4EFA9CA822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E47A10-602D-481E-9E6B-B730C09B8B32}" type="slidenum">
              <a:rPr lang="en-US" altLang="en-US" sz="1200">
                <a:solidFill>
                  <a:srgbClr val="898989"/>
                </a:solidFill>
                <a:latin typeface="Tahoma" panose="020B0604030504040204" pitchFamily="34" charset="0"/>
              </a:rPr>
              <a:pPr>
                <a:spcBef>
                  <a:spcPct val="0"/>
                </a:spcBef>
                <a:buFontTx/>
                <a:buNone/>
              </a:pPr>
              <a:t>1</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22928745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pic>
        <p:nvPicPr>
          <p:cNvPr id="1026" name="Picture 2" descr="Image result for love and marriage quote princess bride">
            <a:extLst>
              <a:ext uri="{FF2B5EF4-FFF2-40B4-BE49-F238E27FC236}">
                <a16:creationId xmlns:a16="http://schemas.microsoft.com/office/drawing/2014/main" id="{089B1918-37DC-4E52-83CC-EFD59423FD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4483" y="1027906"/>
            <a:ext cx="4654427" cy="5123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ADF3645-9167-4C69-BC24-800DF284AEA4}"/>
              </a:ext>
            </a:extLst>
          </p:cNvPr>
          <p:cNvSpPr/>
          <p:nvPr/>
        </p:nvSpPr>
        <p:spPr>
          <a:xfrm>
            <a:off x="5825193" y="2835761"/>
            <a:ext cx="6096000" cy="1938992"/>
          </a:xfrm>
          <a:prstGeom prst="rect">
            <a:avLst/>
          </a:prstGeom>
        </p:spPr>
        <p:txBody>
          <a:bodyPr>
            <a:spAutoFit/>
          </a:bodyPr>
          <a:lstStyle/>
          <a:p>
            <a:r>
              <a:rPr lang="en-US" sz="2400" dirty="0"/>
              <a:t>Collateral Source Rule </a:t>
            </a:r>
          </a:p>
          <a:p>
            <a:r>
              <a:rPr lang="en-US" sz="2400" dirty="0"/>
              <a:t>Applies to remarriage of injured party</a:t>
            </a:r>
          </a:p>
          <a:p>
            <a:endParaRPr lang="en-US" sz="2400" dirty="0"/>
          </a:p>
          <a:p>
            <a:r>
              <a:rPr lang="en-US" sz="2400" dirty="0" err="1"/>
              <a:t>Kimery</a:t>
            </a:r>
            <a:r>
              <a:rPr lang="en-US" sz="2400" dirty="0"/>
              <a:t> v. Public Service Co., 1980 OK 187, 622 P.2d 1066.</a:t>
            </a:r>
          </a:p>
        </p:txBody>
      </p:sp>
    </p:spTree>
    <p:extLst>
      <p:ext uri="{BB962C8B-B14F-4D97-AF65-F5344CB8AC3E}">
        <p14:creationId xmlns:p14="http://schemas.microsoft.com/office/powerpoint/2010/main" val="405027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dirty="0"/>
              <a:t>The Rule has been eroded where the “collateral benefit” is not the result of the Plaintiff’s efforts either. </a:t>
            </a:r>
          </a:p>
          <a:p>
            <a:pPr marL="0" indent="0">
              <a:buNone/>
            </a:pPr>
            <a:endParaRPr lang="en-US" dirty="0"/>
          </a:p>
          <a:p>
            <a:pPr marL="0" indent="0">
              <a:buNone/>
            </a:pPr>
            <a:r>
              <a:rPr lang="en-US" dirty="0"/>
              <a:t>See, e.g., </a:t>
            </a:r>
            <a:r>
              <a:rPr lang="en-US" i="1" dirty="0"/>
              <a:t>Bozeman v. Louisiana, </a:t>
            </a:r>
            <a:r>
              <a:rPr lang="en-US" dirty="0"/>
              <a:t>879 So.2d 692 (La. 2004).</a:t>
            </a:r>
          </a:p>
          <a:p>
            <a:pPr marL="0" indent="0">
              <a:buNone/>
            </a:pPr>
            <a:endParaRPr lang="en-US" b="1" dirty="0"/>
          </a:p>
        </p:txBody>
      </p:sp>
    </p:spTree>
    <p:extLst>
      <p:ext uri="{BB962C8B-B14F-4D97-AF65-F5344CB8AC3E}">
        <p14:creationId xmlns:p14="http://schemas.microsoft.com/office/powerpoint/2010/main" val="101662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r>
              <a:rPr lang="en-US" b="1" dirty="0"/>
              <a:t>D. Getting Medical Bills Into Evidence.</a:t>
            </a:r>
            <a:endParaRPr lang="en-US" dirty="0"/>
          </a:p>
          <a:p>
            <a:endParaRPr lang="en-US" b="1" dirty="0"/>
          </a:p>
        </p:txBody>
      </p:sp>
    </p:spTree>
    <p:extLst>
      <p:ext uri="{BB962C8B-B14F-4D97-AF65-F5344CB8AC3E}">
        <p14:creationId xmlns:p14="http://schemas.microsoft.com/office/powerpoint/2010/main" val="31453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r>
              <a:rPr lang="en-US" b="1" dirty="0"/>
              <a:t>D. Getting Medical Bills Into Evidence.</a:t>
            </a:r>
          </a:p>
          <a:p>
            <a:r>
              <a:rPr lang="en-US" b="1" dirty="0"/>
              <a:t>12 O.S. 3009:</a:t>
            </a:r>
            <a:endParaRPr lang="en-US" dirty="0"/>
          </a:p>
          <a:p>
            <a:pPr marL="0" indent="0">
              <a:buNone/>
            </a:pPr>
            <a:r>
              <a:rPr lang="en-US" dirty="0"/>
              <a:t>Upon the trial of any civil case involving injury … the patient … shall be a competent witness to identify doctor bills … upon a showing by the witness that such bills were received from a licensed practicing physician … and that such expenses were incurred in connection with the treatment of the injury . . . involved in the subject of litigation at trial. </a:t>
            </a:r>
            <a:r>
              <a:rPr lang="en-US" b="1" dirty="0"/>
              <a:t>Such items of evidence need not be identified by the person who submits the bill, and it shall not be necessary for an expert witness to testify that the charges were reasonable and necessary.</a:t>
            </a:r>
          </a:p>
          <a:p>
            <a:endParaRPr lang="en-US" b="1" dirty="0"/>
          </a:p>
        </p:txBody>
      </p:sp>
    </p:spTree>
    <p:extLst>
      <p:ext uri="{BB962C8B-B14F-4D97-AF65-F5344CB8AC3E}">
        <p14:creationId xmlns:p14="http://schemas.microsoft.com/office/powerpoint/2010/main" val="409946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pic>
        <p:nvPicPr>
          <p:cNvPr id="4" name="Picture 2" descr="Related image">
            <a:extLst>
              <a:ext uri="{FF2B5EF4-FFF2-40B4-BE49-F238E27FC236}">
                <a16:creationId xmlns:a16="http://schemas.microsoft.com/office/drawing/2014/main" id="{A01CA036-F662-489F-9D17-88A197FAB7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027906"/>
            <a:ext cx="5919054" cy="486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6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838200" y="1825625"/>
            <a:ext cx="10515600" cy="1607386"/>
          </a:xfrm>
        </p:spPr>
        <p:txBody>
          <a:bodyPr>
            <a:normAutofit/>
          </a:bodyPr>
          <a:lstStyle/>
          <a:p>
            <a:r>
              <a:rPr lang="en-US" b="1" dirty="0"/>
              <a:t>Future Medical Bills</a:t>
            </a:r>
            <a:endParaRPr lang="en-US" dirty="0"/>
          </a:p>
          <a:p>
            <a:r>
              <a:rPr lang="en-US" dirty="0"/>
              <a:t>Must have expert testimony for future medical bills.</a:t>
            </a:r>
          </a:p>
          <a:p>
            <a:r>
              <a:rPr lang="en-US" i="1" dirty="0"/>
              <a:t>Reed v. Scott, </a:t>
            </a:r>
            <a:r>
              <a:rPr lang="en-US" dirty="0"/>
              <a:t>1991 OK 113, 820 P.2d 445.</a:t>
            </a:r>
          </a:p>
          <a:p>
            <a:pPr marL="0" indent="0">
              <a:buNone/>
            </a:pPr>
            <a:endParaRPr lang="en-US" b="1" dirty="0"/>
          </a:p>
        </p:txBody>
      </p:sp>
      <p:pic>
        <p:nvPicPr>
          <p:cNvPr id="6146" name="Picture 2" descr="Image result for nfl concussion">
            <a:extLst>
              <a:ext uri="{FF2B5EF4-FFF2-40B4-BE49-F238E27FC236}">
                <a16:creationId xmlns:a16="http://schemas.microsoft.com/office/drawing/2014/main" id="{CD09ED64-9264-4B12-A8BD-862D69A73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053" y="3433011"/>
            <a:ext cx="5767137" cy="325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1096107" y="2596540"/>
            <a:ext cx="3450247" cy="3004283"/>
          </a:xfrm>
        </p:spPr>
        <p:txBody>
          <a:bodyPr>
            <a:normAutofit/>
          </a:bodyPr>
          <a:lstStyle/>
          <a:p>
            <a:pPr marL="0" indent="0">
              <a:buNone/>
            </a:pPr>
            <a:r>
              <a:rPr lang="en-US" b="1" dirty="0"/>
              <a:t>Paid versus incurred</a:t>
            </a:r>
          </a:p>
          <a:p>
            <a:pPr marL="0" indent="0">
              <a:buNone/>
            </a:pPr>
            <a:r>
              <a:rPr lang="en-US" b="1" dirty="0"/>
              <a:t>The 3009.1 “Hurdle”</a:t>
            </a:r>
          </a:p>
        </p:txBody>
      </p:sp>
      <p:pic>
        <p:nvPicPr>
          <p:cNvPr id="7172" name="Picture 4" descr="Image result for medical bills">
            <a:extLst>
              <a:ext uri="{FF2B5EF4-FFF2-40B4-BE49-F238E27FC236}">
                <a16:creationId xmlns:a16="http://schemas.microsoft.com/office/drawing/2014/main" id="{B2BF54D6-366F-4954-8740-9D51CA40D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046" y="1253507"/>
            <a:ext cx="5232155" cy="52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6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fontScale="55000" lnSpcReduction="20000"/>
          </a:bodyPr>
          <a:lstStyle/>
          <a:p>
            <a:r>
              <a:rPr lang="en-US" dirty="0"/>
              <a:t>A. Upon the trial of any civil action arising from personal injury, the actual amounts paid for any services in the treatment of the injured party, including doctor bills, hospital bills, ambulance service bills, drug and other prescription bills, and similar bills shall be the amounts admissible at trial, not the amounts billed for such expenses incurred in the treatment of the party. If, in addition to evidence of payment, a party submits a signed statement acknowledged by the medical provider or an authorized representative or sworn testimony that the provider will accept the amount paid as full payment of the obligations, the statement or testimony shall be admitted into evidence. The statement or testimony shall be part of the record as an exhibit but need not be shown to the jury. If a medical provider has filed a lien in the case for an amount in excess of the amount paid, then the bills in excess of the amount paid, but not more than the amount of the lien, shall be admissible.</a:t>
            </a:r>
          </a:p>
          <a:p>
            <a:r>
              <a:rPr lang="en-US" dirty="0"/>
              <a:t>B. If no payment has been made, the Medicare reimbursement rates in effect when the personal injury occurred, not the amounts billed, shall be admissible if, in addition to evidence of nonpayment, a party submits a signed statement acknowledged by the medical provider or an authorized representative or sworn testimony that the provider will accept payment at the Medicare reimbursement rate less cost of recovery as provided in Medicare regulations as full payment of the obligation. The statement or testimony shall be admitted into evidence and shall be part of the record as an exhibit but need not be shown to the jury. If a medical provider has filed a lien in the case for an amount in excess of the Medicare rate, then the bills in excess of the amount of the Medicare rate, but not more than the amount of the lien, shall be admissible.</a:t>
            </a:r>
          </a:p>
          <a:p>
            <a:r>
              <a:rPr lang="en-US" dirty="0"/>
              <a:t>C. If no bills have been paid, or no statement acknowledged by the medical provider or sworn testimony as provided in subsections A and B of this section is provided to the opposing party and listed as an exhibit by the final pretrial hearing, then the amount billed shall be admissible at trial subject to the limitations regarding any lien filed in the case.</a:t>
            </a:r>
          </a:p>
          <a:p>
            <a:r>
              <a:rPr lang="en-US" dirty="0"/>
              <a:t>D. This section shall apply to civil actions arising from personal injury filed on or after November 1, 2015.</a:t>
            </a:r>
          </a:p>
          <a:p>
            <a:pPr marL="0" indent="0">
              <a:buNone/>
            </a:pPr>
            <a:endParaRPr lang="en-US" b="1" dirty="0"/>
          </a:p>
        </p:txBody>
      </p:sp>
    </p:spTree>
    <p:extLst>
      <p:ext uri="{BB962C8B-B14F-4D97-AF65-F5344CB8AC3E}">
        <p14:creationId xmlns:p14="http://schemas.microsoft.com/office/powerpoint/2010/main" val="391369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fontScale="55000" lnSpcReduction="20000"/>
          </a:bodyPr>
          <a:lstStyle/>
          <a:p>
            <a:r>
              <a:rPr lang="en-US" dirty="0"/>
              <a:t>A. Upon the trial of any civil action arising from personal injury, the actual amounts paid for any services in the treatment of the injured party, including doctor bills, hospital bills, ambulance service bills, drug and other prescription bills, and similar bills shall be the amounts admissible at trial, not the amounts billed for such expenses incurred in the treatment of the party. If, in addition to evidence of payment, a party submits a signed statement acknowledged by the medical provider or an authorized representative or sworn testimony that the provider will accept the amount paid as full payment of the obligations, the statement or testimony shall be admitted into evidence. The statement or testimony shall be part of the record as an exhibit but need not be shown to the jury. If a medical provider has filed a lien in the case for an amount in excess of the amount paid, then the bills in excess of the amount paid, but not more than the amount of the lien, shall be admissible.</a:t>
            </a:r>
          </a:p>
          <a:p>
            <a:r>
              <a:rPr lang="en-US" dirty="0"/>
              <a:t>B. If no payment has been made, the Medicare reimbursement rates in effect when the personal injury occurred, not the amounts billed, shall be admissible if, in addition to evidence of nonpayment, a party submits a signed statement acknowledged by the medical provider or an authorized representative or sworn testimony that the provider will accept payment at the Medicare reimbursement rate less cost of recovery as provided in Medicare regulations as full payment of the obligation. The statement or testimony shall be admitted into evidence and shall be part of the record as an exhibit but need not be shown to the jury. If a medical provider has filed a lien in the case for an amount in excess of the Medicare rate, then the bills in excess of the amount of the Medicare rate, but not more than the amount of the lien, shall be admissible.</a:t>
            </a:r>
          </a:p>
          <a:p>
            <a:r>
              <a:rPr lang="en-US" dirty="0"/>
              <a:t>C. If no bills have been paid, or no statement acknowledged by the medical provider or sworn testimony as provided in subsections A and B of this section is provided to the opposing party and listed as an exhibit by the final pretrial hearing, then the amount billed shall be admissible at trial subject to the limitations regarding any lien filed in the case.</a:t>
            </a:r>
          </a:p>
          <a:p>
            <a:r>
              <a:rPr lang="en-US" dirty="0"/>
              <a:t>D. This section shall apply to civil actions arising from personal injury filed on or after November 1, 2015.</a:t>
            </a:r>
          </a:p>
          <a:p>
            <a:pPr marL="0" indent="0">
              <a:buNone/>
            </a:pPr>
            <a:endParaRPr lang="en-US" b="1" dirty="0"/>
          </a:p>
        </p:txBody>
      </p:sp>
    </p:spTree>
    <p:extLst>
      <p:ext uri="{BB962C8B-B14F-4D97-AF65-F5344CB8AC3E}">
        <p14:creationId xmlns:p14="http://schemas.microsoft.com/office/powerpoint/2010/main" val="372810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“Any Civil Action Arising From Personal Injury”</a:t>
            </a:r>
          </a:p>
        </p:txBody>
      </p:sp>
    </p:spTree>
    <p:extLst>
      <p:ext uri="{BB962C8B-B14F-4D97-AF65-F5344CB8AC3E}">
        <p14:creationId xmlns:p14="http://schemas.microsoft.com/office/powerpoint/2010/main" val="48879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pic>
        <p:nvPicPr>
          <p:cNvPr id="4104" name="Picture 8" descr="Image result for have your cake">
            <a:extLst>
              <a:ext uri="{FF2B5EF4-FFF2-40B4-BE49-F238E27FC236}">
                <a16:creationId xmlns:a16="http://schemas.microsoft.com/office/drawing/2014/main" id="{098A4752-4DE2-4136-96DE-FCE2977622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5588" y="1403594"/>
            <a:ext cx="495756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59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“Any Civil Action Arising From Personal Injury”</a:t>
            </a:r>
          </a:p>
        </p:txBody>
      </p:sp>
    </p:spTree>
    <p:extLst>
      <p:ext uri="{BB962C8B-B14F-4D97-AF65-F5344CB8AC3E}">
        <p14:creationId xmlns:p14="http://schemas.microsoft.com/office/powerpoint/2010/main" val="303221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pic>
        <p:nvPicPr>
          <p:cNvPr id="8196" name="Picture 4" descr="Image result for oklahoma supreme court">
            <a:extLst>
              <a:ext uri="{FF2B5EF4-FFF2-40B4-BE49-F238E27FC236}">
                <a16:creationId xmlns:a16="http://schemas.microsoft.com/office/drawing/2014/main" id="{1438FA12-FD8F-4157-A077-32FD0F7F88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415" y="1356702"/>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5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Don’t assume you are limited to the paid amount:</a:t>
            </a:r>
          </a:p>
          <a:p>
            <a:pPr marL="0" indent="0">
              <a:buNone/>
            </a:pPr>
            <a:endParaRPr lang="en-US" b="1" dirty="0"/>
          </a:p>
          <a:p>
            <a:pPr marL="0" indent="0">
              <a:buNone/>
            </a:pPr>
            <a:r>
              <a:rPr lang="en-US" dirty="0"/>
              <a:t>C. If no bills have been paid, or no statement acknowledged by the medical provider or sworn testimony as provided in subsections A and B of this section is provided to the opposing party and listed as an exhibit by the final pretrial hearing, then the amount billed shall be admissible at trial subject to the limitations regarding any lien filed in the case.</a:t>
            </a:r>
          </a:p>
          <a:p>
            <a:pPr marL="0" indent="0">
              <a:buNone/>
            </a:pPr>
            <a:endParaRPr lang="en-US" b="1" dirty="0"/>
          </a:p>
        </p:txBody>
      </p:sp>
    </p:spTree>
    <p:extLst>
      <p:ext uri="{BB962C8B-B14F-4D97-AF65-F5344CB8AC3E}">
        <p14:creationId xmlns:p14="http://schemas.microsoft.com/office/powerpoint/2010/main" val="1438994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pic>
        <p:nvPicPr>
          <p:cNvPr id="9218" name="Picture 2" descr="Image result for legal department">
            <a:extLst>
              <a:ext uri="{FF2B5EF4-FFF2-40B4-BE49-F238E27FC236}">
                <a16:creationId xmlns:a16="http://schemas.microsoft.com/office/drawing/2014/main" id="{193445BE-FAC8-49A8-8946-C42EC8FA8D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46584" y="2691606"/>
            <a:ext cx="5040923" cy="321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473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pic>
        <p:nvPicPr>
          <p:cNvPr id="10242" name="Picture 2" descr="Image result for kim jong un">
            <a:extLst>
              <a:ext uri="{FF2B5EF4-FFF2-40B4-BE49-F238E27FC236}">
                <a16:creationId xmlns:a16="http://schemas.microsoft.com/office/drawing/2014/main" id="{24D4216B-5881-46A4-902C-65A343821F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1869" y="1825625"/>
            <a:ext cx="82882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4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pic>
        <p:nvPicPr>
          <p:cNvPr id="4" name="Content Placeholder 3">
            <a:extLst>
              <a:ext uri="{FF2B5EF4-FFF2-40B4-BE49-F238E27FC236}">
                <a16:creationId xmlns:a16="http://schemas.microsoft.com/office/drawing/2014/main" id="{7E78B7AE-9B35-42F8-98E7-189278D67D81}"/>
              </a:ext>
            </a:extLst>
          </p:cNvPr>
          <p:cNvPicPr>
            <a:picLocks noGrp="1" noChangeAspect="1"/>
          </p:cNvPicPr>
          <p:nvPr>
            <p:ph idx="1"/>
          </p:nvPr>
        </p:nvPicPr>
        <p:blipFill>
          <a:blip r:embed="rId3"/>
          <a:stretch>
            <a:fillRect/>
          </a:stretch>
        </p:blipFill>
        <p:spPr>
          <a:xfrm>
            <a:off x="838200" y="1899138"/>
            <a:ext cx="10856622" cy="3188677"/>
          </a:xfrm>
          <a:prstGeom prst="rect">
            <a:avLst/>
          </a:prstGeom>
        </p:spPr>
      </p:pic>
    </p:spTree>
    <p:extLst>
      <p:ext uri="{BB962C8B-B14F-4D97-AF65-F5344CB8AC3E}">
        <p14:creationId xmlns:p14="http://schemas.microsoft.com/office/powerpoint/2010/main" val="355100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pic>
        <p:nvPicPr>
          <p:cNvPr id="11266" name="Picture 2" descr="Image result for uninsured motorists bad faith cartoon">
            <a:extLst>
              <a:ext uri="{FF2B5EF4-FFF2-40B4-BE49-F238E27FC236}">
                <a16:creationId xmlns:a16="http://schemas.microsoft.com/office/drawing/2014/main" id="{64862ECE-3C2A-40B3-8AB1-55212296A7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86502" y="1825625"/>
            <a:ext cx="521899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1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838200" y="1825625"/>
            <a:ext cx="10515600" cy="1620960"/>
          </a:xfrm>
        </p:spPr>
        <p:txBody>
          <a:bodyPr>
            <a:normAutofit/>
          </a:bodyPr>
          <a:lstStyle/>
          <a:p>
            <a:pPr marL="0" indent="0">
              <a:buNone/>
            </a:pPr>
            <a:r>
              <a:rPr lang="en-US" b="1" dirty="0"/>
              <a:t>What does one do?</a:t>
            </a:r>
          </a:p>
          <a:p>
            <a:pPr marL="0" indent="0">
              <a:buNone/>
            </a:pPr>
            <a:endParaRPr lang="en-US" b="1" dirty="0"/>
          </a:p>
          <a:p>
            <a:pPr marL="0" indent="0">
              <a:buNone/>
            </a:pPr>
            <a:r>
              <a:rPr lang="en-US" b="1" dirty="0">
                <a:solidFill>
                  <a:schemeClr val="accent2">
                    <a:lumMod val="75000"/>
                  </a:schemeClr>
                </a:solidFill>
              </a:rPr>
              <a:t>In light of Paid versus Incurred?</a:t>
            </a:r>
          </a:p>
        </p:txBody>
      </p:sp>
      <p:pic>
        <p:nvPicPr>
          <p:cNvPr id="12290" name="Picture 2" descr="Image result for tightrope">
            <a:extLst>
              <a:ext uri="{FF2B5EF4-FFF2-40B4-BE49-F238E27FC236}">
                <a16:creationId xmlns:a16="http://schemas.microsoft.com/office/drawing/2014/main" id="{B3A9B020-64C5-4341-B745-5C5500CF7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691" y="3349625"/>
            <a:ext cx="5065956" cy="316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76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Medical Bills—who needs ‘</a:t>
            </a:r>
            <a:r>
              <a:rPr lang="en-US" b="1" dirty="0" err="1"/>
              <a:t>em</a:t>
            </a:r>
            <a:r>
              <a:rPr lang="en-US" b="1" dirty="0"/>
              <a:t> anyway?</a:t>
            </a:r>
          </a:p>
          <a:p>
            <a:r>
              <a:rPr lang="en-US" b="1" dirty="0"/>
              <a:t>Don’t put any Medicals into Evidence: </a:t>
            </a:r>
            <a:r>
              <a:rPr lang="en-US" u="sng" dirty="0">
                <a:hlinkClick r:id="rId3"/>
              </a:rPr>
              <a:t>http://www.gigaxlaw.com/medical-bills-in-personal-injury-trials-ask-the-jury-to-award-them-the-low-anchoring-effect-of-medical-expenses/</a:t>
            </a:r>
            <a:r>
              <a:rPr lang="en-US" dirty="0"/>
              <a:t>. </a:t>
            </a:r>
          </a:p>
          <a:p>
            <a:pPr marL="0" indent="0">
              <a:buNone/>
            </a:pPr>
            <a:endParaRPr lang="en-US" b="1" dirty="0"/>
          </a:p>
        </p:txBody>
      </p:sp>
    </p:spTree>
    <p:extLst>
      <p:ext uri="{BB962C8B-B14F-4D97-AF65-F5344CB8AC3E}">
        <p14:creationId xmlns:p14="http://schemas.microsoft.com/office/powerpoint/2010/main" val="851761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fontScale="92500" lnSpcReduction="20000"/>
          </a:bodyPr>
          <a:lstStyle/>
          <a:p>
            <a:r>
              <a:rPr lang="en-US" b="1" dirty="0"/>
              <a:t>12 O.S. 2803(24): $25,000 hearsay exception</a:t>
            </a:r>
            <a:endParaRPr lang="en-US" dirty="0"/>
          </a:p>
          <a:p>
            <a:r>
              <a:rPr lang="en-US" dirty="0"/>
              <a:t>24. A verified or declared written medical report signed by a physician, provided:</a:t>
            </a:r>
          </a:p>
          <a:p>
            <a:r>
              <a:rPr lang="en-US" dirty="0"/>
              <a:t>a. the report is used in an action not arising out of contract in which the claim of the plaintiff is not in excess of Twenty-five Thousand Dollars ($25,000.00),</a:t>
            </a:r>
          </a:p>
          <a:p>
            <a:r>
              <a:rPr lang="en-US" dirty="0"/>
              <a:t>b. the report contains a history of the plaintiff, the complaints of the plaintiff, the physician’s findings on examination, and any diagnostic tests, description and cause of the injury, and the nature and extent of any permanent impairment. All opinions expressed in the report must be based upon a reasonable degree of medical probability, and</a:t>
            </a:r>
          </a:p>
          <a:p>
            <a:r>
              <a:rPr lang="en-US" dirty="0"/>
              <a:t>c. the medical report must be verified or contain a written declaration, made under the penalty of perjury, that the report is true.</a:t>
            </a:r>
          </a:p>
          <a:p>
            <a:pPr marL="0" indent="0">
              <a:buNone/>
            </a:pPr>
            <a:endParaRPr lang="en-US" b="1" dirty="0"/>
          </a:p>
        </p:txBody>
      </p:sp>
    </p:spTree>
    <p:extLst>
      <p:ext uri="{BB962C8B-B14F-4D97-AF65-F5344CB8AC3E}">
        <p14:creationId xmlns:p14="http://schemas.microsoft.com/office/powerpoint/2010/main" val="47353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C. The Collateral Source Rule.</a:t>
            </a:r>
            <a:endParaRPr lang="en-US" dirty="0"/>
          </a:p>
          <a:p>
            <a:pPr marL="0" indent="0">
              <a:buNone/>
            </a:pPr>
            <a:r>
              <a:rPr lang="en-US" dirty="0"/>
              <a:t>Upon commission of a tort it is the duty of the wrongdoer to answer for the damages wrought by his wrongful act, and that is measured by the whole loss so caused and the receipt of compensation by the injured party from a collateral source wholly independent of the wrongdoer does not operate to lessen the damages recoverable from the person causing the injury. </a:t>
            </a:r>
            <a:r>
              <a:rPr lang="en-US" i="1" dirty="0" err="1"/>
              <a:t>Denco</a:t>
            </a:r>
            <a:r>
              <a:rPr lang="en-US" i="1" dirty="0"/>
              <a:t> Bus Lines v. Hargis, </a:t>
            </a:r>
            <a:r>
              <a:rPr lang="en-US" dirty="0"/>
              <a:t>1951 OK 11, 229 P.2d 560.</a:t>
            </a:r>
          </a:p>
          <a:p>
            <a:endParaRPr lang="en-US" b="1" dirty="0"/>
          </a:p>
        </p:txBody>
      </p:sp>
    </p:spTree>
    <p:extLst>
      <p:ext uri="{BB962C8B-B14F-4D97-AF65-F5344CB8AC3E}">
        <p14:creationId xmlns:p14="http://schemas.microsoft.com/office/powerpoint/2010/main" val="3537443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E. Medical Records: Overcoming Objections</a:t>
            </a:r>
            <a:endParaRPr lang="en-US" dirty="0"/>
          </a:p>
          <a:p>
            <a:endParaRPr lang="en-US" b="1" dirty="0"/>
          </a:p>
        </p:txBody>
      </p:sp>
    </p:spTree>
    <p:extLst>
      <p:ext uri="{BB962C8B-B14F-4D97-AF65-F5344CB8AC3E}">
        <p14:creationId xmlns:p14="http://schemas.microsoft.com/office/powerpoint/2010/main" val="410223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838200" y="1825625"/>
            <a:ext cx="10515600" cy="558346"/>
          </a:xfrm>
        </p:spPr>
        <p:txBody>
          <a:bodyPr>
            <a:normAutofit/>
          </a:bodyPr>
          <a:lstStyle/>
          <a:p>
            <a:pPr marL="0" indent="0">
              <a:buNone/>
            </a:pPr>
            <a:r>
              <a:rPr lang="en-US" b="1" dirty="0"/>
              <a:t>Keeping medical records out of evidence</a:t>
            </a:r>
          </a:p>
        </p:txBody>
      </p:sp>
      <p:pic>
        <p:nvPicPr>
          <p:cNvPr id="13314" name="Picture 2" descr="Image result for irrelevant">
            <a:extLst>
              <a:ext uri="{FF2B5EF4-FFF2-40B4-BE49-F238E27FC236}">
                <a16:creationId xmlns:a16="http://schemas.microsoft.com/office/drawing/2014/main" id="{E4815915-494B-44B2-998E-A23894387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2518908"/>
            <a:ext cx="57150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028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Medical privilege waiver (12 O.S. 2503(D)):</a:t>
            </a:r>
          </a:p>
          <a:p>
            <a:pPr marL="0" indent="0">
              <a:buNone/>
            </a:pPr>
            <a:r>
              <a:rPr lang="en-US" dirty="0"/>
              <a:t>Medical privilege is waived as to any communication relevant to the physical, mental, or emotional, claims made pertinent by the patient in a legal proceeding.</a:t>
            </a:r>
          </a:p>
          <a:p>
            <a:pPr marL="0" indent="0">
              <a:buNone/>
            </a:pPr>
            <a:endParaRPr lang="en-US" b="1" dirty="0"/>
          </a:p>
          <a:p>
            <a:pPr marL="0" indent="0">
              <a:buNone/>
            </a:pPr>
            <a:r>
              <a:rPr lang="en-US" b="1" dirty="0"/>
              <a:t>But still the waiver is conditioned:</a:t>
            </a:r>
          </a:p>
          <a:p>
            <a:pPr marL="0" indent="0">
              <a:buNone/>
            </a:pPr>
            <a:r>
              <a:rPr lang="en-US" i="1" dirty="0" err="1"/>
              <a:t>Nitzel</a:t>
            </a:r>
            <a:r>
              <a:rPr lang="en-US" i="1" dirty="0"/>
              <a:t> v. Jackson, </a:t>
            </a:r>
            <a:r>
              <a:rPr lang="en-US" dirty="0"/>
              <a:t>1994 OK 49, 879 P.2d 1222, and </a:t>
            </a:r>
            <a:r>
              <a:rPr lang="en-US" i="1" dirty="0"/>
              <a:t>Higginbotham v. Jackson,</a:t>
            </a:r>
            <a:r>
              <a:rPr lang="en-US" dirty="0"/>
              <a:t> 1994 OK 8, 869 P.2d 319</a:t>
            </a:r>
            <a:endParaRPr lang="en-US" b="1" dirty="0"/>
          </a:p>
        </p:txBody>
      </p:sp>
    </p:spTree>
    <p:extLst>
      <p:ext uri="{BB962C8B-B14F-4D97-AF65-F5344CB8AC3E}">
        <p14:creationId xmlns:p14="http://schemas.microsoft.com/office/powerpoint/2010/main" val="3100008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pic>
        <p:nvPicPr>
          <p:cNvPr id="14338" name="Picture 2" descr="Image result for wave your hands">
            <a:extLst>
              <a:ext uri="{FF2B5EF4-FFF2-40B4-BE49-F238E27FC236}">
                <a16:creationId xmlns:a16="http://schemas.microsoft.com/office/drawing/2014/main" id="{A0E7CBCC-F5A5-4CFE-8C42-2ABC311AC1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71811" y="1343350"/>
            <a:ext cx="5498960" cy="468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79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838200" y="1825625"/>
            <a:ext cx="5285014" cy="3432175"/>
          </a:xfrm>
        </p:spPr>
        <p:txBody>
          <a:bodyPr>
            <a:normAutofit fontScale="92500" lnSpcReduction="20000"/>
          </a:bodyPr>
          <a:lstStyle/>
          <a:p>
            <a:pPr marL="0" indent="0">
              <a:buNone/>
            </a:pPr>
            <a:r>
              <a:rPr lang="en-US" b="1" dirty="0"/>
              <a:t>12 O.S. 3226(A)(2)(a):</a:t>
            </a:r>
          </a:p>
          <a:p>
            <a:pPr marL="0" indent="0">
              <a:buNone/>
            </a:pPr>
            <a:r>
              <a:rPr lang="en-US" dirty="0"/>
              <a:t>Subject to subsection B of this section, in any action in which physical or mental injury is claimed, the party making the claim shall provide to the other parties a release or authorization allowing the parties to obtain relevant medical records and bills, and, when relevant, a release or authorization for employment and scholastic records.</a:t>
            </a:r>
          </a:p>
          <a:p>
            <a:pPr marL="0" indent="0">
              <a:buNone/>
            </a:pPr>
            <a:endParaRPr lang="en-US" b="1" dirty="0"/>
          </a:p>
        </p:txBody>
      </p:sp>
      <p:pic>
        <p:nvPicPr>
          <p:cNvPr id="15366" name="Picture 6" descr="Image result for roberto duran no mas">
            <a:extLst>
              <a:ext uri="{FF2B5EF4-FFF2-40B4-BE49-F238E27FC236}">
                <a16:creationId xmlns:a16="http://schemas.microsoft.com/office/drawing/2014/main" id="{011A6405-2E7A-4BCF-9929-671207EAA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169" y="2412174"/>
            <a:ext cx="4570169" cy="225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30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838200" y="1825625"/>
            <a:ext cx="10515600" cy="525689"/>
          </a:xfrm>
        </p:spPr>
        <p:txBody>
          <a:bodyPr>
            <a:normAutofit/>
          </a:bodyPr>
          <a:lstStyle/>
          <a:p>
            <a:pPr marL="0" indent="0">
              <a:buNone/>
            </a:pPr>
            <a:r>
              <a:rPr lang="en-US" b="1" dirty="0"/>
              <a:t>F. Creatively Using Motions </a:t>
            </a:r>
            <a:r>
              <a:rPr lang="en-US" b="1" i="1" dirty="0"/>
              <a:t>in </a:t>
            </a:r>
            <a:r>
              <a:rPr lang="en-US" b="1" i="1" dirty="0" err="1"/>
              <a:t>Limine</a:t>
            </a:r>
            <a:endParaRPr lang="en-US" dirty="0"/>
          </a:p>
          <a:p>
            <a:endParaRPr lang="en-US" b="1" dirty="0"/>
          </a:p>
        </p:txBody>
      </p:sp>
    </p:spTree>
    <p:extLst>
      <p:ext uri="{BB962C8B-B14F-4D97-AF65-F5344CB8AC3E}">
        <p14:creationId xmlns:p14="http://schemas.microsoft.com/office/powerpoint/2010/main" val="2305246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sz="5400" b="1" dirty="0">
                <a:solidFill>
                  <a:schemeClr val="tx2"/>
                </a:solidFill>
              </a:rPr>
              <a:t>Remember rulings </a:t>
            </a:r>
            <a:r>
              <a:rPr lang="en-US" sz="5400" b="1" i="1" dirty="0">
                <a:solidFill>
                  <a:schemeClr val="tx2"/>
                </a:solidFill>
              </a:rPr>
              <a:t>in </a:t>
            </a:r>
            <a:r>
              <a:rPr lang="en-US" sz="5400" b="1" i="1" dirty="0" err="1">
                <a:solidFill>
                  <a:schemeClr val="tx2"/>
                </a:solidFill>
              </a:rPr>
              <a:t>limine</a:t>
            </a:r>
            <a:r>
              <a:rPr lang="en-US" sz="5400" b="1" i="1" dirty="0">
                <a:solidFill>
                  <a:schemeClr val="tx2"/>
                </a:solidFill>
              </a:rPr>
              <a:t> </a:t>
            </a:r>
            <a:r>
              <a:rPr lang="en-US" sz="5400" b="1" dirty="0">
                <a:solidFill>
                  <a:schemeClr val="tx2"/>
                </a:solidFill>
              </a:rPr>
              <a:t>are preliminary rulings </a:t>
            </a:r>
          </a:p>
          <a:p>
            <a:pPr marL="0" indent="0">
              <a:buNone/>
            </a:pPr>
            <a:r>
              <a:rPr lang="en-US" sz="2400" b="1" dirty="0">
                <a:solidFill>
                  <a:schemeClr val="tx2"/>
                </a:solidFill>
              </a:rPr>
              <a:t>They do not form the record</a:t>
            </a:r>
          </a:p>
          <a:p>
            <a:pPr marL="0" indent="0">
              <a:buNone/>
            </a:pPr>
            <a:r>
              <a:rPr lang="en-US" sz="2400" b="1" dirty="0">
                <a:solidFill>
                  <a:schemeClr val="tx2"/>
                </a:solidFill>
              </a:rPr>
              <a:t>So if you get an adverse </a:t>
            </a:r>
            <a:r>
              <a:rPr lang="en-US" sz="2400" b="1" i="1" dirty="0" err="1">
                <a:solidFill>
                  <a:schemeClr val="tx2"/>
                </a:solidFill>
              </a:rPr>
              <a:t>limine</a:t>
            </a:r>
            <a:r>
              <a:rPr lang="en-US" sz="2400" b="1" dirty="0">
                <a:solidFill>
                  <a:schemeClr val="tx2"/>
                </a:solidFill>
              </a:rPr>
              <a:t> ruling be sure to raise the issue at sidebar at the appropriate point in trial to preserve for appeal </a:t>
            </a:r>
            <a:endParaRPr lang="en-US" sz="2400" b="1" dirty="0"/>
          </a:p>
        </p:txBody>
      </p:sp>
    </p:spTree>
    <p:extLst>
      <p:ext uri="{BB962C8B-B14F-4D97-AF65-F5344CB8AC3E}">
        <p14:creationId xmlns:p14="http://schemas.microsoft.com/office/powerpoint/2010/main" val="790172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838200" y="1825625"/>
            <a:ext cx="10515600" cy="493032"/>
          </a:xfrm>
        </p:spPr>
        <p:txBody>
          <a:bodyPr>
            <a:normAutofit/>
          </a:bodyPr>
          <a:lstStyle/>
          <a:p>
            <a:pPr marL="0" indent="0">
              <a:buNone/>
            </a:pPr>
            <a:r>
              <a:rPr lang="en-US" b="1" dirty="0"/>
              <a:t>Motions </a:t>
            </a:r>
            <a:r>
              <a:rPr lang="en-US" b="1" i="1" dirty="0"/>
              <a:t>in </a:t>
            </a:r>
            <a:r>
              <a:rPr lang="en-US" b="1" i="1" dirty="0" err="1"/>
              <a:t>limine</a:t>
            </a:r>
            <a:r>
              <a:rPr lang="en-US" b="1" i="1" dirty="0"/>
              <a:t> </a:t>
            </a:r>
            <a:r>
              <a:rPr lang="en-US" b="1" dirty="0"/>
              <a:t>settle cases</a:t>
            </a:r>
          </a:p>
        </p:txBody>
      </p:sp>
      <p:pic>
        <p:nvPicPr>
          <p:cNvPr id="18434" name="Picture 2" descr="Image result for settled">
            <a:extLst>
              <a:ext uri="{FF2B5EF4-FFF2-40B4-BE49-F238E27FC236}">
                <a16:creationId xmlns:a16="http://schemas.microsoft.com/office/drawing/2014/main" id="{46E4C56C-3A2D-4748-B9A6-6656E4E9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617" y="2633663"/>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15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Motions </a:t>
            </a:r>
            <a:r>
              <a:rPr lang="en-US" b="1" i="1" dirty="0"/>
              <a:t>in </a:t>
            </a:r>
            <a:r>
              <a:rPr lang="en-US" b="1" i="1" dirty="0" err="1"/>
              <a:t>limine</a:t>
            </a:r>
            <a:r>
              <a:rPr lang="en-US" b="1" i="1" dirty="0"/>
              <a:t> </a:t>
            </a:r>
            <a:r>
              <a:rPr lang="en-US" b="1" dirty="0"/>
              <a:t>educate the judge</a:t>
            </a:r>
          </a:p>
        </p:txBody>
      </p:sp>
      <p:pic>
        <p:nvPicPr>
          <p:cNvPr id="19458" name="Picture 2" descr="Image result for education">
            <a:extLst>
              <a:ext uri="{FF2B5EF4-FFF2-40B4-BE49-F238E27FC236}">
                <a16:creationId xmlns:a16="http://schemas.microsoft.com/office/drawing/2014/main" id="{ABF73D25-2B12-494E-9B94-330FEDC55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15" y="2528888"/>
            <a:ext cx="8018585" cy="399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73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b="1" dirty="0"/>
              <a:t>Motions </a:t>
            </a:r>
            <a:r>
              <a:rPr lang="en-US" b="1" i="1" dirty="0"/>
              <a:t>in </a:t>
            </a:r>
            <a:r>
              <a:rPr lang="en-US" b="1" i="1" dirty="0" err="1"/>
              <a:t>limine</a:t>
            </a:r>
            <a:r>
              <a:rPr lang="en-US" b="1" dirty="0"/>
              <a:t> open up your opening</a:t>
            </a:r>
          </a:p>
        </p:txBody>
      </p:sp>
      <p:pic>
        <p:nvPicPr>
          <p:cNvPr id="20482" name="Picture 2" descr="Image result for opening statements">
            <a:extLst>
              <a:ext uri="{FF2B5EF4-FFF2-40B4-BE49-F238E27FC236}">
                <a16:creationId xmlns:a16="http://schemas.microsoft.com/office/drawing/2014/main" id="{9C6A0F21-E8F4-43B5-9271-0369F7922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591" y="2450124"/>
            <a:ext cx="4914564" cy="38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4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dirty="0"/>
              <a:t>Still the rule:</a:t>
            </a:r>
          </a:p>
          <a:p>
            <a:pPr marL="0" indent="0">
              <a:buNone/>
            </a:pPr>
            <a:r>
              <a:rPr lang="en-US" i="1" dirty="0"/>
              <a:t>C&amp;H Power Line Const. Co. v. Enterprise Products Operating, LLC</a:t>
            </a:r>
            <a:r>
              <a:rPr lang="en-US" dirty="0"/>
              <a:t>, 2016 OK 102, ¶21, 386 P.3d 1027: </a:t>
            </a:r>
          </a:p>
          <a:p>
            <a:pPr marL="0" indent="0">
              <a:buNone/>
            </a:pPr>
            <a:endParaRPr lang="en-US" dirty="0"/>
          </a:p>
          <a:p>
            <a:pPr marL="0" indent="0">
              <a:buNone/>
            </a:pPr>
            <a:r>
              <a:rPr lang="en-US" dirty="0"/>
              <a:t>Oklahoma still recognizes rule that insurance payment evidence violates collateral source rule, citing Estrada v. Port City Properties, Inc., 2011 OK 30, ¶ 27, 258 P.3d 495,505.</a:t>
            </a:r>
          </a:p>
          <a:p>
            <a:pPr marL="0" indent="0">
              <a:buNone/>
            </a:pPr>
            <a:endParaRPr lang="en-US" b="1" dirty="0"/>
          </a:p>
        </p:txBody>
      </p:sp>
    </p:spTree>
    <p:extLst>
      <p:ext uri="{BB962C8B-B14F-4D97-AF65-F5344CB8AC3E}">
        <p14:creationId xmlns:p14="http://schemas.microsoft.com/office/powerpoint/2010/main" val="1360768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838200" y="1825625"/>
            <a:ext cx="10515600" cy="639989"/>
          </a:xfrm>
        </p:spPr>
        <p:txBody>
          <a:bodyPr>
            <a:normAutofit/>
          </a:bodyPr>
          <a:lstStyle/>
          <a:p>
            <a:pPr marL="0" indent="0">
              <a:buNone/>
            </a:pPr>
            <a:r>
              <a:rPr lang="en-US" b="1" dirty="0"/>
              <a:t>Comb the deposition for </a:t>
            </a:r>
            <a:r>
              <a:rPr lang="en-US" b="1" i="1" dirty="0" err="1"/>
              <a:t>limine</a:t>
            </a:r>
            <a:r>
              <a:rPr lang="en-US" b="1" i="1" dirty="0"/>
              <a:t> </a:t>
            </a:r>
            <a:r>
              <a:rPr lang="en-US" b="1" dirty="0"/>
              <a:t>snippets</a:t>
            </a:r>
          </a:p>
        </p:txBody>
      </p:sp>
      <p:pic>
        <p:nvPicPr>
          <p:cNvPr id="5" name="Picture 2" descr="Image result for lemony snicket">
            <a:extLst>
              <a:ext uri="{FF2B5EF4-FFF2-40B4-BE49-F238E27FC236}">
                <a16:creationId xmlns:a16="http://schemas.microsoft.com/office/drawing/2014/main" id="{93EB1421-46F0-4A1F-82C0-FEB6FDFC5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123" y="2465614"/>
            <a:ext cx="7291754" cy="410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12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dirty="0"/>
              <a:t>Remember MIL does not preserve error, since they really are only preliminary rulings that stand or fall based upon the actual evidence at trial. Must reassert at trial by way of objection to the evidence when offered, or offer of proof at the appropriate time.</a:t>
            </a:r>
          </a:p>
          <a:p>
            <a:pPr marL="0" indent="0">
              <a:buNone/>
            </a:pPr>
            <a:endParaRPr lang="en-US" b="1" dirty="0"/>
          </a:p>
        </p:txBody>
      </p:sp>
    </p:spTree>
    <p:extLst>
      <p:ext uri="{BB962C8B-B14F-4D97-AF65-F5344CB8AC3E}">
        <p14:creationId xmlns:p14="http://schemas.microsoft.com/office/powerpoint/2010/main" val="1308684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a:extLst>
              <a:ext uri="{FF2B5EF4-FFF2-40B4-BE49-F238E27FC236}">
                <a16:creationId xmlns:a16="http://schemas.microsoft.com/office/drawing/2014/main" id="{4083A5C4-203A-4F26-8FBC-5313D8F91983}"/>
              </a:ext>
            </a:extLst>
          </p:cNvPr>
          <p:cNvSpPr>
            <a:spLocks noGrp="1" noChangeArrowheads="1"/>
          </p:cNvSpPr>
          <p:nvPr>
            <p:ph type="ctrTitle"/>
          </p:nvPr>
        </p:nvSpPr>
        <p:spPr>
          <a:xfrm>
            <a:off x="1919288" y="657226"/>
            <a:ext cx="7956550" cy="1800225"/>
          </a:xfrm>
        </p:spPr>
        <p:txBody>
          <a:bodyPr/>
          <a:lstStyle/>
          <a:p>
            <a:pPr eaLnBrk="1" hangingPunct="1"/>
            <a:r>
              <a:rPr lang="en-US" altLang="en-US" sz="3600" dirty="0"/>
              <a:t>National Business Institute (NBI)</a:t>
            </a:r>
            <a:br>
              <a:rPr lang="en-US" altLang="en-US" sz="3600" dirty="0"/>
            </a:br>
            <a:br>
              <a:rPr lang="en-US" altLang="en-US" sz="3600" dirty="0"/>
            </a:br>
            <a:r>
              <a:rPr lang="en-US" altLang="en-US" sz="2600" dirty="0"/>
              <a:t>Plaintiff’s Personal Injury: Advanced Practice</a:t>
            </a:r>
          </a:p>
        </p:txBody>
      </p:sp>
      <p:sp>
        <p:nvSpPr>
          <p:cNvPr id="2051" name="Rectangle 7">
            <a:extLst>
              <a:ext uri="{FF2B5EF4-FFF2-40B4-BE49-F238E27FC236}">
                <a16:creationId xmlns:a16="http://schemas.microsoft.com/office/drawing/2014/main" id="{A86CCD57-0014-45FD-9E79-A4027595BCEF}"/>
              </a:ext>
            </a:extLst>
          </p:cNvPr>
          <p:cNvSpPr>
            <a:spLocks noGrp="1" noChangeArrowheads="1"/>
          </p:cNvSpPr>
          <p:nvPr>
            <p:ph type="subTitle" idx="1"/>
          </p:nvPr>
        </p:nvSpPr>
        <p:spPr>
          <a:xfrm>
            <a:off x="1919289" y="2708276"/>
            <a:ext cx="8497887" cy="3648075"/>
          </a:xfrm>
        </p:spPr>
        <p:txBody>
          <a:bodyPr/>
          <a:lstStyle/>
          <a:p>
            <a:pPr eaLnBrk="1" hangingPunct="1"/>
            <a:r>
              <a:rPr lang="en-US" altLang="en-US" dirty="0">
                <a:solidFill>
                  <a:schemeClr val="tx1"/>
                </a:solidFill>
              </a:rPr>
              <a:t>Section IV</a:t>
            </a:r>
            <a:r>
              <a:rPr lang="en-US" altLang="en-US" dirty="0"/>
              <a:t>.</a:t>
            </a:r>
            <a:r>
              <a:rPr lang="en-US" altLang="en-US" dirty="0">
                <a:solidFill>
                  <a:schemeClr val="tx1"/>
                </a:solidFill>
              </a:rPr>
              <a:t> Evidence: Overcoming Admission Hurdles with Medical Bills and Records</a:t>
            </a:r>
          </a:p>
          <a:p>
            <a:pPr eaLnBrk="1" hangingPunct="1"/>
            <a:endParaRPr lang="en-US" altLang="en-US" dirty="0"/>
          </a:p>
          <a:p>
            <a:pPr eaLnBrk="1" hangingPunct="1"/>
            <a:r>
              <a:rPr lang="en-US" altLang="en-US" dirty="0"/>
              <a:t>By: Paul Kouri</a:t>
            </a:r>
          </a:p>
          <a:p>
            <a:pPr eaLnBrk="1" hangingPunct="1"/>
            <a:endParaRPr lang="en-US" altLang="en-US" dirty="0"/>
          </a:p>
          <a:p>
            <a:pPr eaLnBrk="1" hangingPunct="1"/>
            <a:r>
              <a:rPr lang="en-US" altLang="en-US" sz="2000" dirty="0"/>
              <a:t>December 18, 2017</a:t>
            </a:r>
          </a:p>
          <a:p>
            <a:pPr eaLnBrk="1" hangingPunct="1"/>
            <a:r>
              <a:rPr lang="en-US" altLang="en-US" sz="2000" dirty="0"/>
              <a:t>Oklahoma City, Oklahoma</a:t>
            </a:r>
          </a:p>
        </p:txBody>
      </p:sp>
      <p:sp>
        <p:nvSpPr>
          <p:cNvPr id="2052" name="Rectangle 6">
            <a:extLst>
              <a:ext uri="{FF2B5EF4-FFF2-40B4-BE49-F238E27FC236}">
                <a16:creationId xmlns:a16="http://schemas.microsoft.com/office/drawing/2014/main" id="{DF0259C2-B358-452B-A9DA-4EFA9CA822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E47A10-602D-481E-9E6B-B730C09B8B32}" type="slidenum">
              <a:rPr lang="en-US" altLang="en-US" sz="1200">
                <a:solidFill>
                  <a:srgbClr val="898989"/>
                </a:solidFill>
                <a:latin typeface="Tahoma" panose="020B0604030504040204" pitchFamily="34" charset="0"/>
              </a:rPr>
              <a:pPr>
                <a:spcBef>
                  <a:spcPct val="0"/>
                </a:spcBef>
                <a:buFontTx/>
                <a:buNone/>
              </a:pPr>
              <a:t>42</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116199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a:xfrm>
            <a:off x="838200" y="1400342"/>
            <a:ext cx="10515600" cy="580692"/>
          </a:xfrm>
        </p:spPr>
        <p:txBody>
          <a:bodyPr>
            <a:normAutofit/>
          </a:bodyPr>
          <a:lstStyle/>
          <a:p>
            <a:pPr marL="0" indent="0">
              <a:buNone/>
            </a:pPr>
            <a:r>
              <a:rPr lang="en-US" dirty="0"/>
              <a:t>Doesn’t the collateral source rule provide a windfall to the Plaintiff?</a:t>
            </a:r>
          </a:p>
          <a:p>
            <a:pPr marL="0" indent="0">
              <a:buNone/>
            </a:pPr>
            <a:endParaRPr lang="en-US" dirty="0"/>
          </a:p>
          <a:p>
            <a:pPr marL="0" indent="0">
              <a:buNone/>
            </a:pPr>
            <a:endParaRPr lang="en-US" dirty="0"/>
          </a:p>
          <a:p>
            <a:pPr marL="0" indent="0">
              <a:buNone/>
            </a:pPr>
            <a:endParaRPr lang="en-US" dirty="0"/>
          </a:p>
          <a:p>
            <a:pPr marL="0" indent="0">
              <a:buNone/>
            </a:pPr>
            <a:endParaRPr lang="en-US" b="1" dirty="0"/>
          </a:p>
        </p:txBody>
      </p:sp>
      <p:pic>
        <p:nvPicPr>
          <p:cNvPr id="5132" name="Picture 12" descr="Image result for windfall">
            <a:extLst>
              <a:ext uri="{FF2B5EF4-FFF2-40B4-BE49-F238E27FC236}">
                <a16:creationId xmlns:a16="http://schemas.microsoft.com/office/drawing/2014/main" id="{F49F3AE2-B7E1-426E-9392-614EB1F3E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209" y="1981034"/>
            <a:ext cx="5476875"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16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dirty="0"/>
              <a:t>Doesn’t the collateral source rule provide a windfall?</a:t>
            </a:r>
          </a:p>
          <a:p>
            <a:pPr marL="0" indent="0">
              <a:buNone/>
            </a:pPr>
            <a:endParaRPr lang="en-US" dirty="0"/>
          </a:p>
          <a:p>
            <a:pPr marL="0" indent="0" algn="ctr">
              <a:buNone/>
            </a:pPr>
            <a:r>
              <a:rPr lang="en-US" dirty="0"/>
              <a:t>Perhaps</a:t>
            </a:r>
          </a:p>
          <a:p>
            <a:pPr marL="0" indent="0" algn="ctr">
              <a:buNone/>
            </a:pPr>
            <a:endParaRPr lang="en-US" dirty="0"/>
          </a:p>
          <a:p>
            <a:pPr marL="0" indent="0" algn="ctr">
              <a:buNone/>
            </a:pPr>
            <a:r>
              <a:rPr lang="en-US" dirty="0"/>
              <a:t>There is a windfall regardless. To whom should it flow?</a:t>
            </a:r>
          </a:p>
          <a:p>
            <a:pPr marL="0" indent="0">
              <a:buNone/>
            </a:pPr>
            <a:endParaRPr lang="en-US"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87814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dirty="0"/>
              <a:t>The Rule applies to:</a:t>
            </a:r>
          </a:p>
          <a:p>
            <a:pPr marL="0" indent="0">
              <a:buNone/>
            </a:pPr>
            <a:r>
              <a:rPr lang="en-US" dirty="0"/>
              <a:t>workers comp 		health insurance 	          disability coverage</a:t>
            </a:r>
          </a:p>
          <a:p>
            <a:pPr marL="0" indent="0">
              <a:buNone/>
            </a:pPr>
            <a:r>
              <a:rPr lang="en-US" dirty="0"/>
              <a:t>life insurance		UM			          sick and vacation pay</a:t>
            </a:r>
          </a:p>
          <a:p>
            <a:pPr marL="0" indent="0">
              <a:buNone/>
            </a:pPr>
            <a:r>
              <a:rPr lang="en-US" dirty="0"/>
              <a:t>salary paid during convalescence		          Other</a:t>
            </a:r>
          </a:p>
          <a:p>
            <a:pPr marL="0" indent="0">
              <a:buNone/>
            </a:pPr>
            <a:endParaRPr lang="en-US" dirty="0"/>
          </a:p>
          <a:p>
            <a:pPr marL="0" indent="0" algn="ctr">
              <a:buNone/>
            </a:pPr>
            <a:r>
              <a:rPr lang="en-US" sz="3200" dirty="0">
                <a:solidFill>
                  <a:srgbClr val="FF0000"/>
                </a:solidFill>
              </a:rPr>
              <a:t>If the payment not from Defendant, it is inadmissible</a:t>
            </a:r>
          </a:p>
          <a:p>
            <a:pPr marL="0" indent="0">
              <a:buNone/>
            </a:pPr>
            <a:endParaRPr lang="en-US" b="1" dirty="0"/>
          </a:p>
        </p:txBody>
      </p:sp>
    </p:spTree>
    <p:extLst>
      <p:ext uri="{BB962C8B-B14F-4D97-AF65-F5344CB8AC3E}">
        <p14:creationId xmlns:p14="http://schemas.microsoft.com/office/powerpoint/2010/main" val="231582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fontScale="85000" lnSpcReduction="20000"/>
          </a:bodyPr>
          <a:lstStyle/>
          <a:p>
            <a:pPr marL="0" indent="0">
              <a:buNone/>
            </a:pPr>
            <a:r>
              <a:rPr lang="en-US" b="1" dirty="0" err="1"/>
              <a:t>MedMal</a:t>
            </a:r>
            <a:r>
              <a:rPr lang="en-US" b="1" dirty="0"/>
              <a:t> has a “Special Law,” </a:t>
            </a:r>
            <a:r>
              <a:rPr lang="en-US" b="1" dirty="0" err="1"/>
              <a:t>er</a:t>
            </a:r>
            <a:r>
              <a:rPr lang="en-US" b="1" dirty="0"/>
              <a:t>, I mean, is a  “Special Case””</a:t>
            </a:r>
          </a:p>
          <a:p>
            <a:r>
              <a:rPr lang="en-US" dirty="0"/>
              <a:t>63 O.S. 1-1708:</a:t>
            </a:r>
          </a:p>
          <a:p>
            <a:r>
              <a:rPr lang="en-US" dirty="0"/>
              <a:t>A.  In every medical liability action, the court shall admit evidence of payments of medical bills made to the injured party, unless the court makes the finding described in paragraph B of this section.</a:t>
            </a:r>
          </a:p>
          <a:p>
            <a:r>
              <a:rPr lang="en-US" dirty="0"/>
              <a:t> </a:t>
            </a:r>
          </a:p>
          <a:p>
            <a:r>
              <a:rPr lang="en-US" dirty="0"/>
              <a:t>B.  In any medical liability action, upon application of a party, the court shall make a determination whether amounts claimed by a health care provider to be a payment of medical bills from a collateral source is subject to subrogation or other right of recovery.  If the court makes a determination that any such payment is subject to subrogation or other right of recovery, evidence of the payment from the collateral source and subject to subrogation or other right of recovery shall not be admitted.</a:t>
            </a:r>
          </a:p>
          <a:p>
            <a:pPr marL="0" indent="0">
              <a:buNone/>
            </a:pPr>
            <a:endParaRPr lang="en-US" b="1" dirty="0"/>
          </a:p>
        </p:txBody>
      </p:sp>
    </p:spTree>
    <p:extLst>
      <p:ext uri="{BB962C8B-B14F-4D97-AF65-F5344CB8AC3E}">
        <p14:creationId xmlns:p14="http://schemas.microsoft.com/office/powerpoint/2010/main" val="199603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94F-89AD-4172-8264-68D8EA370DE4}"/>
              </a:ext>
            </a:extLst>
          </p:cNvPr>
          <p:cNvSpPr>
            <a:spLocks noGrp="1"/>
          </p:cNvSpPr>
          <p:nvPr>
            <p:ph type="title"/>
          </p:nvPr>
        </p:nvSpPr>
        <p:spPr/>
        <p:txBody>
          <a:bodyPr anchor="t">
            <a:normAutofit/>
          </a:bodyPr>
          <a:lstStyle/>
          <a:p>
            <a:r>
              <a:rPr lang="en-US" altLang="en-US" sz="2800" b="1" dirty="0"/>
              <a:t>NBI-</a:t>
            </a:r>
            <a:r>
              <a:rPr lang="en-US" altLang="en-US" sz="2000" b="1" dirty="0"/>
              <a:t>Plaintiff’s Personal Injury: Advanced Practice--Evidence</a:t>
            </a:r>
            <a:endParaRPr lang="en-US" sz="2000" b="1" i="1" dirty="0"/>
          </a:p>
        </p:txBody>
      </p:sp>
      <p:sp>
        <p:nvSpPr>
          <p:cNvPr id="3" name="Content Placeholder 2">
            <a:extLst>
              <a:ext uri="{FF2B5EF4-FFF2-40B4-BE49-F238E27FC236}">
                <a16:creationId xmlns:a16="http://schemas.microsoft.com/office/drawing/2014/main" id="{94A2DE75-A6D9-4EA7-8804-4CEDD9AD5767}"/>
              </a:ext>
            </a:extLst>
          </p:cNvPr>
          <p:cNvSpPr>
            <a:spLocks noGrp="1"/>
          </p:cNvSpPr>
          <p:nvPr>
            <p:ph idx="1"/>
          </p:nvPr>
        </p:nvSpPr>
        <p:spPr/>
        <p:txBody>
          <a:bodyPr>
            <a:normAutofit/>
          </a:bodyPr>
          <a:lstStyle/>
          <a:p>
            <a:pPr marL="0" indent="0">
              <a:buNone/>
            </a:pPr>
            <a:r>
              <a:rPr lang="en-US" dirty="0"/>
              <a:t>51 O.S. 155 absolves governmental entities where there is workers’ compensation available to the injured party</a:t>
            </a:r>
          </a:p>
          <a:p>
            <a:pPr marL="0" indent="0">
              <a:buNone/>
            </a:pPr>
            <a:endParaRPr lang="en-US" b="1" dirty="0"/>
          </a:p>
          <a:p>
            <a:pPr marL="0" indent="0">
              <a:buNone/>
            </a:pPr>
            <a:r>
              <a:rPr lang="en-US" b="1" dirty="0"/>
              <a:t>That can be seen as an abrogation of the collateral source rule</a:t>
            </a:r>
          </a:p>
        </p:txBody>
      </p:sp>
    </p:spTree>
    <p:extLst>
      <p:ext uri="{BB962C8B-B14F-4D97-AF65-F5344CB8AC3E}">
        <p14:creationId xmlns:p14="http://schemas.microsoft.com/office/powerpoint/2010/main" val="1129576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4338</Words>
  <Application>Microsoft Office PowerPoint</Application>
  <PresentationFormat>Widescreen</PresentationFormat>
  <Paragraphs>348</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Tahoma</vt:lpstr>
      <vt:lpstr>Times New Roman</vt:lpstr>
      <vt:lpstr>Office Theme</vt:lpstr>
      <vt:lpstr>National Business Institute (NBI)  Plaintiff’s Personal Injury: Advanced Practice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NBI-Plaintiff’s Personal Injury: Advanced Practice--Evidence</vt:lpstr>
      <vt:lpstr>National Business Institute (NBI)  Plaintiff’s Personal Injury: Advanced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Business Institute (NBI)  Uninsured and Underinsured Motorist Law - Made Simple</dc:title>
  <dc:creator>Paul Kouri</dc:creator>
  <cp:lastModifiedBy>Paul Kouri</cp:lastModifiedBy>
  <cp:revision>32</cp:revision>
  <dcterms:created xsi:type="dcterms:W3CDTF">2017-12-13T15:57:21Z</dcterms:created>
  <dcterms:modified xsi:type="dcterms:W3CDTF">2017-12-17T18:30:45Z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