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4"/>
  </p:notesMasterIdLst>
  <p:handoutMasterIdLst>
    <p:handoutMasterId r:id="rId185"/>
  </p:handoutMasterIdLst>
  <p:sldIdLst>
    <p:sldId id="256" r:id="rId2"/>
    <p:sldId id="257" r:id="rId3"/>
    <p:sldId id="258" r:id="rId4"/>
    <p:sldId id="260" r:id="rId5"/>
    <p:sldId id="261" r:id="rId6"/>
    <p:sldId id="262" r:id="rId7"/>
    <p:sldId id="263" r:id="rId8"/>
    <p:sldId id="264" r:id="rId9"/>
    <p:sldId id="265" r:id="rId10"/>
    <p:sldId id="266" r:id="rId11"/>
    <p:sldId id="268" r:id="rId12"/>
    <p:sldId id="269" r:id="rId13"/>
    <p:sldId id="638" r:id="rId14"/>
    <p:sldId id="270" r:id="rId15"/>
    <p:sldId id="272" r:id="rId16"/>
    <p:sldId id="274" r:id="rId17"/>
    <p:sldId id="276" r:id="rId18"/>
    <p:sldId id="281" r:id="rId19"/>
    <p:sldId id="284" r:id="rId20"/>
    <p:sldId id="285" r:id="rId21"/>
    <p:sldId id="287" r:id="rId22"/>
    <p:sldId id="290" r:id="rId23"/>
    <p:sldId id="295" r:id="rId24"/>
    <p:sldId id="296" r:id="rId25"/>
    <p:sldId id="299" r:id="rId26"/>
    <p:sldId id="300" r:id="rId27"/>
    <p:sldId id="301" r:id="rId28"/>
    <p:sldId id="302" r:id="rId29"/>
    <p:sldId id="304" r:id="rId30"/>
    <p:sldId id="305" r:id="rId31"/>
    <p:sldId id="380" r:id="rId32"/>
    <p:sldId id="307" r:id="rId33"/>
    <p:sldId id="317" r:id="rId34"/>
    <p:sldId id="319" r:id="rId35"/>
    <p:sldId id="320" r:id="rId36"/>
    <p:sldId id="326" r:id="rId37"/>
    <p:sldId id="335" r:id="rId38"/>
    <p:sldId id="337" r:id="rId39"/>
    <p:sldId id="338" r:id="rId40"/>
    <p:sldId id="339" r:id="rId41"/>
    <p:sldId id="345" r:id="rId42"/>
    <p:sldId id="346" r:id="rId43"/>
    <p:sldId id="350" r:id="rId44"/>
    <p:sldId id="353" r:id="rId45"/>
    <p:sldId id="354" r:id="rId46"/>
    <p:sldId id="356" r:id="rId47"/>
    <p:sldId id="357" r:id="rId48"/>
    <p:sldId id="358" r:id="rId49"/>
    <p:sldId id="624" r:id="rId50"/>
    <p:sldId id="366" r:id="rId51"/>
    <p:sldId id="371" r:id="rId52"/>
    <p:sldId id="374" r:id="rId53"/>
    <p:sldId id="375" r:id="rId54"/>
    <p:sldId id="376" r:id="rId55"/>
    <p:sldId id="379" r:id="rId56"/>
    <p:sldId id="381" r:id="rId57"/>
    <p:sldId id="383" r:id="rId58"/>
    <p:sldId id="385" r:id="rId59"/>
    <p:sldId id="386" r:id="rId60"/>
    <p:sldId id="387" r:id="rId61"/>
    <p:sldId id="388" r:id="rId62"/>
    <p:sldId id="625" r:id="rId63"/>
    <p:sldId id="389" r:id="rId64"/>
    <p:sldId id="390" r:id="rId65"/>
    <p:sldId id="391" r:id="rId66"/>
    <p:sldId id="392" r:id="rId67"/>
    <p:sldId id="393" r:id="rId68"/>
    <p:sldId id="395" r:id="rId69"/>
    <p:sldId id="639" r:id="rId70"/>
    <p:sldId id="399" r:id="rId71"/>
    <p:sldId id="400" r:id="rId72"/>
    <p:sldId id="626" r:id="rId73"/>
    <p:sldId id="410" r:id="rId74"/>
    <p:sldId id="416" r:id="rId75"/>
    <p:sldId id="417" r:id="rId76"/>
    <p:sldId id="418" r:id="rId77"/>
    <p:sldId id="423" r:id="rId78"/>
    <p:sldId id="428" r:id="rId79"/>
    <p:sldId id="427" r:id="rId80"/>
    <p:sldId id="439" r:id="rId81"/>
    <p:sldId id="444" r:id="rId82"/>
    <p:sldId id="447" r:id="rId83"/>
    <p:sldId id="451" r:id="rId84"/>
    <p:sldId id="452" r:id="rId85"/>
    <p:sldId id="455" r:id="rId86"/>
    <p:sldId id="627" r:id="rId87"/>
    <p:sldId id="458" r:id="rId88"/>
    <p:sldId id="462" r:id="rId89"/>
    <p:sldId id="463" r:id="rId90"/>
    <p:sldId id="466" r:id="rId91"/>
    <p:sldId id="471" r:id="rId92"/>
    <p:sldId id="472" r:id="rId93"/>
    <p:sldId id="628" r:id="rId94"/>
    <p:sldId id="478" r:id="rId95"/>
    <p:sldId id="629" r:id="rId96"/>
    <p:sldId id="482" r:id="rId97"/>
    <p:sldId id="630" r:id="rId98"/>
    <p:sldId id="631" r:id="rId99"/>
    <p:sldId id="487" r:id="rId100"/>
    <p:sldId id="491" r:id="rId101"/>
    <p:sldId id="632" r:id="rId102"/>
    <p:sldId id="495" r:id="rId103"/>
    <p:sldId id="496" r:id="rId104"/>
    <p:sldId id="502" r:id="rId105"/>
    <p:sldId id="504" r:id="rId106"/>
    <p:sldId id="507" r:id="rId107"/>
    <p:sldId id="508" r:id="rId108"/>
    <p:sldId id="640" r:id="rId109"/>
    <p:sldId id="509" r:id="rId110"/>
    <p:sldId id="510" r:id="rId111"/>
    <p:sldId id="513" r:id="rId112"/>
    <p:sldId id="514" r:id="rId113"/>
    <p:sldId id="515" r:id="rId114"/>
    <p:sldId id="633" r:id="rId115"/>
    <p:sldId id="517" r:id="rId116"/>
    <p:sldId id="516" r:id="rId117"/>
    <p:sldId id="518" r:id="rId118"/>
    <p:sldId id="519" r:id="rId119"/>
    <p:sldId id="520" r:id="rId120"/>
    <p:sldId id="641" r:id="rId121"/>
    <p:sldId id="522" r:id="rId122"/>
    <p:sldId id="523" r:id="rId123"/>
    <p:sldId id="525" r:id="rId124"/>
    <p:sldId id="526" r:id="rId125"/>
    <p:sldId id="529" r:id="rId126"/>
    <p:sldId id="530" r:id="rId127"/>
    <p:sldId id="531" r:id="rId128"/>
    <p:sldId id="534" r:id="rId129"/>
    <p:sldId id="535" r:id="rId130"/>
    <p:sldId id="634" r:id="rId131"/>
    <p:sldId id="635" r:id="rId132"/>
    <p:sldId id="636" r:id="rId133"/>
    <p:sldId id="536" r:id="rId134"/>
    <p:sldId id="541" r:id="rId135"/>
    <p:sldId id="544" r:id="rId136"/>
    <p:sldId id="637" r:id="rId137"/>
    <p:sldId id="548" r:id="rId138"/>
    <p:sldId id="551" r:id="rId139"/>
    <p:sldId id="642" r:id="rId140"/>
    <p:sldId id="643" r:id="rId141"/>
    <p:sldId id="552" r:id="rId142"/>
    <p:sldId id="554" r:id="rId143"/>
    <p:sldId id="555" r:id="rId144"/>
    <p:sldId id="556" r:id="rId145"/>
    <p:sldId id="557" r:id="rId146"/>
    <p:sldId id="558" r:id="rId147"/>
    <p:sldId id="561" r:id="rId148"/>
    <p:sldId id="566" r:id="rId149"/>
    <p:sldId id="568" r:id="rId150"/>
    <p:sldId id="570" r:id="rId151"/>
    <p:sldId id="569" r:id="rId152"/>
    <p:sldId id="571" r:id="rId153"/>
    <p:sldId id="572" r:id="rId154"/>
    <p:sldId id="578" r:id="rId155"/>
    <p:sldId id="580" r:id="rId156"/>
    <p:sldId id="582" r:id="rId157"/>
    <p:sldId id="583" r:id="rId158"/>
    <p:sldId id="586" r:id="rId159"/>
    <p:sldId id="588" r:id="rId160"/>
    <p:sldId id="589" r:id="rId161"/>
    <p:sldId id="590" r:id="rId162"/>
    <p:sldId id="592" r:id="rId163"/>
    <p:sldId id="593" r:id="rId164"/>
    <p:sldId id="595" r:id="rId165"/>
    <p:sldId id="596" r:id="rId166"/>
    <p:sldId id="597" r:id="rId167"/>
    <p:sldId id="598" r:id="rId168"/>
    <p:sldId id="599" r:id="rId169"/>
    <p:sldId id="601" r:id="rId170"/>
    <p:sldId id="604" r:id="rId171"/>
    <p:sldId id="606" r:id="rId172"/>
    <p:sldId id="607" r:id="rId173"/>
    <p:sldId id="608" r:id="rId174"/>
    <p:sldId id="609" r:id="rId175"/>
    <p:sldId id="610" r:id="rId176"/>
    <p:sldId id="611" r:id="rId177"/>
    <p:sldId id="612" r:id="rId178"/>
    <p:sldId id="615" r:id="rId179"/>
    <p:sldId id="619" r:id="rId180"/>
    <p:sldId id="620" r:id="rId181"/>
    <p:sldId id="622" r:id="rId182"/>
    <p:sldId id="621" r:id="rId183"/>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331" autoAdjust="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918" y="-77"/>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1440" tIns="45720" rIns="91440" bIns="45720" rtlCol="0"/>
          <a:lstStyle>
            <a:lvl1pPr algn="r">
              <a:defRPr sz="1200"/>
            </a:lvl1pPr>
          </a:lstStyle>
          <a:p>
            <a:fld id="{A139D16D-C1F9-44A7-8C0A-EA93D94D4F12}" type="datetimeFigureOut">
              <a:rPr lang="en-US" smtClean="0"/>
              <a:t>5/7/2018</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1440" tIns="45720" rIns="91440" bIns="45720" rtlCol="0" anchor="b"/>
          <a:lstStyle>
            <a:lvl1pPr algn="r">
              <a:defRPr sz="1200"/>
            </a:lvl1pPr>
          </a:lstStyle>
          <a:p>
            <a:fld id="{C779FF35-25AF-44CE-BD73-C3843A57CD16}" type="slidenum">
              <a:rPr lang="en-US" smtClean="0"/>
              <a:t>‹#›</a:t>
            </a:fld>
            <a:endParaRPr lang="en-US"/>
          </a:p>
        </p:txBody>
      </p:sp>
    </p:spTree>
    <p:extLst>
      <p:ext uri="{BB962C8B-B14F-4D97-AF65-F5344CB8AC3E}">
        <p14:creationId xmlns:p14="http://schemas.microsoft.com/office/powerpoint/2010/main" val="2535128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14F6358A-1942-4145-9C68-6EDE3280C410}" type="datetimeFigureOut">
              <a:rPr lang="en-US" smtClean="0"/>
              <a:t>5/7/2018</a:t>
            </a:fld>
            <a:endParaRPr lang="en-US"/>
          </a:p>
        </p:txBody>
      </p:sp>
      <p:sp>
        <p:nvSpPr>
          <p:cNvPr id="4" name="Slide Image Placeholder 3"/>
          <p:cNvSpPr>
            <a:spLocks noGrp="1" noRot="1" noChangeAspect="1"/>
          </p:cNvSpPr>
          <p:nvPr>
            <p:ph type="sldImg" idx="2"/>
          </p:nvPr>
        </p:nvSpPr>
        <p:spPr>
          <a:xfrm>
            <a:off x="431800" y="692150"/>
            <a:ext cx="61468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37DFC2E3-E352-44BA-905E-689848BCB3BB}" type="slidenum">
              <a:rPr lang="en-US" smtClean="0"/>
              <a:t>‹#›</a:t>
            </a:fld>
            <a:endParaRPr lang="en-US"/>
          </a:p>
        </p:txBody>
      </p:sp>
    </p:spTree>
    <p:extLst>
      <p:ext uri="{BB962C8B-B14F-4D97-AF65-F5344CB8AC3E}">
        <p14:creationId xmlns:p14="http://schemas.microsoft.com/office/powerpoint/2010/main" val="368705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3" Type="http://schemas.openxmlformats.org/officeDocument/2006/relationships/hyperlink" Target="https://advance.lexis.com/GoToContentView?requestid=f03a1349-2535-9bb1-9d78-699abb5f0c50&amp;crid=151cf3ef-b856-c127-194e-9d8005369df4" TargetMode="External"/><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law.cornell.edu/jureeka/index.php?doc=FRE&amp;rule=702"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law.cornell.edu/jureeka/index.php?doc=FRE&amp;rule=705" TargetMode="External"/><Relationship Id="rId4" Type="http://schemas.openxmlformats.org/officeDocument/2006/relationships/hyperlink" Target="https://www.law.cornell.edu/jureeka/index.php?doc=FRE&amp;rule=703"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law.cornell.edu/jureeka/index.php?doc=FRE&amp;rule=702"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law.cornell.edu/jureeka/index.php?doc=FRE&amp;rule=705" TargetMode="External"/><Relationship Id="rId4" Type="http://schemas.openxmlformats.org/officeDocument/2006/relationships/hyperlink" Target="https://www.law.cornell.edu/jureeka/index.php?doc=FRE&amp;rule=703"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r>
              <a:rPr lang="en-US" dirty="0"/>
              <a:t>Five</a:t>
            </a:r>
            <a:r>
              <a:rPr lang="en-US" baseline="0" dirty="0"/>
              <a:t> hours worth of topic 1 ½ hours to present</a:t>
            </a:r>
          </a:p>
          <a:p>
            <a:r>
              <a:rPr lang="en-US" baseline="0" dirty="0"/>
              <a:t>I’m hoping to lay some foundation for the later speakers to build on</a:t>
            </a:r>
          </a:p>
          <a:p>
            <a:r>
              <a:rPr lang="en-US" baseline="0" dirty="0"/>
              <a:t>We’re going to be flying this morning, but presentation available on our website at Travislawoffice.com</a:t>
            </a:r>
          </a:p>
          <a:p>
            <a:r>
              <a:rPr lang="en-US" dirty="0"/>
              <a:t>Legislative</a:t>
            </a:r>
            <a:r>
              <a:rPr lang="en-US" baseline="0" dirty="0"/>
              <a:t> and case law update</a:t>
            </a:r>
          </a:p>
          <a:p>
            <a:r>
              <a:rPr lang="en-US" baseline="0" dirty="0"/>
              <a:t>Sure you all know the federal rules of civil procedure were modified last December (12/2015)</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a:t>
            </a:fld>
            <a:endParaRPr lang="en-US"/>
          </a:p>
        </p:txBody>
      </p:sp>
    </p:spTree>
    <p:extLst>
      <p:ext uri="{BB962C8B-B14F-4D97-AF65-F5344CB8AC3E}">
        <p14:creationId xmlns:p14="http://schemas.microsoft.com/office/powerpoint/2010/main" val="24101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(but</a:t>
            </a:r>
            <a:r>
              <a:rPr lang="en-US" baseline="0" dirty="0"/>
              <a:t> does not require court order that a party wishing to file a discovery motion first request a conference with the court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say</a:t>
            </a:r>
            <a:r>
              <a:rPr lang="en-US" baseline="0" dirty="0"/>
              <a:t> the</a:t>
            </a:r>
            <a:r>
              <a:rPr lang="en-US" dirty="0"/>
              <a:t> conferences can allow judge to dispose of discovery disputes without delay and cost of a formal motion</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10</a:t>
            </a:fld>
            <a:endParaRPr lang="en-US"/>
          </a:p>
        </p:txBody>
      </p:sp>
    </p:spTree>
    <p:extLst>
      <p:ext uri="{BB962C8B-B14F-4D97-AF65-F5344CB8AC3E}">
        <p14:creationId xmlns:p14="http://schemas.microsoft.com/office/powerpoint/2010/main" val="25306027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a:t>
            </a:r>
            <a:r>
              <a:rPr lang="en-US" baseline="30000" dirty="0"/>
              <a:t>th</a:t>
            </a:r>
            <a:r>
              <a:rPr lang="en-US" baseline="0" dirty="0"/>
              <a:t> Circuit has cited </a:t>
            </a:r>
            <a:r>
              <a:rPr lang="en-US" i="1" baseline="0" dirty="0"/>
              <a:t>Woods </a:t>
            </a:r>
            <a:r>
              <a:rPr lang="en-US" i="0" baseline="0" dirty="0"/>
              <a:t> for proposition that open and obvious may be dead in Oklahoma</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103</a:t>
            </a:fld>
            <a:endParaRPr lang="en-US"/>
          </a:p>
        </p:txBody>
      </p:sp>
    </p:spTree>
    <p:extLst>
      <p:ext uri="{BB962C8B-B14F-4D97-AF65-F5344CB8AC3E}">
        <p14:creationId xmlns:p14="http://schemas.microsoft.com/office/powerpoint/2010/main" val="19333778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Wood</a:t>
            </a:r>
            <a:r>
              <a:rPr lang="en-US" dirty="0"/>
              <a:t> appears to represent significant shift in Oklahoma premises liability law</a:t>
            </a:r>
          </a:p>
          <a:p>
            <a:endParaRPr lang="en-US" dirty="0"/>
          </a:p>
          <a:p>
            <a:r>
              <a:rPr lang="en-US" dirty="0"/>
              <a:t>Before </a:t>
            </a:r>
            <a:r>
              <a:rPr lang="en-US" i="1" dirty="0"/>
              <a:t>Wood,</a:t>
            </a:r>
            <a:r>
              <a:rPr lang="en-US" dirty="0"/>
              <a:t> Oklahoma Supreme Court consistently rejected attempts to merge ordinary negligence principles with common law of premises liability </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104</a:t>
            </a:fld>
            <a:endParaRPr lang="en-US"/>
          </a:p>
        </p:txBody>
      </p:sp>
    </p:spTree>
    <p:extLst>
      <p:ext uri="{BB962C8B-B14F-4D97-AF65-F5344CB8AC3E}">
        <p14:creationId xmlns:p14="http://schemas.microsoft.com/office/powerpoint/2010/main" val="6153626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Watch</a:t>
            </a:r>
            <a:r>
              <a:rPr lang="en-US" baseline="0" dirty="0"/>
              <a:t> for </a:t>
            </a:r>
            <a:r>
              <a:rPr lang="en-US" b="1" i="1" dirty="0"/>
              <a:t>Beason v. I.E. Miller Services, Inc.</a:t>
            </a:r>
            <a:r>
              <a:rPr lang="en-US" b="1" dirty="0"/>
              <a:t>, from Oklahoma</a:t>
            </a:r>
            <a:r>
              <a:rPr lang="en-US" b="1" baseline="0" dirty="0"/>
              <a:t> </a:t>
            </a:r>
            <a:r>
              <a:rPr lang="en-US" b="1" dirty="0"/>
              <a:t>Supreme Court,</a:t>
            </a:r>
            <a:r>
              <a:rPr lang="en-US" b="1" i="1" baseline="0" dirty="0"/>
              <a:t> </a:t>
            </a:r>
            <a:r>
              <a:rPr lang="en-US" b="1" i="0" baseline="0" dirty="0"/>
              <a:t>deciding fate of $350,000 cap on non-econ damages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Claims raised: Violates Right to Jury, Equal Protection, and Separation of Powers; Requires Illegal Special Verdict; is a Special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105</a:t>
            </a:fld>
            <a:endParaRPr lang="en-US"/>
          </a:p>
        </p:txBody>
      </p:sp>
    </p:spTree>
    <p:extLst>
      <p:ext uri="{BB962C8B-B14F-4D97-AF65-F5344CB8AC3E}">
        <p14:creationId xmlns:p14="http://schemas.microsoft.com/office/powerpoint/2010/main" val="35741901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has become real tool in discovery</a:t>
            </a:r>
          </a:p>
          <a:p>
            <a:r>
              <a:rPr lang="en-US" baseline="0" dirty="0"/>
              <a:t>If you don’t know what I’m talking about, Google it when you get out of here</a:t>
            </a:r>
          </a:p>
          <a:p>
            <a:r>
              <a:rPr lang="en-US" baseline="0" dirty="0"/>
              <a:t>Never mind, if you don’t know what I’m talking about, you won’t know how to Google either</a:t>
            </a:r>
          </a:p>
          <a:p>
            <a:r>
              <a:rPr lang="en-US" baseline="0" dirty="0"/>
              <a:t>Talking about Facebook primarily, but also Twitter, Instagram, </a:t>
            </a:r>
            <a:r>
              <a:rPr lang="en-US" baseline="0" dirty="0" err="1"/>
              <a:t>Youtube</a:t>
            </a:r>
            <a:r>
              <a:rPr lang="en-US" baseline="0" dirty="0"/>
              <a:t>, Pinterest, Google+, Tumbler (I have not idea)</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107</a:t>
            </a:fld>
            <a:endParaRPr lang="en-US"/>
          </a:p>
        </p:txBody>
      </p:sp>
    </p:spTree>
    <p:extLst>
      <p:ext uri="{BB962C8B-B14F-4D97-AF65-F5344CB8AC3E}">
        <p14:creationId xmlns:p14="http://schemas.microsoft.com/office/powerpoint/2010/main" val="20824962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108</a:t>
            </a:fld>
            <a:endParaRPr lang="en-US"/>
          </a:p>
        </p:txBody>
      </p:sp>
    </p:spTree>
    <p:extLst>
      <p:ext uri="{BB962C8B-B14F-4D97-AF65-F5344CB8AC3E}">
        <p14:creationId xmlns:p14="http://schemas.microsoft.com/office/powerpoint/2010/main" val="20824962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social media postings provide effective means of impeaching witness testimony </a:t>
            </a:r>
          </a:p>
          <a:p>
            <a:r>
              <a:rPr lang="en-US" dirty="0"/>
              <a:t>or destroying merits of injured party’s case</a:t>
            </a:r>
          </a:p>
          <a:p>
            <a:r>
              <a:rPr lang="en-US" dirty="0"/>
              <a:t>Photos of injured person skydiving, mountain climbing,</a:t>
            </a:r>
            <a:r>
              <a:rPr lang="en-US" baseline="0" dirty="0"/>
              <a:t> you name it</a:t>
            </a:r>
          </a:p>
          <a:p>
            <a:r>
              <a:rPr lang="en-US" baseline="0" dirty="0"/>
              <a:t>We had a young lady post to Facebook that she was supposed to always wear her brace, “but she never did . . .</a:t>
            </a:r>
          </a:p>
          <a:p>
            <a:r>
              <a:rPr lang="en-US" baseline="0" dirty="0"/>
              <a:t>Sheesh!</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109</a:t>
            </a:fld>
            <a:endParaRPr lang="en-US"/>
          </a:p>
        </p:txBody>
      </p:sp>
    </p:spTree>
    <p:extLst>
      <p:ext uri="{BB962C8B-B14F-4D97-AF65-F5344CB8AC3E}">
        <p14:creationId xmlns:p14="http://schemas.microsoft.com/office/powerpoint/2010/main" val="12798859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social</a:t>
            </a:r>
            <a:r>
              <a:rPr lang="en-US" baseline="0" dirty="0"/>
              <a:t> media in litigation has several areas of potential go get us in trouble</a:t>
            </a:r>
          </a:p>
          <a:p>
            <a:r>
              <a:rPr lang="en-US" dirty="0"/>
              <a:t>Obviously, we just touched on simply the negative information you client may be posting</a:t>
            </a:r>
            <a:r>
              <a:rPr lang="en-US" baseline="0" dirty="0"/>
              <a:t> online—you want to stop that</a:t>
            </a:r>
          </a:p>
          <a:p>
            <a:r>
              <a:rPr lang="en-US" baseline="0" dirty="0"/>
              <a:t>So we need to talk to our clients about social media. Make them stop posting, anything until case is over</a:t>
            </a:r>
          </a:p>
          <a:p>
            <a:r>
              <a:rPr lang="en-US" baseline="0" dirty="0"/>
              <a:t>They don’t know what hurts case</a:t>
            </a:r>
          </a:p>
          <a:p>
            <a:r>
              <a:rPr lang="en-US" baseline="0" dirty="0"/>
              <a:t>(we had one . . .)</a:t>
            </a:r>
          </a:p>
          <a:p>
            <a:endParaRPr lang="en-US" dirty="0"/>
          </a:p>
          <a:p>
            <a:r>
              <a:rPr lang="en-US" dirty="0"/>
              <a:t>Attorneys should also be aware act of deleting previously posted information can result</a:t>
            </a:r>
            <a:r>
              <a:rPr lang="en-US" baseline="0" dirty="0"/>
              <a:t> in bad things happening</a:t>
            </a:r>
          </a:p>
          <a:p>
            <a:r>
              <a:rPr lang="en-US" baseline="0" dirty="0"/>
              <a:t>Talk to them about how to handle the account moving forward—make settings private, but don’t delete posts</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110</a:t>
            </a:fld>
            <a:endParaRPr lang="en-US"/>
          </a:p>
        </p:txBody>
      </p:sp>
    </p:spTree>
    <p:extLst>
      <p:ext uri="{BB962C8B-B14F-4D97-AF65-F5344CB8AC3E}">
        <p14:creationId xmlns:p14="http://schemas.microsoft.com/office/powerpoint/2010/main" val="9985744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8.4 of Oklahoma Rules of Professional Conduct prohibits attorneys from engaging in acts involving dishonesty, fraud, deceit, or misrepresentation</a:t>
            </a:r>
          </a:p>
          <a:p>
            <a:endParaRPr lang="en-US" dirty="0"/>
          </a:p>
          <a:p>
            <a:r>
              <a:rPr lang="en-US" dirty="0"/>
              <a:t>What about going online and requesting to be an opposing party’s “friend,” in order to gain access to private profile?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111</a:t>
            </a:fld>
            <a:endParaRPr lang="en-US"/>
          </a:p>
        </p:txBody>
      </p:sp>
    </p:spTree>
    <p:extLst>
      <p:ext uri="{BB962C8B-B14F-4D97-AF65-F5344CB8AC3E}">
        <p14:creationId xmlns:p14="http://schemas.microsoft.com/office/powerpoint/2010/main" val="14912583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in the written materials, but I encourage you to find and read these sources, for much more thorough discussion</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112</a:t>
            </a:fld>
            <a:endParaRPr lang="en-US"/>
          </a:p>
        </p:txBody>
      </p:sp>
    </p:spTree>
    <p:extLst>
      <p:ext uri="{BB962C8B-B14F-4D97-AF65-F5344CB8AC3E}">
        <p14:creationId xmlns:p14="http://schemas.microsoft.com/office/powerpoint/2010/main" val="27734848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a low impact wreck</a:t>
            </a:r>
          </a:p>
          <a:p>
            <a:endParaRPr lang="en-US" baseline="0" dirty="0"/>
          </a:p>
          <a:p>
            <a:r>
              <a:rPr lang="en-US" baseline="0" dirty="0"/>
              <a:t>All of you defense attorneys know the answer:</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113</a:t>
            </a:fld>
            <a:endParaRPr lang="en-US"/>
          </a:p>
        </p:txBody>
      </p:sp>
    </p:spTree>
    <p:extLst>
      <p:ext uri="{BB962C8B-B14F-4D97-AF65-F5344CB8AC3E}">
        <p14:creationId xmlns:p14="http://schemas.microsoft.com/office/powerpoint/2010/main" val="161807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26 always</a:t>
            </a:r>
            <a:r>
              <a:rPr lang="en-US" baseline="0" dirty="0"/>
              <a:t> gets the most attention</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11</a:t>
            </a:fld>
            <a:endParaRPr lang="en-US"/>
          </a:p>
        </p:txBody>
      </p:sp>
    </p:spTree>
    <p:extLst>
      <p:ext uri="{BB962C8B-B14F-4D97-AF65-F5344CB8AC3E}">
        <p14:creationId xmlns:p14="http://schemas.microsoft.com/office/powerpoint/2010/main" val="400010917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a:t>
            </a:r>
            <a:r>
              <a:rPr lang="en-US" baseline="0" dirty="0"/>
              <a:t> wreck survived by the Plaintiff</a:t>
            </a:r>
          </a:p>
          <a:p>
            <a:endParaRPr lang="en-US" baseline="0" dirty="0"/>
          </a:p>
          <a:p>
            <a:r>
              <a:rPr lang="en-US" baseline="0" dirty="0"/>
              <a:t>I’m going to cop out here and refer you to the written materials and some other, good, sources: </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114</a:t>
            </a:fld>
            <a:endParaRPr lang="en-US"/>
          </a:p>
        </p:txBody>
      </p:sp>
    </p:spTree>
    <p:extLst>
      <p:ext uri="{BB962C8B-B14F-4D97-AF65-F5344CB8AC3E}">
        <p14:creationId xmlns:p14="http://schemas.microsoft.com/office/powerpoint/2010/main" val="38621370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note:</a:t>
            </a:r>
            <a:r>
              <a:rPr lang="en-US" baseline="0" dirty="0"/>
              <a:t> I recently saw discussion about Dr. Freeman on the AAJ </a:t>
            </a:r>
            <a:r>
              <a:rPr lang="en-US" baseline="0" dirty="0" err="1"/>
              <a:t>listserve</a:t>
            </a:r>
            <a:r>
              <a:rPr lang="en-US" baseline="0" dirty="0"/>
              <a:t> about an ugly cross examination in a case tried in the Bronx</a:t>
            </a:r>
          </a:p>
          <a:p>
            <a:r>
              <a:rPr lang="en-US" baseline="0" dirty="0"/>
              <a:t>Be sure you review that transcript before deciding whether to use Freeman</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116</a:t>
            </a:fld>
            <a:endParaRPr lang="en-US"/>
          </a:p>
        </p:txBody>
      </p:sp>
    </p:spTree>
    <p:extLst>
      <p:ext uri="{BB962C8B-B14F-4D97-AF65-F5344CB8AC3E}">
        <p14:creationId xmlns:p14="http://schemas.microsoft.com/office/powerpoint/2010/main" val="13546489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Reptile theory teaches Jurors at heart do not give a damn about your lawsuit</a:t>
            </a:r>
          </a:p>
          <a:p>
            <a:r>
              <a:rPr lang="en-US" dirty="0"/>
              <a:t>They care only about protecting themselves and their loved ones</a:t>
            </a:r>
          </a:p>
          <a:p>
            <a:r>
              <a:rPr lang="en-US" dirty="0"/>
              <a:t>Show how particular verdict does that and you have vote</a:t>
            </a:r>
          </a:p>
          <a:p>
            <a:r>
              <a:rPr lang="en-US" dirty="0"/>
              <a:t>Have had great success</a:t>
            </a:r>
            <a:r>
              <a:rPr lang="en-US" baseline="0" dirty="0"/>
              <a:t> with the program</a:t>
            </a:r>
          </a:p>
          <a:p>
            <a:r>
              <a:rPr lang="en-US" baseline="0" dirty="0"/>
              <a:t>The other side has spent a lot of time and money trying to negate the Reptile</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117</a:t>
            </a:fld>
            <a:endParaRPr lang="en-US"/>
          </a:p>
        </p:txBody>
      </p:sp>
    </p:spTree>
    <p:extLst>
      <p:ext uri="{BB962C8B-B14F-4D97-AF65-F5344CB8AC3E}">
        <p14:creationId xmlns:p14="http://schemas.microsoft.com/office/powerpoint/2010/main" val="32244055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Seeing motions (and CLE courses) attempting to limit these arguments (“Golden Rule,” “Safety Rules,” etc.) as improper</a:t>
            </a:r>
          </a:p>
          <a:p>
            <a:endParaRPr lang="en-US" dirty="0"/>
          </a:p>
          <a:p>
            <a:r>
              <a:rPr lang="en-US" dirty="0"/>
              <a:t>Email me (paulkouri@travislawoffice.com) if you want to see one of these motions, or response</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118</a:t>
            </a:fld>
            <a:endParaRPr lang="en-US"/>
          </a:p>
        </p:txBody>
      </p:sp>
    </p:spTree>
    <p:extLst>
      <p:ext uri="{BB962C8B-B14F-4D97-AF65-F5344CB8AC3E}">
        <p14:creationId xmlns:p14="http://schemas.microsoft.com/office/powerpoint/2010/main" val="29654994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7DFC2E3-E352-44BA-905E-689848BCB3BB}" type="slidenum">
              <a:rPr lang="en-US" smtClean="0"/>
              <a:t>119</a:t>
            </a:fld>
            <a:endParaRPr lang="en-US"/>
          </a:p>
        </p:txBody>
      </p:sp>
    </p:spTree>
    <p:extLst>
      <p:ext uri="{BB962C8B-B14F-4D97-AF65-F5344CB8AC3E}">
        <p14:creationId xmlns:p14="http://schemas.microsoft.com/office/powerpoint/2010/main" val="41961695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a:t>
            </a:r>
            <a:r>
              <a:rPr lang="en-US" baseline="0" dirty="0"/>
              <a:t> is working on replacing all of us drivers with self-driving cars</a:t>
            </a:r>
          </a:p>
          <a:p>
            <a:r>
              <a:rPr lang="en-US" baseline="0" dirty="0"/>
              <a:t>Is this the end of the personal injury practice</a:t>
            </a:r>
          </a:p>
          <a:p>
            <a:r>
              <a:rPr lang="en-US" baseline="0" dirty="0"/>
              <a:t>I doubt it</a:t>
            </a:r>
          </a:p>
          <a:p>
            <a:r>
              <a:rPr lang="en-US" dirty="0"/>
              <a:t>I think we will always find plenty of ways to maim and kill each other</a:t>
            </a:r>
          </a:p>
          <a:p>
            <a:r>
              <a:rPr lang="en-US" dirty="0"/>
              <a:t>Even if somehow these smart cars really work as touted</a:t>
            </a:r>
            <a:endParaRPr lang="en-US" baseline="0" dirty="0"/>
          </a:p>
          <a:p>
            <a:r>
              <a:rPr lang="en-US" baseline="0" dirty="0"/>
              <a:t>If they can eliminate us as drivers in our cars, I wonder if they can invent something that does our work for us at our jobs</a:t>
            </a:r>
          </a:p>
          <a:p>
            <a:r>
              <a:rPr lang="en-US" baseline="0" dirty="0"/>
              <a:t>I’d vote for that one</a:t>
            </a:r>
          </a:p>
        </p:txBody>
      </p:sp>
      <p:sp>
        <p:nvSpPr>
          <p:cNvPr id="4" name="Slide Number Placeholder 3"/>
          <p:cNvSpPr>
            <a:spLocks noGrp="1"/>
          </p:cNvSpPr>
          <p:nvPr>
            <p:ph type="sldNum" sz="quarter" idx="10"/>
          </p:nvPr>
        </p:nvSpPr>
        <p:spPr/>
        <p:txBody>
          <a:bodyPr/>
          <a:lstStyle/>
          <a:p>
            <a:fld id="{37DFC2E3-E352-44BA-905E-689848BCB3BB}" type="slidenum">
              <a:rPr lang="en-US" smtClean="0"/>
              <a:t>120</a:t>
            </a:fld>
            <a:endParaRPr lang="en-US"/>
          </a:p>
        </p:txBody>
      </p:sp>
    </p:spTree>
    <p:extLst>
      <p:ext uri="{BB962C8B-B14F-4D97-AF65-F5344CB8AC3E}">
        <p14:creationId xmlns:p14="http://schemas.microsoft.com/office/powerpoint/2010/main" val="419616952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a Medicare Set-Aside needed in third-party litigation?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Two</a:t>
            </a:r>
            <a:r>
              <a:rPr lang="en-US" baseline="0" dirty="0"/>
              <a:t> or three years ago this was all I heard about</a:t>
            </a:r>
            <a:endParaRPr lang="en-US" dirty="0"/>
          </a:p>
          <a:p>
            <a:r>
              <a:rPr lang="en-US" dirty="0"/>
              <a:t>MSA Discussion Has Settled Down</a:t>
            </a:r>
          </a:p>
          <a:p>
            <a:r>
              <a:rPr lang="en-US" dirty="0"/>
              <a:t>While</a:t>
            </a:r>
            <a:r>
              <a:rPr lang="en-US" baseline="0" dirty="0"/>
              <a:t> some still say it is needed, that seems to be coming from the folks who create the things</a:t>
            </a:r>
            <a:endParaRPr lang="en-US" dirty="0"/>
          </a:p>
          <a:p>
            <a:r>
              <a:rPr lang="en-US" dirty="0"/>
              <a:t>Insurance</a:t>
            </a:r>
            <a:r>
              <a:rPr lang="en-US" baseline="0" dirty="0"/>
              <a:t> companies seem finally to have been calmed down and don’t require them as part of the settlement process</a:t>
            </a:r>
          </a:p>
          <a:p>
            <a:r>
              <a:rPr lang="en-US" baseline="0" dirty="0"/>
              <a:t>We do still “have the talk” with our clients, so they can make an informed decision</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121</a:t>
            </a:fld>
            <a:endParaRPr lang="en-US"/>
          </a:p>
        </p:txBody>
      </p:sp>
    </p:spTree>
    <p:extLst>
      <p:ext uri="{BB962C8B-B14F-4D97-AF65-F5344CB8AC3E}">
        <p14:creationId xmlns:p14="http://schemas.microsoft.com/office/powerpoint/2010/main" val="93974240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 legislature abolished</a:t>
            </a:r>
            <a:r>
              <a:rPr lang="en-US" baseline="0" dirty="0"/>
              <a:t> by amendment the Constitution?</a:t>
            </a:r>
          </a:p>
          <a:p>
            <a:r>
              <a:rPr lang="en-US" baseline="0" dirty="0"/>
              <a:t>I have never, and probably never will handle a Bosch case, but Oklahoma Supreme Court held there that Art. 2, OK Const. provides private cause of action for excessive force against a prisoner</a:t>
            </a:r>
          </a:p>
          <a:p>
            <a:r>
              <a:rPr lang="en-US" baseline="0" dirty="0"/>
              <a:t>This is so despite 51 O.S. 155 exception for state liability for “operation of a prison”</a:t>
            </a:r>
          </a:p>
          <a:p>
            <a:r>
              <a:rPr lang="en-US" baseline="0" dirty="0"/>
              <a:t>And that is because a constitution trumps a statute, right?</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122</a:t>
            </a:fld>
            <a:endParaRPr lang="en-US"/>
          </a:p>
        </p:txBody>
      </p:sp>
    </p:spTree>
    <p:extLst>
      <p:ext uri="{BB962C8B-B14F-4D97-AF65-F5344CB8AC3E}">
        <p14:creationId xmlns:p14="http://schemas.microsoft.com/office/powerpoint/2010/main" val="42537385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 according to our</a:t>
            </a:r>
            <a:r>
              <a:rPr lang="en-US" baseline="0" dirty="0"/>
              <a:t> legislature, </a:t>
            </a:r>
            <a:r>
              <a:rPr lang="en-US" dirty="0"/>
              <a:t>2014, Legislature amended 152(14) by Laws 2014, HB 2405, c. 77, § 1 to include violation of Oklahoma Constitution in definition of “tort” under tort claim act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Now, clever government lawyers say amendment does away with </a:t>
            </a:r>
            <a:r>
              <a:rPr lang="en-US" i="1" dirty="0"/>
              <a:t>Bosh</a:t>
            </a:r>
            <a:r>
              <a:rPr lang="en-US" dirty="0"/>
              <a:t> and Constitutional violations altogether by reason of another of exclusions from tort claim act, Sec. 155(6), method of providing police protection</a:t>
            </a:r>
          </a:p>
          <a:p>
            <a:r>
              <a:rPr lang="en-US" dirty="0"/>
              <a:t>Arguably had effect of reversing </a:t>
            </a:r>
            <a:r>
              <a:rPr lang="en-US" i="1" dirty="0"/>
              <a:t>Bosh</a:t>
            </a:r>
            <a:r>
              <a:rPr lang="en-US" dirty="0"/>
              <a:t> (and Constitution), to extent tort claim act limits damages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123</a:t>
            </a:fld>
            <a:endParaRPr lang="en-US"/>
          </a:p>
        </p:txBody>
      </p:sp>
    </p:spTree>
    <p:extLst>
      <p:ext uri="{BB962C8B-B14F-4D97-AF65-F5344CB8AC3E}">
        <p14:creationId xmlns:p14="http://schemas.microsoft.com/office/powerpoint/2010/main" val="221067045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Any constitutional scholars out there see a problem with that? Pretty good argument constitution cannot be amended by act of the legislature</a:t>
            </a:r>
          </a:p>
          <a:p>
            <a:r>
              <a:rPr lang="en-US" dirty="0"/>
              <a:t>As backup argument, interpretation government is putting on act makes nullity of provision bringing constitutional violations with tort claim act and renders provision nullity</a:t>
            </a:r>
          </a:p>
          <a:p>
            <a:r>
              <a:rPr lang="en-US" dirty="0"/>
              <a:t>Should trigger rule (fiction?) legislature will not be presumed to have done vain and useless 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124</a:t>
            </a:fld>
            <a:endParaRPr lang="en-US"/>
          </a:p>
        </p:txBody>
      </p:sp>
    </p:spTree>
    <p:extLst>
      <p:ext uri="{BB962C8B-B14F-4D97-AF65-F5344CB8AC3E}">
        <p14:creationId xmlns:p14="http://schemas.microsoft.com/office/powerpoint/2010/main" val="228926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Proportionality</a:t>
            </a:r>
            <a:r>
              <a:rPr lang="en-US" baseline="0" dirty="0"/>
              <a:t> is not an entirely new concept to the rules</a:t>
            </a:r>
          </a:p>
          <a:p>
            <a:r>
              <a:rPr lang="en-US" baseline="0" dirty="0"/>
              <a:t>1987: could limit discovery that was “unduly burdensome and expensive”</a:t>
            </a:r>
          </a:p>
          <a:p>
            <a:r>
              <a:rPr lang="en-US" baseline="0" dirty="0"/>
              <a:t>1993: consider whether “burden or expense outweighs likely benefit”</a:t>
            </a:r>
          </a:p>
          <a:p>
            <a:r>
              <a:rPr lang="en-US" baseline="0" dirty="0"/>
              <a:t>2000: additional limits</a:t>
            </a:r>
          </a:p>
          <a:p>
            <a:r>
              <a:rPr lang="en-US" baseline="0" dirty="0"/>
              <a:t>Now, in light of enormous burden imposed with E discovery, rule goes farther (apparently):</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12</a:t>
            </a:fld>
            <a:endParaRPr lang="en-US"/>
          </a:p>
        </p:txBody>
      </p:sp>
    </p:spTree>
    <p:extLst>
      <p:ext uri="{BB962C8B-B14F-4D97-AF65-F5344CB8AC3E}">
        <p14:creationId xmlns:p14="http://schemas.microsoft.com/office/powerpoint/2010/main" val="36754306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from time to time get question whether electronic signature is valid for a UM selection/rejection form</a:t>
            </a:r>
          </a:p>
          <a:p>
            <a:r>
              <a:rPr lang="en-US" dirty="0"/>
              <a:t>Don’t see why not, in light of UCC provisions affirming electronic signatures generally</a:t>
            </a:r>
          </a:p>
          <a:p>
            <a:r>
              <a:rPr lang="en-US" dirty="0"/>
              <a:t>Not aware of case yet, but would expect carrier would have to satisfy court electronic signature was genuine</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125</a:t>
            </a:fld>
            <a:endParaRPr lang="en-US"/>
          </a:p>
        </p:txBody>
      </p:sp>
    </p:spTree>
    <p:extLst>
      <p:ext uri="{BB962C8B-B14F-4D97-AF65-F5344CB8AC3E}">
        <p14:creationId xmlns:p14="http://schemas.microsoft.com/office/powerpoint/2010/main" val="11224104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Muller v. </a:t>
            </a:r>
            <a:r>
              <a:rPr lang="en-US" i="1" dirty="0" err="1"/>
              <a:t>Southcrest</a:t>
            </a:r>
            <a:r>
              <a:rPr lang="en-US" i="1" dirty="0"/>
              <a:t>, LLC</a:t>
            </a:r>
            <a:r>
              <a:rPr lang="en-US" dirty="0"/>
              <a:t>, Case No. 113,907 (Unpublished) holds even inadvertent omission by jury may be ground for new trial</a:t>
            </a:r>
          </a:p>
          <a:p>
            <a:r>
              <a:rPr lang="en-US" dirty="0"/>
              <a:t>I know of one firm trying to keep from losing multimillion dollar verdict where juror failed to list DUI, bankruptcy, and foreclosure in response to questions about prior “lawsuits”</a:t>
            </a:r>
          </a:p>
          <a:p>
            <a:r>
              <a:rPr lang="en-US" dirty="0"/>
              <a:t>Moral—think hard before requesting jury questionnaires</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126</a:t>
            </a:fld>
            <a:endParaRPr lang="en-US"/>
          </a:p>
        </p:txBody>
      </p:sp>
    </p:spTree>
    <p:extLst>
      <p:ext uri="{BB962C8B-B14F-4D97-AF65-F5344CB8AC3E}">
        <p14:creationId xmlns:p14="http://schemas.microsoft.com/office/powerpoint/2010/main" val="10527572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Prettyman</a:t>
            </a:r>
            <a:r>
              <a:rPr lang="en-US" i="1" dirty="0"/>
              <a:t> </a:t>
            </a:r>
            <a:r>
              <a:rPr lang="en-US" dirty="0"/>
              <a:t>is abrogated, and rule District court had jurisdiction to determine subrogation in “compromise case” abolished</a:t>
            </a:r>
          </a:p>
          <a:p>
            <a:r>
              <a:rPr lang="en-US" dirty="0"/>
              <a:t>New rule allocates, if carrier joins suit with injured worker, 2/3 of third-party recovery, after “reasonable costs of collection”</a:t>
            </a:r>
          </a:p>
          <a:p>
            <a:r>
              <a:rPr lang="en-US" dirty="0"/>
              <a:t>Not clear whether “reasonable costs of collection” include worker’s attorney fee for collecting the carrier’s subrogation</a:t>
            </a:r>
          </a:p>
          <a:p>
            <a:r>
              <a:rPr lang="en-US" dirty="0"/>
              <a:t>Alternatively, employer can file suit, giving notice to injured worker, and then gets to keep 100% of proceeds up to amount or compensation paid</a:t>
            </a:r>
          </a:p>
          <a:p>
            <a:r>
              <a:rPr lang="en-US" dirty="0"/>
              <a:t>Likely “substantive” statute that will apply only to injury arising after enactment</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127</a:t>
            </a:fld>
            <a:endParaRPr lang="en-US"/>
          </a:p>
        </p:txBody>
      </p:sp>
    </p:spTree>
    <p:extLst>
      <p:ext uri="{BB962C8B-B14F-4D97-AF65-F5344CB8AC3E}">
        <p14:creationId xmlns:p14="http://schemas.microsoft.com/office/powerpoint/2010/main" val="213015705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sorry, but I do not have anything</a:t>
            </a:r>
            <a:r>
              <a:rPr lang="en-US" baseline="0" dirty="0"/>
              <a:t> particularly useful on this topic</a:t>
            </a:r>
          </a:p>
          <a:p>
            <a:r>
              <a:rPr lang="en-US" baseline="0" dirty="0"/>
              <a:t>Hope it was not the reason you paid to play today</a:t>
            </a:r>
          </a:p>
          <a:p>
            <a:r>
              <a:rPr lang="en-US" dirty="0"/>
              <a:t>Paul’s words of wisdom:</a:t>
            </a:r>
          </a:p>
        </p:txBody>
      </p:sp>
      <p:sp>
        <p:nvSpPr>
          <p:cNvPr id="4" name="Slide Number Placeholder 3"/>
          <p:cNvSpPr>
            <a:spLocks noGrp="1"/>
          </p:cNvSpPr>
          <p:nvPr>
            <p:ph type="sldNum" sz="quarter" idx="10"/>
          </p:nvPr>
        </p:nvSpPr>
        <p:spPr/>
        <p:txBody>
          <a:bodyPr/>
          <a:lstStyle/>
          <a:p>
            <a:fld id="{37DFC2E3-E352-44BA-905E-689848BCB3BB}" type="slidenum">
              <a:rPr lang="en-US" smtClean="0"/>
              <a:t>129</a:t>
            </a:fld>
            <a:endParaRPr lang="en-US"/>
          </a:p>
        </p:txBody>
      </p:sp>
    </p:spTree>
    <p:extLst>
      <p:ext uri="{BB962C8B-B14F-4D97-AF65-F5344CB8AC3E}">
        <p14:creationId xmlns:p14="http://schemas.microsoft.com/office/powerpoint/2010/main" val="38679122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 Case that is not Tried is Worth Whatever you can Get the Defendant to Pay</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130</a:t>
            </a:fld>
            <a:endParaRPr lang="en-US"/>
          </a:p>
        </p:txBody>
      </p:sp>
    </p:spTree>
    <p:extLst>
      <p:ext uri="{BB962C8B-B14F-4D97-AF65-F5344CB8AC3E}">
        <p14:creationId xmlns:p14="http://schemas.microsoft.com/office/powerpoint/2010/main" val="38679122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Case that is Tried is Worth Whatever You Can Get a Jury to Award</a:t>
            </a:r>
          </a:p>
        </p:txBody>
      </p:sp>
      <p:sp>
        <p:nvSpPr>
          <p:cNvPr id="4" name="Slide Number Placeholder 3"/>
          <p:cNvSpPr>
            <a:spLocks noGrp="1"/>
          </p:cNvSpPr>
          <p:nvPr>
            <p:ph type="sldNum" sz="quarter" idx="10"/>
          </p:nvPr>
        </p:nvSpPr>
        <p:spPr/>
        <p:txBody>
          <a:bodyPr/>
          <a:lstStyle/>
          <a:p>
            <a:fld id="{37DFC2E3-E352-44BA-905E-689848BCB3BB}" type="slidenum">
              <a:rPr lang="en-US" smtClean="0"/>
              <a:t>131</a:t>
            </a:fld>
            <a:endParaRPr lang="en-US"/>
          </a:p>
        </p:txBody>
      </p:sp>
    </p:spTree>
    <p:extLst>
      <p:ext uri="{BB962C8B-B14F-4D97-AF65-F5344CB8AC3E}">
        <p14:creationId xmlns:p14="http://schemas.microsoft.com/office/powerpoint/2010/main" val="38679122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are my cases worth less today than they were ten years ago?</a:t>
            </a:r>
          </a:p>
          <a:p>
            <a:r>
              <a:rPr lang="en-US" baseline="0" dirty="0"/>
              <a:t>What is driving down offers?</a:t>
            </a:r>
          </a:p>
          <a:p>
            <a:r>
              <a:rPr lang="en-US" dirty="0"/>
              <a:t>It’s the economy</a:t>
            </a:r>
            <a:r>
              <a:rPr lang="en-US" baseline="0" dirty="0"/>
              <a:t> stupid</a:t>
            </a:r>
          </a:p>
          <a:p>
            <a:r>
              <a:rPr lang="en-US" baseline="0" dirty="0"/>
              <a:t>Downturn in economy equals tight purse strings on the part of insurance companies</a:t>
            </a:r>
          </a:p>
          <a:p>
            <a:r>
              <a:rPr lang="en-US" baseline="0" dirty="0"/>
              <a:t>OK, but anything we can really put our fingers on?</a:t>
            </a:r>
          </a:p>
        </p:txBody>
      </p:sp>
      <p:sp>
        <p:nvSpPr>
          <p:cNvPr id="4" name="Slide Number Placeholder 3"/>
          <p:cNvSpPr>
            <a:spLocks noGrp="1"/>
          </p:cNvSpPr>
          <p:nvPr>
            <p:ph type="sldNum" sz="quarter" idx="10"/>
          </p:nvPr>
        </p:nvSpPr>
        <p:spPr/>
        <p:txBody>
          <a:bodyPr/>
          <a:lstStyle/>
          <a:p>
            <a:fld id="{37DFC2E3-E352-44BA-905E-689848BCB3BB}" type="slidenum">
              <a:rPr lang="en-US" smtClean="0"/>
              <a:t>132</a:t>
            </a:fld>
            <a:endParaRPr lang="en-US"/>
          </a:p>
        </p:txBody>
      </p:sp>
    </p:spTree>
    <p:extLst>
      <p:ext uri="{BB962C8B-B14F-4D97-AF65-F5344CB8AC3E}">
        <p14:creationId xmlns:p14="http://schemas.microsoft.com/office/powerpoint/2010/main" val="38679122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about this one—12 O.S. 3009.1 so-called “paid versus incurred” statute</a:t>
            </a:r>
          </a:p>
          <a:p>
            <a:r>
              <a:rPr lang="en-US" baseline="0" dirty="0"/>
              <a:t>Allows injured party to put into evidence only evidence of medical bills “paid” (or outstanding) rather than the larger, billed amount</a:t>
            </a:r>
          </a:p>
          <a:p>
            <a:r>
              <a:rPr lang="en-US" baseline="0" dirty="0"/>
              <a:t>Requires the other party to come up with an affidavit by the provider, or in the current version, sworn testimony, that the provider will accept the paid amount as payment in full.</a:t>
            </a:r>
          </a:p>
          <a:p>
            <a:r>
              <a:rPr lang="en-US" baseline="0" dirty="0"/>
              <a:t>This was causing settlement problems because of the vast difference in case value depending on whether the paid or billed amount was submitted to jury</a:t>
            </a:r>
          </a:p>
          <a:p>
            <a:r>
              <a:rPr lang="en-US" baseline="0" dirty="0"/>
              <a:t>Will still cause problems because of the requirement of affidavits or sworn testimony. It will be very difficult to get that evidence pre-suit, so this statute will likely result in more claims going to suit</a:t>
            </a:r>
          </a:p>
          <a:p>
            <a:r>
              <a:rPr lang="en-US" baseline="0" dirty="0"/>
              <a:t>This statute was recently upheld by the Oklahoma Supreme Court so this problem is here to stay</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133</a:t>
            </a:fld>
            <a:endParaRPr lang="en-US"/>
          </a:p>
        </p:txBody>
      </p:sp>
    </p:spTree>
    <p:extLst>
      <p:ext uri="{BB962C8B-B14F-4D97-AF65-F5344CB8AC3E}">
        <p14:creationId xmlns:p14="http://schemas.microsoft.com/office/powerpoint/2010/main" val="119337768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where</a:t>
            </a:r>
            <a:r>
              <a:rPr lang="en-US" baseline="0" dirty="0"/>
              <a:t> the statue is not implicated—”reasonableness” of medical bills is becoming more and more of a fight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Someone reported on Plaintiffs’ listserv recently at least one major carrier engaging in concerted effort to attack reasonableness</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Problem of reasonableness exacerbated by fact most providers refuse to treat “accident” injuries</a:t>
            </a:r>
          </a:p>
          <a:p>
            <a:r>
              <a:rPr lang="en-US" dirty="0"/>
              <a:t>Stated reason is health insurance will not pay these medicals</a:t>
            </a:r>
          </a:p>
          <a:p>
            <a:r>
              <a:rPr lang="en-US" dirty="0"/>
              <a:t>I’ve never seen that in health insurance policy</a:t>
            </a:r>
          </a:p>
          <a:p>
            <a:r>
              <a:rPr lang="en-US" dirty="0"/>
              <a:t>Results in providers sending injury patients to “accident centers” who work on lien basis</a:t>
            </a:r>
          </a:p>
          <a:p>
            <a:r>
              <a:rPr lang="en-US" dirty="0"/>
              <a:t>Of course, since they work “on the come” they get premium for services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134</a:t>
            </a:fld>
            <a:endParaRPr lang="en-US"/>
          </a:p>
        </p:txBody>
      </p:sp>
    </p:spTree>
    <p:extLst>
      <p:ext uri="{BB962C8B-B14F-4D97-AF65-F5344CB8AC3E}">
        <p14:creationId xmlns:p14="http://schemas.microsoft.com/office/powerpoint/2010/main" val="322228703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law supports argument injured party need only exercise good faith judgment in selecting medical providers to make treatment “reasonable”</a:t>
            </a:r>
          </a:p>
          <a:p>
            <a:r>
              <a:rPr lang="en-US" dirty="0"/>
              <a:t> But</a:t>
            </a:r>
            <a:r>
              <a:rPr lang="en-US" baseline="0" dirty="0"/>
              <a:t> w</a:t>
            </a:r>
            <a:r>
              <a:rPr lang="en-US" dirty="0"/>
              <a:t>e have not had great luck getting courts to apply rule to exclude argument doctors did unnecessary treatment or charged too much</a:t>
            </a:r>
          </a:p>
          <a:p>
            <a:r>
              <a:rPr lang="en-US" dirty="0"/>
              <a:t>In recent case, Defendant was going to offer testimony of witness who was going to tell jury how much workers’ compensation or Medicare or Medicaid would pay on bills</a:t>
            </a:r>
          </a:p>
          <a:p>
            <a:r>
              <a:rPr lang="en-US" dirty="0"/>
              <a:t>Argument goes no one really pays “retail” on medical bills, anyway, so “billed amounts” (or lien</a:t>
            </a:r>
            <a:r>
              <a:rPr lang="en-US" baseline="0" dirty="0"/>
              <a:t> amounts)</a:t>
            </a:r>
            <a:r>
              <a:rPr lang="en-US" dirty="0"/>
              <a:t> do not reflect the “reasonable medical expense” (per our jury instruction on damages)</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135</a:t>
            </a:fld>
            <a:endParaRPr lang="en-US"/>
          </a:p>
        </p:txBody>
      </p:sp>
    </p:spTree>
    <p:extLst>
      <p:ext uri="{BB962C8B-B14F-4D97-AF65-F5344CB8AC3E}">
        <p14:creationId xmlns:p14="http://schemas.microsoft.com/office/powerpoint/2010/main" val="150676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13</a:t>
            </a:fld>
            <a:endParaRPr lang="en-US"/>
          </a:p>
        </p:txBody>
      </p:sp>
    </p:spTree>
    <p:extLst>
      <p:ext uri="{BB962C8B-B14F-4D97-AF65-F5344CB8AC3E}">
        <p14:creationId xmlns:p14="http://schemas.microsoft.com/office/powerpoint/2010/main" val="367543063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remember</a:t>
            </a:r>
            <a:r>
              <a:rPr lang="en-US" baseline="0" dirty="0"/>
              <a:t> the paid versus incurred argument is not mooted by the Supreme Court opinion upholding—the Defendant still has to produce the affidavit or sworn testimony</a:t>
            </a:r>
            <a:endParaRPr lang="en-US" dirty="0"/>
          </a:p>
          <a:p>
            <a:r>
              <a:rPr lang="en-US" dirty="0"/>
              <a:t>We have yet</a:t>
            </a:r>
            <a:r>
              <a:rPr lang="en-US" baseline="0" dirty="0"/>
              <a:t> to have to go this route, but have heard a lot of discussion of simply not putting on evidence of the medical bills</a:t>
            </a:r>
          </a:p>
          <a:p>
            <a:r>
              <a:rPr lang="en-US" baseline="0" dirty="0"/>
              <a:t>Has a tendency to be an “anchor” for damages since juries on their own often assume the bills are more than they are </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136</a:t>
            </a:fld>
            <a:endParaRPr lang="en-US"/>
          </a:p>
        </p:txBody>
      </p:sp>
    </p:spTree>
    <p:extLst>
      <p:ext uri="{BB962C8B-B14F-4D97-AF65-F5344CB8AC3E}">
        <p14:creationId xmlns:p14="http://schemas.microsoft.com/office/powerpoint/2010/main" val="150676073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deleted</a:t>
            </a:r>
            <a:r>
              <a:rPr lang="en-US" baseline="0" dirty="0"/>
              <a:t> this section which talked more about paid versus incurred</a:t>
            </a:r>
          </a:p>
          <a:p>
            <a:r>
              <a:rPr lang="en-US" baseline="0" dirty="0"/>
              <a:t>Not relevant in light of Supreme Court opinion on constitutionality of 3009.1</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137</a:t>
            </a:fld>
            <a:endParaRPr lang="en-US"/>
          </a:p>
        </p:txBody>
      </p:sp>
    </p:spTree>
    <p:extLst>
      <p:ext uri="{BB962C8B-B14F-4D97-AF65-F5344CB8AC3E}">
        <p14:creationId xmlns:p14="http://schemas.microsoft.com/office/powerpoint/2010/main" val="374333245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Common law required a showing of dangerous propensity to make liability for dog bite</a:t>
            </a:r>
          </a:p>
          <a:p>
            <a:r>
              <a:rPr lang="en-US" baseline="0" dirty="0"/>
              <a:t>City dogs don’t get no free bite--</a:t>
            </a:r>
            <a:r>
              <a:rPr lang="en-US" dirty="0"/>
              <a:t>4 O.S.</a:t>
            </a:r>
            <a:r>
              <a:rPr lang="en-US" baseline="0" dirty="0"/>
              <a:t> 41.1-41.3 Owner is strictly liable for dog bite as long as victim legally allowed in place where bite occurs</a:t>
            </a:r>
          </a:p>
          <a:p>
            <a:r>
              <a:rPr lang="en-US" baseline="0" dirty="0"/>
              <a:t>Does not apply in rural area </a:t>
            </a:r>
          </a:p>
          <a:p>
            <a:r>
              <a:rPr lang="en-US" baseline="0" dirty="0"/>
              <a:t>What is a rural area? One that does not have city or village US mail delivery service? What does that mean?</a:t>
            </a:r>
          </a:p>
          <a:p>
            <a:r>
              <a:rPr lang="en-US" baseline="0" dirty="0"/>
              <a:t>I think it requires delivery to the home, but I have not seen a clear definition of this definition </a:t>
            </a:r>
          </a:p>
        </p:txBody>
      </p:sp>
      <p:sp>
        <p:nvSpPr>
          <p:cNvPr id="4" name="Slide Number Placeholder 3"/>
          <p:cNvSpPr>
            <a:spLocks noGrp="1"/>
          </p:cNvSpPr>
          <p:nvPr>
            <p:ph type="sldNum" sz="quarter" idx="10"/>
          </p:nvPr>
        </p:nvSpPr>
        <p:spPr/>
        <p:txBody>
          <a:bodyPr/>
          <a:lstStyle/>
          <a:p>
            <a:fld id="{37DFC2E3-E352-44BA-905E-689848BCB3BB}" type="slidenum">
              <a:rPr lang="en-US" smtClean="0"/>
              <a:t>138</a:t>
            </a:fld>
            <a:endParaRPr lang="en-US"/>
          </a:p>
        </p:txBody>
      </p:sp>
    </p:spTree>
    <p:extLst>
      <p:ext uri="{BB962C8B-B14F-4D97-AF65-F5344CB8AC3E}">
        <p14:creationId xmlns:p14="http://schemas.microsoft.com/office/powerpoint/2010/main" val="276803296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Sometimes its easy to tell country dog from city dog</a:t>
            </a:r>
          </a:p>
          <a:p>
            <a:r>
              <a:rPr lang="en-US" baseline="0" dirty="0"/>
              <a:t>Anyone want to take a guess?</a:t>
            </a:r>
          </a:p>
        </p:txBody>
      </p:sp>
      <p:sp>
        <p:nvSpPr>
          <p:cNvPr id="4" name="Slide Number Placeholder 3"/>
          <p:cNvSpPr>
            <a:spLocks noGrp="1"/>
          </p:cNvSpPr>
          <p:nvPr>
            <p:ph type="sldNum" sz="quarter" idx="10"/>
          </p:nvPr>
        </p:nvSpPr>
        <p:spPr/>
        <p:txBody>
          <a:bodyPr/>
          <a:lstStyle/>
          <a:p>
            <a:fld id="{37DFC2E3-E352-44BA-905E-689848BCB3BB}" type="slidenum">
              <a:rPr lang="en-US" smtClean="0"/>
              <a:t>139</a:t>
            </a:fld>
            <a:endParaRPr lang="en-US"/>
          </a:p>
        </p:txBody>
      </p:sp>
    </p:spTree>
    <p:extLst>
      <p:ext uri="{BB962C8B-B14F-4D97-AF65-F5344CB8AC3E}">
        <p14:creationId xmlns:p14="http://schemas.microsoft.com/office/powerpoint/2010/main" val="276803296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Sometimes not so easy</a:t>
            </a:r>
          </a:p>
        </p:txBody>
      </p:sp>
      <p:sp>
        <p:nvSpPr>
          <p:cNvPr id="4" name="Slide Number Placeholder 3"/>
          <p:cNvSpPr>
            <a:spLocks noGrp="1"/>
          </p:cNvSpPr>
          <p:nvPr>
            <p:ph type="sldNum" sz="quarter" idx="10"/>
          </p:nvPr>
        </p:nvSpPr>
        <p:spPr/>
        <p:txBody>
          <a:bodyPr/>
          <a:lstStyle/>
          <a:p>
            <a:fld id="{37DFC2E3-E352-44BA-905E-689848BCB3BB}" type="slidenum">
              <a:rPr lang="en-US" smtClean="0"/>
              <a:t>140</a:t>
            </a:fld>
            <a:endParaRPr lang="en-US"/>
          </a:p>
        </p:txBody>
      </p:sp>
    </p:spTree>
    <p:extLst>
      <p:ext uri="{BB962C8B-B14F-4D97-AF65-F5344CB8AC3E}">
        <p14:creationId xmlns:p14="http://schemas.microsoft.com/office/powerpoint/2010/main" val="276803296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 you may have a great dog bite case, but no source of recovery</a:t>
            </a:r>
          </a:p>
          <a:p>
            <a:r>
              <a:rPr lang="en-US" dirty="0"/>
              <a:t>Many insurance policies</a:t>
            </a:r>
            <a:r>
              <a:rPr lang="en-US" baseline="0" dirty="0"/>
              <a:t> have added dog bite exclusions</a:t>
            </a:r>
          </a:p>
          <a:p>
            <a:r>
              <a:rPr lang="en-US" baseline="0" dirty="0"/>
              <a:t>Or now exclude coverage of certain breeds or by dogs with a “record”</a:t>
            </a:r>
          </a:p>
          <a:p>
            <a:r>
              <a:rPr lang="en-US" baseline="0" dirty="0"/>
              <a:t>But also keep in mind, if you do have coverage, </a:t>
            </a:r>
            <a:r>
              <a:rPr lang="en-US" dirty="0"/>
              <a:t>Dog bite coverage on HO policy not limited to residence premises</a:t>
            </a:r>
          </a:p>
          <a:p>
            <a:r>
              <a:rPr lang="en-US" dirty="0"/>
              <a:t>Includes coverage for off-residence bites</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141</a:t>
            </a:fld>
            <a:endParaRPr lang="en-US"/>
          </a:p>
        </p:txBody>
      </p:sp>
    </p:spTree>
    <p:extLst>
      <p:ext uri="{BB962C8B-B14F-4D97-AF65-F5344CB8AC3E}">
        <p14:creationId xmlns:p14="http://schemas.microsoft.com/office/powerpoint/2010/main" val="371391406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2014 amendment,</a:t>
            </a:r>
            <a:r>
              <a:rPr lang="en-US" baseline="0" dirty="0"/>
              <a:t> UM statute no longer permits “stacking” of UM unless the policy expressly provides for stacking (as does USAA and one or two others)</a:t>
            </a:r>
          </a:p>
          <a:p>
            <a:r>
              <a:rPr lang="en-US" baseline="0" dirty="0"/>
              <a:t>Simple enough</a:t>
            </a:r>
          </a:p>
          <a:p>
            <a:r>
              <a:rPr lang="en-US" baseline="0" dirty="0"/>
              <a:t>But:</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142</a:t>
            </a:fld>
            <a:endParaRPr lang="en-US"/>
          </a:p>
        </p:txBody>
      </p:sp>
    </p:spTree>
    <p:extLst>
      <p:ext uri="{BB962C8B-B14F-4D97-AF65-F5344CB8AC3E}">
        <p14:creationId xmlns:p14="http://schemas.microsoft.com/office/powerpoint/2010/main" val="365089995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mean policy must say “this policy stacks?”</a:t>
            </a:r>
            <a:r>
              <a:rPr lang="en-US" baseline="0" dirty="0"/>
              <a:t> </a:t>
            </a:r>
            <a:r>
              <a:rPr lang="en-US" dirty="0"/>
              <a:t>Or is it enough if policy contains language interpreted to allow stacking?</a:t>
            </a:r>
          </a:p>
          <a:p>
            <a:r>
              <a:rPr lang="en-US" dirty="0"/>
              <a:t>Does this prevent “stacking” of liability and UM for passenger? </a:t>
            </a:r>
            <a:r>
              <a:rPr lang="en-US" baseline="0" dirty="0"/>
              <a:t> </a:t>
            </a:r>
            <a:r>
              <a:rPr lang="en-US" dirty="0"/>
              <a:t>Does this prevent stacking of UM policies under different policies?</a:t>
            </a:r>
          </a:p>
          <a:p>
            <a:r>
              <a:rPr lang="en-US" dirty="0"/>
              <a:t> </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143</a:t>
            </a:fld>
            <a:endParaRPr lang="en-US"/>
          </a:p>
        </p:txBody>
      </p:sp>
    </p:spTree>
    <p:extLst>
      <p:ext uri="{BB962C8B-B14F-4D97-AF65-F5344CB8AC3E}">
        <p14:creationId xmlns:p14="http://schemas.microsoft.com/office/powerpoint/2010/main" val="32059441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we sometimes look to UM on policy on: (1) insured person</a:t>
            </a:r>
          </a:p>
          <a:p>
            <a:r>
              <a:rPr lang="en-US" dirty="0"/>
              <a:t>(2) occupied car</a:t>
            </a:r>
          </a:p>
          <a:p>
            <a:r>
              <a:rPr lang="en-US" dirty="0"/>
              <a:t>(3) “Resident Relative”</a:t>
            </a:r>
          </a:p>
          <a:p>
            <a:r>
              <a:rPr lang="en-US" dirty="0"/>
              <a:t>(4) employer</a:t>
            </a:r>
          </a:p>
          <a:p>
            <a:r>
              <a:rPr lang="en-US" dirty="0"/>
              <a:t>(5) on passenger’s uninvolved car (see discussion below, or </a:t>
            </a:r>
            <a:r>
              <a:rPr lang="en-US" i="1" dirty="0"/>
              <a:t>Russell v. Am. States Ins. Co.)</a:t>
            </a:r>
          </a:p>
          <a:p>
            <a:r>
              <a:rPr lang="en-US" i="0" dirty="0"/>
              <a:t>I</a:t>
            </a:r>
            <a:r>
              <a:rPr lang="en-US" i="0" baseline="0" dirty="0"/>
              <a:t> have asked this question of some esteemed members of bar and they think I’m crazy to suggest this</a:t>
            </a:r>
          </a:p>
          <a:p>
            <a:r>
              <a:rPr lang="en-US" i="0" baseline="0" dirty="0"/>
              <a:t>But I’m not so sure</a:t>
            </a:r>
            <a:endParaRPr lang="en-US" i="0"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144</a:t>
            </a:fld>
            <a:endParaRPr lang="en-US"/>
          </a:p>
        </p:txBody>
      </p:sp>
    </p:spTree>
    <p:extLst>
      <p:ext uri="{BB962C8B-B14F-4D97-AF65-F5344CB8AC3E}">
        <p14:creationId xmlns:p14="http://schemas.microsoft.com/office/powerpoint/2010/main" val="369888598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stacking imputed</a:t>
            </a:r>
            <a:r>
              <a:rPr lang="en-US" baseline="0" dirty="0"/>
              <a:t> UM on policy predating the amendment</a:t>
            </a:r>
          </a:p>
          <a:p>
            <a:r>
              <a:rPr lang="en-US" dirty="0"/>
              <a:t>Though becoming rarer, it still sometimes happens insurance company unable to produce valid, signed, UM rejection</a:t>
            </a:r>
          </a:p>
          <a:p>
            <a:r>
              <a:rPr lang="en-US" dirty="0"/>
              <a:t>What happens when this is so with respect to policy insuring multiple cars?</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145</a:t>
            </a:fld>
            <a:endParaRPr lang="en-US"/>
          </a:p>
        </p:txBody>
      </p:sp>
    </p:spTree>
    <p:extLst>
      <p:ext uri="{BB962C8B-B14F-4D97-AF65-F5344CB8AC3E}">
        <p14:creationId xmlns:p14="http://schemas.microsoft.com/office/powerpoint/2010/main" val="354919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Must be proportional to the needs of the case</a:t>
            </a:r>
            <a:endParaRPr lang="en-US" dirty="0"/>
          </a:p>
          <a:p>
            <a:r>
              <a:rPr lang="en-US" dirty="0"/>
              <a:t>6 factors: importance of issue;</a:t>
            </a:r>
            <a:r>
              <a:rPr lang="en-US" baseline="0" dirty="0"/>
              <a:t> </a:t>
            </a:r>
            <a:r>
              <a:rPr lang="en-US" dirty="0"/>
              <a:t>amount in controversy; parties’ relative access to information; parties’ resources; importance of he discovery to</a:t>
            </a:r>
            <a:r>
              <a:rPr lang="en-US" baseline="0" dirty="0"/>
              <a:t> the case</a:t>
            </a:r>
            <a:r>
              <a:rPr lang="en-US" dirty="0"/>
              <a:t>;</a:t>
            </a:r>
          </a:p>
          <a:p>
            <a:r>
              <a:rPr lang="en-US" dirty="0"/>
              <a:t>cost/benefit</a:t>
            </a:r>
            <a:r>
              <a:rPr lang="en-US" baseline="0" dirty="0"/>
              <a:t>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state no one factor outweighs rest</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a:t>
            </a:fld>
            <a:endParaRPr lang="en-US"/>
          </a:p>
        </p:txBody>
      </p:sp>
    </p:spTree>
    <p:extLst>
      <p:ext uri="{BB962C8B-B14F-4D97-AF65-F5344CB8AC3E}">
        <p14:creationId xmlns:p14="http://schemas.microsoft.com/office/powerpoint/2010/main" val="6566999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answered in </a:t>
            </a:r>
            <a:r>
              <a:rPr lang="en-US" i="1" dirty="0"/>
              <a:t>Mid-Continent Group v. Henry</a:t>
            </a:r>
            <a:r>
              <a:rPr lang="en-US" dirty="0"/>
              <a:t>—imputed UM does stack</a:t>
            </a:r>
            <a:r>
              <a:rPr lang="en-US" baseline="0" dirty="0"/>
              <a:t> </a:t>
            </a:r>
            <a:r>
              <a:rPr lang="en-US" i="1" dirty="0"/>
              <a:t>Henry </a:t>
            </a:r>
            <a:r>
              <a:rPr lang="en-US" dirty="0"/>
              <a:t>then overruled by </a:t>
            </a:r>
            <a:r>
              <a:rPr lang="en-US" i="1" dirty="0"/>
              <a:t>Spears v. Glens Falls Ins. Co.,</a:t>
            </a:r>
            <a:endParaRPr lang="en-US" dirty="0"/>
          </a:p>
          <a:p>
            <a:r>
              <a:rPr lang="en-US" dirty="0"/>
              <a:t>We argued last year </a:t>
            </a:r>
            <a:r>
              <a:rPr lang="en-US" i="1" dirty="0"/>
              <a:t>Henry</a:t>
            </a:r>
            <a:r>
              <a:rPr lang="en-US" dirty="0"/>
              <a:t> overruled on other grounds and </a:t>
            </a:r>
            <a:r>
              <a:rPr lang="en-US" i="1" dirty="0"/>
              <a:t>Spears </a:t>
            </a:r>
            <a:r>
              <a:rPr lang="en-US" dirty="0"/>
              <a:t>actually affirms holding regarding imputed stacking—at least where underlying policy has “Stacking” language</a:t>
            </a:r>
          </a:p>
          <a:p>
            <a:r>
              <a:rPr lang="en-US" dirty="0"/>
              <a:t>Taken together, </a:t>
            </a:r>
            <a:r>
              <a:rPr lang="en-US" i="1" dirty="0"/>
              <a:t>Henry </a:t>
            </a:r>
            <a:r>
              <a:rPr lang="en-US" dirty="0"/>
              <a:t>and </a:t>
            </a:r>
            <a:r>
              <a:rPr lang="en-US" i="1" dirty="0"/>
              <a:t>Spears </a:t>
            </a:r>
            <a:r>
              <a:rPr lang="en-US" dirty="0"/>
              <a:t>seem to say imputed coverage stacks if policy language supports stacking, but will not stack if policy otherwise not stackable policy</a:t>
            </a:r>
          </a:p>
          <a:p>
            <a:r>
              <a:rPr lang="en-US" dirty="0"/>
              <a:t>In our case, some good arguments were presented for both sides of this coin</a:t>
            </a:r>
          </a:p>
          <a:p>
            <a:r>
              <a:rPr lang="en-US" dirty="0"/>
              <a:t>Case settled before we got an answer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146</a:t>
            </a:fld>
            <a:endParaRPr lang="en-US"/>
          </a:p>
        </p:txBody>
      </p:sp>
    </p:spTree>
    <p:extLst>
      <p:ext uri="{BB962C8B-B14F-4D97-AF65-F5344CB8AC3E}">
        <p14:creationId xmlns:p14="http://schemas.microsoft.com/office/powerpoint/2010/main" val="249366738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to the 10</a:t>
            </a:r>
            <a:r>
              <a:rPr lang="en-US" baseline="30000" dirty="0"/>
              <a:t>th</a:t>
            </a:r>
            <a:r>
              <a:rPr lang="en-US" dirty="0"/>
              <a:t> Circuit case</a:t>
            </a:r>
            <a:r>
              <a:rPr lang="en-US" baseline="0" dirty="0"/>
              <a:t> of Russell v. American States Ins, for a nice source for UM for a passenger</a:t>
            </a:r>
          </a:p>
          <a:p>
            <a:r>
              <a:rPr lang="en-US" dirty="0"/>
              <a:t>Driver, unrelated to deceased, using someone else’s car at time of wreck</a:t>
            </a:r>
          </a:p>
          <a:p>
            <a:r>
              <a:rPr lang="en-US" dirty="0"/>
              <a:t>Deceased collected liability money from car policy and from driver’s policy, and collected UM as Class I insured (named insured or resident relative) from his dad’s policy (on different car) Owner of car had UM, on policy on car, and driver had UM on his own, separate policy, both with American States</a:t>
            </a:r>
          </a:p>
          <a:p>
            <a:r>
              <a:rPr lang="en-US" dirty="0"/>
              <a:t>Declaratory action to decide whether deceased entitled to UM under these two policies</a:t>
            </a:r>
          </a:p>
          <a:p>
            <a:r>
              <a:rPr lang="en-US" dirty="0"/>
              <a:t>Would normally expect policy on car to provide UM for passenger as Class II insured (insured by virtue of “occupying” insured car)</a:t>
            </a:r>
          </a:p>
          <a:p>
            <a:r>
              <a:rPr lang="en-US" dirty="0"/>
              <a:t>District Court held (erroneously) policy did not cover passenger because policy definition of “uninsured vehicle” did not include “insured highway vehicle”</a:t>
            </a:r>
          </a:p>
          <a:p>
            <a:r>
              <a:rPr lang="en-US" dirty="0"/>
              <a:t>Would seem to negate requirement of UM statute coverage extend to “underinsured” cars</a:t>
            </a:r>
          </a:p>
          <a:p>
            <a:r>
              <a:rPr lang="en-US" dirty="0"/>
              <a:t>Indeed, that is what Court of Appeals decided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147</a:t>
            </a:fld>
            <a:endParaRPr lang="en-US"/>
          </a:p>
        </p:txBody>
      </p:sp>
    </p:spTree>
    <p:extLst>
      <p:ext uri="{BB962C8B-B14F-4D97-AF65-F5344CB8AC3E}">
        <p14:creationId xmlns:p14="http://schemas.microsoft.com/office/powerpoint/2010/main" val="38650707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interesting though, is UM on driver’s policy</a:t>
            </a:r>
          </a:p>
          <a:p>
            <a:r>
              <a:rPr lang="en-US" dirty="0"/>
              <a:t>Remember, driver did not own car so his policy was on noninvolved auto, such that passenger would not be typical Class II “occupant” insured</a:t>
            </a:r>
          </a:p>
          <a:p>
            <a:r>
              <a:rPr lang="en-US" dirty="0"/>
              <a:t>Policy had provision that defined “insured highway Vehicle” to include car “being operated by named insured . . . or resident [relative]”</a:t>
            </a:r>
          </a:p>
          <a:p>
            <a:r>
              <a:rPr lang="en-US" dirty="0"/>
              <a:t>Since car “operated by” named insured was thus insured vehicle, deceased passenger became Class II insured by virtue of occupancy of an “insured vehicle”</a:t>
            </a:r>
          </a:p>
          <a:p>
            <a:r>
              <a:rPr lang="en-US" dirty="0"/>
              <a:t>From review of our office “specimen policy” bank, somewhere around half of policies out there likely have this language</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148</a:t>
            </a:fld>
            <a:endParaRPr lang="en-US"/>
          </a:p>
        </p:txBody>
      </p:sp>
    </p:spTree>
    <p:extLst>
      <p:ext uri="{BB962C8B-B14F-4D97-AF65-F5344CB8AC3E}">
        <p14:creationId xmlns:p14="http://schemas.microsoft.com/office/powerpoint/2010/main" val="129940988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interaction between UM and Governmental Tort Claims Act, 51 O.S. § 151, </a:t>
            </a:r>
            <a:r>
              <a:rPr lang="en-US" i="1" dirty="0"/>
              <a:t>et </a:t>
            </a:r>
            <a:r>
              <a:rPr lang="en-US" i="1" dirty="0" err="1"/>
              <a:t>seq</a:t>
            </a:r>
            <a:r>
              <a:rPr lang="en-US" dirty="0"/>
              <a:t>?</a:t>
            </a:r>
          </a:p>
          <a:p>
            <a:r>
              <a:rPr lang="en-US" dirty="0"/>
              <a:t>First, OGTCA exempts governmental entities from “any loss to any person covered by any workers’ compensation act . . . .” 51 O.S. § 155(14)</a:t>
            </a:r>
          </a:p>
          <a:p>
            <a:r>
              <a:rPr lang="en-US" dirty="0"/>
              <a:t>Exemption applies to both workers’ compensation claims by governmental employees as well as those by non-governmental employees (</a:t>
            </a:r>
            <a:r>
              <a:rPr lang="en-US" i="1" dirty="0"/>
              <a:t>Smith v. State ex rel. DOT,</a:t>
            </a:r>
            <a:r>
              <a:rPr lang="en-US" dirty="0"/>
              <a:t> 1994 OK 61, 875 P.2d 1147)</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149</a:t>
            </a:fld>
            <a:endParaRPr lang="en-US"/>
          </a:p>
        </p:txBody>
      </p:sp>
    </p:spTree>
    <p:extLst>
      <p:ext uri="{BB962C8B-B14F-4D97-AF65-F5344CB8AC3E}">
        <p14:creationId xmlns:p14="http://schemas.microsoft.com/office/powerpoint/2010/main" val="270647964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Silver lining in auto case</a:t>
            </a:r>
          </a:p>
          <a:p>
            <a:r>
              <a:rPr lang="en-US" dirty="0"/>
              <a:t>OGTCA exemption makes governmental entity “uninsured” for purposes of UM (</a:t>
            </a:r>
            <a:r>
              <a:rPr lang="en-US" i="1" dirty="0" err="1"/>
              <a:t>Karlson</a:t>
            </a:r>
            <a:r>
              <a:rPr lang="en-US" i="1" dirty="0"/>
              <a:t> v. City of OKC,</a:t>
            </a:r>
            <a:r>
              <a:rPr lang="en-US" dirty="0"/>
              <a:t> 1985 OK 45, 711 P.2d 72)</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150</a:t>
            </a:fld>
            <a:endParaRPr lang="en-US"/>
          </a:p>
        </p:txBody>
      </p:sp>
    </p:spTree>
    <p:extLst>
      <p:ext uri="{BB962C8B-B14F-4D97-AF65-F5344CB8AC3E}">
        <p14:creationId xmlns:p14="http://schemas.microsoft.com/office/powerpoint/2010/main" val="8774617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is OGTCA entity entitled to set-off for UM payments made?</a:t>
            </a:r>
          </a:p>
          <a:p>
            <a:r>
              <a:rPr lang="en-US" dirty="0"/>
              <a:t>A lot of OGTCA entities cite exemption for “any claim based on the theory of indemnification or subrogation” (51 O.S. § 155(28) for this proposition</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151</a:t>
            </a:fld>
            <a:endParaRPr lang="en-US"/>
          </a:p>
        </p:txBody>
      </p:sp>
    </p:spTree>
    <p:extLst>
      <p:ext uri="{BB962C8B-B14F-4D97-AF65-F5344CB8AC3E}">
        <p14:creationId xmlns:p14="http://schemas.microsoft.com/office/powerpoint/2010/main" val="306661001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Provision seems clearly only to preclude subrogated entity from subrogating against GTCA entity</a:t>
            </a:r>
          </a:p>
          <a:p>
            <a:r>
              <a:rPr lang="en-US" dirty="0"/>
              <a:t>Apparently bluff is working</a:t>
            </a:r>
          </a:p>
          <a:p>
            <a:r>
              <a:rPr lang="en-US" dirty="0"/>
              <a:t>I don’t know how they are still doing this in face of </a:t>
            </a:r>
            <a:r>
              <a:rPr lang="en-US" i="1" dirty="0"/>
              <a:t>Salazar Roofing &amp; Const. Co. v. City of OKC,</a:t>
            </a:r>
            <a:r>
              <a:rPr lang="en-US" dirty="0"/>
              <a:t> 2010 OK 34, 249 P.3d 950</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152</a:t>
            </a:fld>
            <a:endParaRPr lang="en-US"/>
          </a:p>
        </p:txBody>
      </p:sp>
    </p:spTree>
    <p:extLst>
      <p:ext uri="{BB962C8B-B14F-4D97-AF65-F5344CB8AC3E}">
        <p14:creationId xmlns:p14="http://schemas.microsoft.com/office/powerpoint/2010/main" val="15220631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argument based on stilted reading of 51 O.S. § 158</a:t>
            </a:r>
            <a:r>
              <a:rPr lang="en-US" baseline="0" dirty="0"/>
              <a:t> </a:t>
            </a:r>
            <a:r>
              <a:rPr lang="en-US" dirty="0"/>
              <a:t>Gives governmental entity setoff when </a:t>
            </a:r>
            <a:r>
              <a:rPr lang="en-US" i="1" dirty="0"/>
              <a:t>its own coverage</a:t>
            </a:r>
            <a:r>
              <a:rPr lang="en-US" dirty="0"/>
              <a:t> pays claim</a:t>
            </a:r>
          </a:p>
          <a:p>
            <a:r>
              <a:rPr lang="en-US" dirty="0"/>
              <a:t>OGTCA entity claims Subparagraph E creates </a:t>
            </a:r>
            <a:r>
              <a:rPr lang="en-US" dirty="0" err="1"/>
              <a:t>setoff:The</a:t>
            </a:r>
            <a:r>
              <a:rPr lang="en-US" dirty="0"/>
              <a:t> state or a political subdivision shall not be liable for any costs, judgments or settlements paid through an applicable contract or policy of insurance but shall be entitled to set off those payments against liability arising from the same occurrence</a:t>
            </a:r>
          </a:p>
          <a:p>
            <a:r>
              <a:rPr lang="en-US" dirty="0"/>
              <a:t>Setoff provision should be read in context with rest of statute</a:t>
            </a:r>
            <a:r>
              <a:rPr lang="en-US" baseline="0" dirty="0"/>
              <a:t> </a:t>
            </a:r>
            <a:r>
              <a:rPr lang="en-US" dirty="0"/>
              <a:t>Tells how OGTCA settlements and verdicts may be negotiated and paid</a:t>
            </a:r>
          </a:p>
          <a:p>
            <a:r>
              <a:rPr lang="en-US" dirty="0"/>
              <a:t>Subparagraph E merely gives OGTCA entity credit for payments made under any insurance policy covering that entity</a:t>
            </a:r>
          </a:p>
          <a:p>
            <a:r>
              <a:rPr lang="en-US" dirty="0"/>
              <a:t>Nothing about statute suggests governmental entity allowed to reach out and take credit for injured party’s insurance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153</a:t>
            </a:fld>
            <a:endParaRPr lang="en-US"/>
          </a:p>
        </p:txBody>
      </p:sp>
    </p:spTree>
    <p:extLst>
      <p:ext uri="{BB962C8B-B14F-4D97-AF65-F5344CB8AC3E}">
        <p14:creationId xmlns:p14="http://schemas.microsoft.com/office/powerpoint/2010/main" val="7967111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 OGTCA topic worth mentioning concerns “waiver” of immunity created by purchase of liability insurance</a:t>
            </a:r>
          </a:p>
          <a:p>
            <a:r>
              <a:rPr lang="en-US" dirty="0"/>
              <a:t>we had car wreck case against a county, with bad injuries</a:t>
            </a:r>
          </a:p>
          <a:p>
            <a:r>
              <a:rPr lang="en-US" dirty="0"/>
              <a:t>County had liability policy with limits equal to $125,000 OGTCA limits applicable to county</a:t>
            </a:r>
          </a:p>
          <a:p>
            <a:r>
              <a:rPr lang="en-US" dirty="0"/>
              <a:t>Driver of car (personal car used on OGTCA entity business) also had her own liability policy with $50,000 limits</a:t>
            </a:r>
          </a:p>
          <a:p>
            <a:r>
              <a:rPr lang="en-US" dirty="0"/>
              <a:t>Driver immune from suit under OGTCA</a:t>
            </a:r>
          </a:p>
          <a:p>
            <a:r>
              <a:rPr lang="en-US" dirty="0"/>
              <a:t>Her policy had provision required by OGTCA entity that made county additional insured (a definition of “insured” included any organization for acts or omissions of insured)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154</a:t>
            </a:fld>
            <a:endParaRPr lang="en-US"/>
          </a:p>
        </p:txBody>
      </p:sp>
    </p:spTree>
    <p:extLst>
      <p:ext uri="{BB962C8B-B14F-4D97-AF65-F5344CB8AC3E}">
        <p14:creationId xmlns:p14="http://schemas.microsoft.com/office/powerpoint/2010/main" val="147981453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argued OGTCA entity waived immunity to full extent of available liability coverage, citing </a:t>
            </a:r>
            <a:r>
              <a:rPr lang="en-US" i="1" dirty="0"/>
              <a:t>Lamont Independent School Dist. v. Swanson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OGTCA entity (well, NAICO, its insurance, really) claimed offset for $50,000, citing provision </a:t>
            </a:r>
            <a:r>
              <a:rPr lang="en-US" i="1" dirty="0"/>
              <a:t>in its liability policy</a:t>
            </a:r>
            <a:r>
              <a:rPr lang="en-US" dirty="0"/>
              <a:t> that said liability coverage “does not waive” the OGTCA limits We argued insurance company cannot, by such provision, negate Oklahoma law with respect to such waivers of immunity</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155</a:t>
            </a:fld>
            <a:endParaRPr lang="en-US"/>
          </a:p>
        </p:txBody>
      </p:sp>
    </p:spTree>
    <p:extLst>
      <p:ext uri="{BB962C8B-B14F-4D97-AF65-F5344CB8AC3E}">
        <p14:creationId xmlns:p14="http://schemas.microsoft.com/office/powerpoint/2010/main" val="364104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a:t>
            </a:r>
            <a:r>
              <a:rPr lang="en-US" baseline="0" dirty="0"/>
              <a:t> about discoverability of “existence, description, nature, custody, condition and location of documents removed.</a:t>
            </a:r>
            <a:endParaRPr lang="en-US" dirty="0"/>
          </a:p>
          <a:p>
            <a:r>
              <a:rPr lang="en-US" dirty="0"/>
              <a:t>Notes say information remains discoverable, but so entrenched in practice, rules do not require exhaustive examples</a:t>
            </a:r>
          </a:p>
        </p:txBody>
      </p:sp>
      <p:sp>
        <p:nvSpPr>
          <p:cNvPr id="4" name="Slide Number Placeholder 3"/>
          <p:cNvSpPr>
            <a:spLocks noGrp="1"/>
          </p:cNvSpPr>
          <p:nvPr>
            <p:ph type="sldNum" sz="quarter" idx="10"/>
          </p:nvPr>
        </p:nvSpPr>
        <p:spPr/>
        <p:txBody>
          <a:bodyPr/>
          <a:lstStyle/>
          <a:p>
            <a:fld id="{37DFC2E3-E352-44BA-905E-689848BCB3BB}" type="slidenum">
              <a:rPr lang="en-US" smtClean="0"/>
              <a:t>15</a:t>
            </a:fld>
            <a:endParaRPr lang="en-US"/>
          </a:p>
        </p:txBody>
      </p:sp>
    </p:spTree>
    <p:extLst>
      <p:ext uri="{BB962C8B-B14F-4D97-AF65-F5344CB8AC3E}">
        <p14:creationId xmlns:p14="http://schemas.microsoft.com/office/powerpoint/2010/main" val="308634280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NAICO claimed it did not seek “offset” </a:t>
            </a:r>
          </a:p>
          <a:p>
            <a:r>
              <a:rPr lang="en-US" dirty="0"/>
              <a:t>But that its policy only paid amounts entity was “legally obligated to pay”</a:t>
            </a:r>
          </a:p>
          <a:p>
            <a:r>
              <a:rPr lang="en-US" dirty="0"/>
              <a:t>Once $50,000 tendered, that reduced “obligation” to $75,000</a:t>
            </a:r>
          </a:p>
          <a:p>
            <a:r>
              <a:rPr lang="en-US" dirty="0"/>
              <a:t>Case settled before we could get it up on appeal, so we do not have answer</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156</a:t>
            </a:fld>
            <a:endParaRPr lang="en-US"/>
          </a:p>
        </p:txBody>
      </p:sp>
    </p:spTree>
    <p:extLst>
      <p:ext uri="{BB962C8B-B14F-4D97-AF65-F5344CB8AC3E}">
        <p14:creationId xmlns:p14="http://schemas.microsoft.com/office/powerpoint/2010/main" val="189938132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does Oklahoma Property and Casualty Insurance Guarantee fund (26 O.S. 2001 </a:t>
            </a:r>
            <a:r>
              <a:rPr lang="en-US" i="1" dirty="0"/>
              <a:t>et seq.</a:t>
            </a:r>
            <a:r>
              <a:rPr lang="en-US" dirty="0"/>
              <a:t>) provide UM coverage?</a:t>
            </a:r>
          </a:p>
          <a:p>
            <a:r>
              <a:rPr lang="en-US" dirty="0"/>
              <a:t>We have run across this with both Pride Insurance and now Santa Fe in receivership</a:t>
            </a:r>
          </a:p>
          <a:p>
            <a:r>
              <a:rPr lang="en-US" dirty="0"/>
              <a:t>Who pays in this situation? Injured party has recourse to state Guarantee fund, which pays claims for insolvent insurance companies</a:t>
            </a:r>
          </a:p>
          <a:p>
            <a:r>
              <a:rPr lang="en-US" dirty="0"/>
              <a:t>But what about UM? UM statute (subparagraphs D and E) defines car with insolvent liability coverage as “uninsured” car</a:t>
            </a:r>
          </a:p>
          <a:p>
            <a:r>
              <a:rPr lang="en-US" dirty="0"/>
              <a:t>So UM steps in for insolvent coverage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157</a:t>
            </a:fld>
            <a:endParaRPr lang="en-US"/>
          </a:p>
        </p:txBody>
      </p:sp>
    </p:spTree>
    <p:extLst>
      <p:ext uri="{BB962C8B-B14F-4D97-AF65-F5344CB8AC3E}">
        <p14:creationId xmlns:p14="http://schemas.microsoft.com/office/powerpoint/2010/main" val="337070271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Guarantee fund requires exhaustion of all other available coverage before fund kicks in</a:t>
            </a:r>
          </a:p>
          <a:p>
            <a:r>
              <a:rPr lang="en-US" dirty="0"/>
              <a:t>UM at one time excluded from exhaustion requirement (and before that included)</a:t>
            </a:r>
          </a:p>
          <a:p>
            <a:r>
              <a:rPr lang="en-US" dirty="0"/>
              <a:t>UM currently not excluded by 36 O.S. § 2012</a:t>
            </a:r>
          </a:p>
          <a:p>
            <a:r>
              <a:rPr lang="en-US" dirty="0"/>
              <a:t>Also, </a:t>
            </a:r>
            <a:r>
              <a:rPr lang="en-US" i="1" dirty="0"/>
              <a:t>Welch v. </a:t>
            </a:r>
            <a:r>
              <a:rPr lang="en-US" i="1" dirty="0" err="1"/>
              <a:t>Armer</a:t>
            </a:r>
            <a:r>
              <a:rPr lang="en-US" i="1" dirty="0"/>
              <a:t>,</a:t>
            </a:r>
            <a:r>
              <a:rPr lang="en-US" dirty="0"/>
              <a:t> 1989 OK 117, 776 P.2d 847</a:t>
            </a:r>
          </a:p>
          <a:p>
            <a:r>
              <a:rPr lang="en-US" dirty="0" err="1"/>
              <a:t>Tortfeasor</a:t>
            </a:r>
            <a:r>
              <a:rPr lang="en-US" dirty="0"/>
              <a:t> protected by payment under Fund, but only up to limits of insolvent policy</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158</a:t>
            </a:fld>
            <a:endParaRPr lang="en-US"/>
          </a:p>
        </p:txBody>
      </p:sp>
    </p:spTree>
    <p:extLst>
      <p:ext uri="{BB962C8B-B14F-4D97-AF65-F5344CB8AC3E}">
        <p14:creationId xmlns:p14="http://schemas.microsoft.com/office/powerpoint/2010/main" val="159967310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Unresolved issue whether UM statute’s definition of insolvency as creating “uninsured” car limited to those becoming insolvent within one-year of wreck</a:t>
            </a:r>
          </a:p>
          <a:p>
            <a:r>
              <a:rPr lang="en-US" dirty="0"/>
              <a:t>36 O.S. § 3636(C) defines insolvency to create uninsured status, subsection D purports to limit “[a]n insurer’s insolvency protection” to insolvency occurring within one year of accident </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159</a:t>
            </a:fld>
            <a:endParaRPr lang="en-US"/>
          </a:p>
        </p:txBody>
      </p:sp>
    </p:spTree>
    <p:extLst>
      <p:ext uri="{BB962C8B-B14F-4D97-AF65-F5344CB8AC3E}">
        <p14:creationId xmlns:p14="http://schemas.microsoft.com/office/powerpoint/2010/main" val="399679257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I’m told I am crazy, I do not think this means UM does not apply to insolvency occurring more than one year after wreck</a:t>
            </a:r>
          </a:p>
          <a:p>
            <a:r>
              <a:rPr lang="en-US" dirty="0"/>
              <a:t>I take comfort that majority of Supreme Court, </a:t>
            </a:r>
            <a:r>
              <a:rPr lang="en-US" i="1" dirty="0"/>
              <a:t>in dicta</a:t>
            </a:r>
            <a:r>
              <a:rPr lang="en-US" dirty="0"/>
              <a:t> at least, seems to agree (from </a:t>
            </a:r>
            <a:r>
              <a:rPr lang="en-US" i="1" dirty="0"/>
              <a:t>Burch v. Allstate Ins. Co.,</a:t>
            </a:r>
            <a:r>
              <a:rPr lang="en-US" dirty="0"/>
              <a:t> 1998 OK 129, 977 P.2d 1057): </a:t>
            </a:r>
          </a:p>
          <a:p>
            <a:r>
              <a:rPr lang="en-US" dirty="0"/>
              <a:t>The dissent argues that in enacting </a:t>
            </a:r>
            <a:r>
              <a:rPr lang="en-US" u="sng" dirty="0">
                <a:hlinkClick r:id="rId3"/>
              </a:rPr>
              <a:t>§ 3636 (D)</a:t>
            </a:r>
            <a:r>
              <a:rPr lang="en-US" dirty="0"/>
              <a:t>, the Legislature explicitly limited the use of UM coverage as a substitute for liability coverage to the situation in which the liability carrier becomes insolvent within one year after the date of the accident. The dissent is mistaken. Subsection (D) merely deals with an insolvent insurer as a special subclass of available UM insurance from indemnitors who become insolvent.</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160</a:t>
            </a:fld>
            <a:endParaRPr lang="en-US"/>
          </a:p>
        </p:txBody>
      </p:sp>
    </p:spTree>
    <p:extLst>
      <p:ext uri="{BB962C8B-B14F-4D97-AF65-F5344CB8AC3E}">
        <p14:creationId xmlns:p14="http://schemas.microsoft.com/office/powerpoint/2010/main" val="345835411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Subsection (D) speaks to right of UM carrier to look to Guarantee Fund for repayment after UM pays claim based on liability carrier’s insolvency</a:t>
            </a:r>
          </a:p>
          <a:p>
            <a:r>
              <a:rPr lang="en-US" dirty="0"/>
              <a:t>That’s my story--until Supreme Court confirms I really am crazy</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161</a:t>
            </a:fld>
            <a:endParaRPr lang="en-US"/>
          </a:p>
        </p:txBody>
      </p:sp>
    </p:spTree>
    <p:extLst>
      <p:ext uri="{BB962C8B-B14F-4D97-AF65-F5344CB8AC3E}">
        <p14:creationId xmlns:p14="http://schemas.microsoft.com/office/powerpoint/2010/main" val="195688491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unresolved issue is whether Fund gets pass once UM pays, though injuries exceed UM</a:t>
            </a:r>
          </a:p>
          <a:p>
            <a:r>
              <a:rPr lang="en-US" dirty="0"/>
              <a:t>Fund takes position insolvent insurance company’s limits “fully reduced” by UM payment, apparently regardless of extent of damages</a:t>
            </a:r>
          </a:p>
          <a:p>
            <a:r>
              <a:rPr lang="en-US" dirty="0"/>
              <a:t>Seems to be misreading of exhaustion statute, which says in Subparagraph (A)(2):</a:t>
            </a:r>
          </a:p>
          <a:p>
            <a:r>
              <a:rPr lang="en-US" dirty="0"/>
              <a:t>“Any amount payable on covered claim under Oklahoma Property and Casualty Insurance Guaranty Association Act shall be reduced by full applicable limits stated in insurance policy or by amount of recovery under insurance policy as provided herein. The Association shall receive a full credit for stated limits, unless claimant demonstrates that claimant used reasonable efforts to exhaust all coverage and limits applicable under other insurance policy. If claimant demonstrates that claimant used reasonable efforts to exhaust all coverage and limits applicable under insurance policy, or if there are no applicable stated limits under policy, Association shall receive a full credit for total recovery.”</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162</a:t>
            </a:fld>
            <a:endParaRPr lang="en-US"/>
          </a:p>
        </p:txBody>
      </p:sp>
    </p:spTree>
    <p:extLst>
      <p:ext uri="{BB962C8B-B14F-4D97-AF65-F5344CB8AC3E}">
        <p14:creationId xmlns:p14="http://schemas.microsoft.com/office/powerpoint/2010/main" val="193482215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Fund right, badly injured UM claimant loses any real benefit from UM since that prevents payment by Fund</a:t>
            </a:r>
          </a:p>
          <a:p>
            <a:r>
              <a:rPr lang="en-US" dirty="0"/>
              <a:t>If I were on other side, I would argue, where injuries warrant, exhaustion statute just reverses priority of payment, making UM pay first, with Fund then kicking in after UM</a:t>
            </a:r>
          </a:p>
          <a:p>
            <a:r>
              <a:rPr lang="en-US" dirty="0"/>
              <a:t>Seems that if legislature intended by Subparagraph 2 to give Fund pass once another policy pays, it would have been much easier to say that than to create “credit” that really negates any potential for coverage</a:t>
            </a:r>
          </a:p>
          <a:p>
            <a:r>
              <a:rPr lang="en-US" dirty="0"/>
              <a:t>I hear case poised to address this question</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163</a:t>
            </a:fld>
            <a:endParaRPr lang="en-US"/>
          </a:p>
        </p:txBody>
      </p:sp>
    </p:spTree>
    <p:extLst>
      <p:ext uri="{BB962C8B-B14F-4D97-AF65-F5344CB8AC3E}">
        <p14:creationId xmlns:p14="http://schemas.microsoft.com/office/powerpoint/2010/main" val="184242757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40 years, we have relied upon mantra in Oklahoma: “While an insurance company is free to decide at the outset who is and is not a UM insured, once it defines someone as a UM insured, it is not free to limit coverage based upon the particular vehicle occupied at the time of injury”</a:t>
            </a:r>
          </a:p>
          <a:p>
            <a:r>
              <a:rPr lang="en-US" dirty="0"/>
              <a:t>And, “it is up to the legislature to carve out any exceptions to this rule”</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164</a:t>
            </a:fld>
            <a:endParaRPr lang="en-US"/>
          </a:p>
        </p:txBody>
      </p:sp>
    </p:spTree>
    <p:extLst>
      <p:ext uri="{BB962C8B-B14F-4D97-AF65-F5344CB8AC3E}">
        <p14:creationId xmlns:p14="http://schemas.microsoft.com/office/powerpoint/2010/main" val="419981337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Mantra comes from a trilogy of cases: </a:t>
            </a:r>
          </a:p>
          <a:p>
            <a:r>
              <a:rPr lang="en-US" dirty="0"/>
              <a:t>First, </a:t>
            </a:r>
            <a:r>
              <a:rPr lang="en-US" i="1" dirty="0" err="1"/>
              <a:t>Cothren</a:t>
            </a:r>
            <a:r>
              <a:rPr lang="en-US" i="1" dirty="0"/>
              <a:t> v. </a:t>
            </a:r>
            <a:r>
              <a:rPr lang="en-US" i="1" dirty="0" err="1"/>
              <a:t>Emcasco</a:t>
            </a:r>
            <a:r>
              <a:rPr lang="en-US" i="1" dirty="0"/>
              <a:t>, </a:t>
            </a:r>
            <a:r>
              <a:rPr lang="en-US" dirty="0"/>
              <a:t>1976 OK 137, 555 P.2d 1037 invalidated “owned but uninsured vehicle” exclusion in UM policy (that policy excluded coverage to insured while occupying vehicle owned by insured, but not insured under policy)</a:t>
            </a:r>
          </a:p>
          <a:p>
            <a:r>
              <a:rPr lang="en-US" dirty="0"/>
              <a:t>Not okay since it took UM coverage away from someone already defined as UM insured</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165</a:t>
            </a:fld>
            <a:endParaRPr lang="en-US"/>
          </a:p>
        </p:txBody>
      </p:sp>
    </p:spTree>
    <p:extLst>
      <p:ext uri="{BB962C8B-B14F-4D97-AF65-F5344CB8AC3E}">
        <p14:creationId xmlns:p14="http://schemas.microsoft.com/office/powerpoint/2010/main" val="107413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language regarding court’s ability to order discovery of relevant subject matter deleted</a:t>
            </a:r>
            <a:r>
              <a:rPr lang="en-US" u="none" baseline="0" dirty="0"/>
              <a:t> as extraneous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 say provision rarely invoked and proportional discovery fulfills role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37DFC2E3-E352-44BA-905E-689848BCB3BB}" type="slidenum">
              <a:rPr lang="en-US" smtClean="0"/>
              <a:t>16</a:t>
            </a:fld>
            <a:endParaRPr lang="en-US"/>
          </a:p>
        </p:txBody>
      </p:sp>
    </p:spTree>
    <p:extLst>
      <p:ext uri="{BB962C8B-B14F-4D97-AF65-F5344CB8AC3E}">
        <p14:creationId xmlns:p14="http://schemas.microsoft.com/office/powerpoint/2010/main" val="100747731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Shepard v. Farmers Ins. Co., </a:t>
            </a:r>
            <a:r>
              <a:rPr lang="en-US" dirty="0"/>
              <a:t>1976 OK 137, 555 P.2d 1037 by contrast Court upholds policy definition of insured which said resident relative who owned her own car was not UM insured under the policy</a:t>
            </a:r>
          </a:p>
          <a:p>
            <a:r>
              <a:rPr lang="en-US" dirty="0"/>
              <a:t>Okay since it did not take coverage away from defined insured</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166</a:t>
            </a:fld>
            <a:endParaRPr lang="en-US"/>
          </a:p>
        </p:txBody>
      </p:sp>
    </p:spTree>
    <p:extLst>
      <p:ext uri="{BB962C8B-B14F-4D97-AF65-F5344CB8AC3E}">
        <p14:creationId xmlns:p14="http://schemas.microsoft.com/office/powerpoint/2010/main" val="306322364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State Farm </a:t>
            </a:r>
            <a:r>
              <a:rPr lang="en-US" i="1" dirty="0" err="1"/>
              <a:t>Mut</a:t>
            </a:r>
            <a:r>
              <a:rPr lang="en-US" i="1" dirty="0"/>
              <a:t>. Auto. Ins. Co. v. Wendt,</a:t>
            </a:r>
            <a:r>
              <a:rPr lang="en-US" dirty="0"/>
              <a:t> then synthesizes above two cases: </a:t>
            </a:r>
          </a:p>
          <a:p>
            <a:r>
              <a:rPr lang="en-US" dirty="0"/>
              <a:t>Once one defined as UM insured (Class I, only—since Class II UM does not follow the person) “subsequent exclusions inserted by the insurer in the policy which dilute and impermissibly limit uninsured motorists coverage are void as </a:t>
            </a:r>
            <a:r>
              <a:rPr lang="en-US" dirty="0" err="1"/>
              <a:t>violative</a:t>
            </a:r>
            <a:r>
              <a:rPr lang="en-US" dirty="0"/>
              <a:t> of the public policy expressed by [the UM statute]”</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167</a:t>
            </a:fld>
            <a:endParaRPr lang="en-US"/>
          </a:p>
        </p:txBody>
      </p:sp>
    </p:spTree>
    <p:extLst>
      <p:ext uri="{BB962C8B-B14F-4D97-AF65-F5344CB8AC3E}">
        <p14:creationId xmlns:p14="http://schemas.microsoft.com/office/powerpoint/2010/main" val="259995888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legislature accepted Court’s “challenge” and carved out exception:</a:t>
            </a:r>
          </a:p>
          <a:p>
            <a:r>
              <a:rPr lang="en-US" dirty="0"/>
              <a:t>For purposes of this section, there is no coverage </a:t>
            </a:r>
            <a:r>
              <a:rPr lang="en-US" i="1" dirty="0"/>
              <a:t>for any insured</a:t>
            </a:r>
            <a:r>
              <a:rPr lang="en-US" dirty="0"/>
              <a:t> while occupying a motor vehicle owned by, or furnished or available for the regular use of the named insured, a resident spouse of the named insured, or a resident relative of the named insured, if such motor vehicle is not insured </a:t>
            </a:r>
            <a:r>
              <a:rPr lang="en-US" i="1" dirty="0"/>
              <a:t>by a motor vehicle insurance policy </a:t>
            </a:r>
          </a:p>
          <a:p>
            <a:r>
              <a:rPr lang="en-US" dirty="0"/>
              <a:t>Exception seems by its terms to apply only where UM insured occupies car not covered </a:t>
            </a:r>
            <a:r>
              <a:rPr lang="en-US" i="1" dirty="0"/>
              <a:t>for liability</a:t>
            </a:r>
            <a:r>
              <a:rPr lang="en-US" i="1" baseline="0" dirty="0"/>
              <a:t> </a:t>
            </a:r>
            <a:r>
              <a:rPr lang="en-US" dirty="0"/>
              <a:t>Apparently looks are deceiving</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168</a:t>
            </a:fld>
            <a:endParaRPr lang="en-US"/>
          </a:p>
        </p:txBody>
      </p:sp>
    </p:spTree>
    <p:extLst>
      <p:ext uri="{BB962C8B-B14F-4D97-AF65-F5344CB8AC3E}">
        <p14:creationId xmlns:p14="http://schemas.microsoft.com/office/powerpoint/2010/main" val="126251923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i="1" dirty="0"/>
              <a:t>Connor v. American Commerce Ins. Co</a:t>
            </a:r>
            <a:r>
              <a:rPr lang="en-US" dirty="0"/>
              <a:t>., son who lived with parents owned own motorcycle, </a:t>
            </a:r>
            <a:r>
              <a:rPr lang="en-US" i="1" dirty="0"/>
              <a:t>which he insured for liability only</a:t>
            </a:r>
            <a:r>
              <a:rPr lang="en-US" dirty="0"/>
              <a:t> with AIG</a:t>
            </a:r>
          </a:p>
          <a:p>
            <a:r>
              <a:rPr lang="en-US" dirty="0"/>
              <a:t>Parents had policy with American Commerce</a:t>
            </a:r>
            <a:r>
              <a:rPr lang="en-US" baseline="0" dirty="0"/>
              <a:t> </a:t>
            </a:r>
            <a:r>
              <a:rPr lang="en-US" dirty="0"/>
              <a:t>Had UM that included resident relative in definition of UM insured</a:t>
            </a:r>
            <a:r>
              <a:rPr lang="en-US" baseline="0" dirty="0"/>
              <a:t> </a:t>
            </a:r>
            <a:r>
              <a:rPr lang="en-US" dirty="0"/>
              <a:t>Policy then had </a:t>
            </a:r>
            <a:r>
              <a:rPr lang="en-US" i="1" dirty="0"/>
              <a:t>an exclusion</a:t>
            </a:r>
            <a:r>
              <a:rPr lang="en-US" dirty="0"/>
              <a:t> to UM coverage when resident relative occupied car that was </a:t>
            </a:r>
            <a:r>
              <a:rPr lang="en-US" i="1" dirty="0"/>
              <a:t>not insured for UM</a:t>
            </a:r>
          </a:p>
          <a:p>
            <a:r>
              <a:rPr lang="en-US" dirty="0"/>
              <a:t>This seems inconsistent with </a:t>
            </a:r>
            <a:r>
              <a:rPr lang="en-US" i="1" dirty="0" err="1"/>
              <a:t>Cothren</a:t>
            </a:r>
            <a:r>
              <a:rPr lang="en-US" i="1" dirty="0"/>
              <a:t>/Shepard/Wendt,</a:t>
            </a:r>
            <a:r>
              <a:rPr lang="en-US" dirty="0"/>
              <a:t> so what about only exception “carved out by the legislature?” </a:t>
            </a:r>
          </a:p>
          <a:p>
            <a:r>
              <a:rPr lang="en-US" dirty="0"/>
              <a:t>Doesn’t exception apply only when occupied car without liability coverage?</a:t>
            </a:r>
          </a:p>
          <a:p>
            <a:r>
              <a:rPr lang="en-US" dirty="0"/>
              <a:t>COCA recites amendment, and even notes it applies only where occupied car devoid of coverage</a:t>
            </a:r>
          </a:p>
          <a:p>
            <a:r>
              <a:rPr lang="en-US" dirty="0"/>
              <a:t>Then simply holds policy exclusion that does not allow UM to extend to vehicle Defendant insurance company does not insure and which is not otherwise covered for UM is “not inconsistent with” UM statute </a:t>
            </a:r>
          </a:p>
          <a:p>
            <a:r>
              <a:rPr lang="en-US" dirty="0"/>
              <a:t> </a:t>
            </a:r>
          </a:p>
          <a:p>
            <a:endParaRPr lang="en-US" i="1"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169</a:t>
            </a:fld>
            <a:endParaRPr lang="en-US"/>
          </a:p>
        </p:txBody>
      </p:sp>
    </p:spTree>
    <p:extLst>
      <p:ext uri="{BB962C8B-B14F-4D97-AF65-F5344CB8AC3E}">
        <p14:creationId xmlns:p14="http://schemas.microsoft.com/office/powerpoint/2010/main" val="154020340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tried to get Supreme Court to overrule </a:t>
            </a:r>
            <a:r>
              <a:rPr lang="en-US" i="1" dirty="0"/>
              <a:t>Connor</a:t>
            </a:r>
            <a:r>
              <a:rPr lang="en-US" dirty="0"/>
              <a:t> in </a:t>
            </a:r>
            <a:r>
              <a:rPr lang="en-US" i="1" dirty="0"/>
              <a:t>Morris v. America First Ins. Co.,</a:t>
            </a:r>
            <a:endParaRPr lang="en-US" dirty="0"/>
          </a:p>
          <a:p>
            <a:r>
              <a:rPr lang="en-US" dirty="0"/>
              <a:t>Instead, Court limited </a:t>
            </a:r>
            <a:r>
              <a:rPr lang="en-US" i="1" dirty="0"/>
              <a:t>Connor</a:t>
            </a:r>
            <a:r>
              <a:rPr lang="en-US" dirty="0"/>
              <a:t> to where resident relative has no other UM</a:t>
            </a:r>
          </a:p>
          <a:p>
            <a:r>
              <a:rPr lang="en-US" dirty="0"/>
              <a:t>That resident relative insured had liability but not UM on occupied car, as in </a:t>
            </a:r>
            <a:r>
              <a:rPr lang="en-US" i="1" dirty="0"/>
              <a:t>Connor</a:t>
            </a:r>
          </a:p>
          <a:p>
            <a:r>
              <a:rPr lang="en-US" dirty="0"/>
              <a:t>Also happened to have another policy on semi, which did have UM</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170</a:t>
            </a:fld>
            <a:endParaRPr lang="en-US"/>
          </a:p>
        </p:txBody>
      </p:sp>
    </p:spTree>
    <p:extLst>
      <p:ext uri="{BB962C8B-B14F-4D97-AF65-F5344CB8AC3E}">
        <p14:creationId xmlns:p14="http://schemas.microsoft.com/office/powerpoint/2010/main" val="74147587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under these two cases, if resident relative has separate policy that has UM, resident relative also entitled to UM on relative’s policy</a:t>
            </a:r>
          </a:p>
          <a:p>
            <a:r>
              <a:rPr lang="en-US" dirty="0"/>
              <a:t>But if resident relative’s separate policies have no UM, then there is no UM under relative’s policy either</a:t>
            </a:r>
          </a:p>
          <a:p>
            <a:r>
              <a:rPr lang="en-US" dirty="0" err="1"/>
              <a:t>Doh</a:t>
            </a:r>
            <a:r>
              <a:rPr lang="en-US" dirty="0"/>
              <a:t>--I no understand that logic</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171</a:t>
            </a:fld>
            <a:endParaRPr lang="en-US"/>
          </a:p>
        </p:txBody>
      </p:sp>
    </p:spTree>
    <p:extLst>
      <p:ext uri="{BB962C8B-B14F-4D97-AF65-F5344CB8AC3E}">
        <p14:creationId xmlns:p14="http://schemas.microsoft.com/office/powerpoint/2010/main" val="393147420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 who causes injury while on clock insured under his own auto policy, as well as under the employer’s commercial auto policy, may</a:t>
            </a:r>
            <a:r>
              <a:rPr lang="en-US" baseline="0" dirty="0"/>
              <a:t> also be an</a:t>
            </a:r>
            <a:r>
              <a:rPr lang="en-US" dirty="0"/>
              <a:t> “additional insured” under omnibus coverage provision which makes the</a:t>
            </a:r>
            <a:r>
              <a:rPr lang="en-US" baseline="0" dirty="0"/>
              <a:t> employee’s car an insured car when driven on company business</a:t>
            </a:r>
            <a:endParaRPr lang="en-US" dirty="0"/>
          </a:p>
          <a:p>
            <a:r>
              <a:rPr lang="en-US" dirty="0"/>
              <a:t>Coverage on auto will usually be primary, with coverage on “non-owned” policy being excess </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172</a:t>
            </a:fld>
            <a:endParaRPr lang="en-US"/>
          </a:p>
        </p:txBody>
      </p:sp>
    </p:spTree>
    <p:extLst>
      <p:ext uri="{BB962C8B-B14F-4D97-AF65-F5344CB8AC3E}">
        <p14:creationId xmlns:p14="http://schemas.microsoft.com/office/powerpoint/2010/main" val="190453545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 if policy has (and likely will) “Limits of Liability Clause” restricting total coverage to “limits provided by the policy with the highest limits” </a:t>
            </a:r>
          </a:p>
          <a:p>
            <a:r>
              <a:rPr lang="en-US" dirty="0"/>
              <a:t>That will be enforced</a:t>
            </a:r>
          </a:p>
          <a:p>
            <a:r>
              <a:rPr lang="en-US" dirty="0"/>
              <a:t>Compulsory insurance laws mandate only one legal limit of coverage</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173</a:t>
            </a:fld>
            <a:endParaRPr lang="en-US"/>
          </a:p>
        </p:txBody>
      </p:sp>
    </p:spTree>
    <p:extLst>
      <p:ext uri="{BB962C8B-B14F-4D97-AF65-F5344CB8AC3E}">
        <p14:creationId xmlns:p14="http://schemas.microsoft.com/office/powerpoint/2010/main" val="40015182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policies have no “Limits of Liability Clause” but both have “other insurance clauses” making each “excess,” provisions cancel each other out and both have pro rata primary coverage up to cumulative limit (</a:t>
            </a:r>
            <a:r>
              <a:rPr lang="en-US" i="1" dirty="0"/>
              <a:t>Equity </a:t>
            </a:r>
            <a:r>
              <a:rPr lang="en-US" i="1" dirty="0" err="1"/>
              <a:t>Mut</a:t>
            </a:r>
            <a:r>
              <a:rPr lang="en-US" i="1" dirty="0"/>
              <a:t>. Ins. Co. v. Spring Valley Wholesale Nursery, Inc.</a:t>
            </a:r>
            <a:r>
              <a:rPr lang="en-US" dirty="0"/>
              <a:t>, 1987 OK 121, 747 P.2d 947—involves commercial coverage on tractor trailer and personal coverage on the trailer)</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174</a:t>
            </a:fld>
            <a:endParaRPr lang="en-US"/>
          </a:p>
        </p:txBody>
      </p:sp>
    </p:spTree>
    <p:extLst>
      <p:ext uri="{BB962C8B-B14F-4D97-AF65-F5344CB8AC3E}">
        <p14:creationId xmlns:p14="http://schemas.microsoft.com/office/powerpoint/2010/main" val="209195975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expect to see this very often</a:t>
            </a:r>
          </a:p>
          <a:p>
            <a:r>
              <a:rPr lang="en-US" i="1" dirty="0"/>
              <a:t>Shelter General Ins. Co. v. </a:t>
            </a:r>
            <a:r>
              <a:rPr lang="en-US" i="1" dirty="0" err="1"/>
              <a:t>Earthsmart</a:t>
            </a:r>
            <a:r>
              <a:rPr lang="en-US" i="1" dirty="0"/>
              <a:t> Const.</a:t>
            </a:r>
            <a:r>
              <a:rPr lang="en-US" dirty="0"/>
              <a:t>, Inc.,2015 WL 6672216 holds you cannot stack coverage on semi-tractor with separate coverage on semi-trailer, when written by same company</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175</a:t>
            </a:fld>
            <a:endParaRPr lang="en-US"/>
          </a:p>
        </p:txBody>
      </p:sp>
    </p:spTree>
    <p:extLst>
      <p:ext uri="{BB962C8B-B14F-4D97-AF65-F5344CB8AC3E}">
        <p14:creationId xmlns:p14="http://schemas.microsoft.com/office/powerpoint/2010/main" val="311220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phrase “reasonably calculated to lead to the discovery of admissible evidence” deleted</a:t>
            </a:r>
          </a:p>
          <a:p>
            <a:r>
              <a:rPr lang="en-US" u="none" dirty="0"/>
              <a:t>This language was designed to prevent</a:t>
            </a:r>
            <a:r>
              <a:rPr lang="en-US" u="none" baseline="0" dirty="0"/>
              <a:t> objections to relevancy on the basis of admissibility</a:t>
            </a:r>
          </a:p>
          <a:p>
            <a:r>
              <a:rPr lang="en-US" u="none" baseline="0" dirty="0"/>
              <a:t>But misinterpreted as a limit on scope of discovery</a:t>
            </a:r>
          </a:p>
          <a:p>
            <a:r>
              <a:rPr lang="en-US" u="none" baseline="0" dirty="0"/>
              <a:t>Be sure to update your little stock objects to remove the “not reasonably calculated …” objection</a:t>
            </a:r>
            <a:endParaRPr lang="en-US" u="none" dirty="0"/>
          </a:p>
          <a:p>
            <a:endParaRPr lang="en-US" u="none" dirty="0"/>
          </a:p>
        </p:txBody>
      </p:sp>
      <p:sp>
        <p:nvSpPr>
          <p:cNvPr id="4" name="Slide Number Placeholder 3"/>
          <p:cNvSpPr>
            <a:spLocks noGrp="1"/>
          </p:cNvSpPr>
          <p:nvPr>
            <p:ph type="sldNum" sz="quarter" idx="10"/>
          </p:nvPr>
        </p:nvSpPr>
        <p:spPr/>
        <p:txBody>
          <a:bodyPr/>
          <a:lstStyle/>
          <a:p>
            <a:fld id="{37DFC2E3-E352-44BA-905E-689848BCB3BB}" type="slidenum">
              <a:rPr lang="en-US" smtClean="0"/>
              <a:t>17</a:t>
            </a:fld>
            <a:endParaRPr lang="en-US"/>
          </a:p>
        </p:txBody>
      </p:sp>
    </p:spTree>
    <p:extLst>
      <p:ext uri="{BB962C8B-B14F-4D97-AF65-F5344CB8AC3E}">
        <p14:creationId xmlns:p14="http://schemas.microsoft.com/office/powerpoint/2010/main" val="119598162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Smith v. Geico,</a:t>
            </a:r>
            <a:r>
              <a:rPr lang="en-US" dirty="0"/>
              <a:t>1976 OK 190, 558 P.2d 1160 holds liability coverage may condition coverage on exhaustion of all other available coverage</a:t>
            </a:r>
          </a:p>
          <a:p>
            <a:r>
              <a:rPr lang="en-US" dirty="0"/>
              <a:t>Upholds clause making coverage on driver of non-owned auto excess to coverage on auto</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176</a:t>
            </a:fld>
            <a:endParaRPr lang="en-US"/>
          </a:p>
        </p:txBody>
      </p:sp>
    </p:spTree>
    <p:extLst>
      <p:ext uri="{BB962C8B-B14F-4D97-AF65-F5344CB8AC3E}">
        <p14:creationId xmlns:p14="http://schemas.microsoft.com/office/powerpoint/2010/main" val="110044577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there priority among UM and is Excess/Umbrella policy considered in determining </a:t>
            </a:r>
            <a:r>
              <a:rPr lang="en-US" dirty="0" err="1"/>
              <a:t>tortfeasor</a:t>
            </a:r>
            <a:r>
              <a:rPr lang="en-US" dirty="0"/>
              <a:t> coverage limits?</a:t>
            </a:r>
          </a:p>
          <a:p>
            <a:r>
              <a:rPr lang="en-US" dirty="0"/>
              <a:t>We still hear from adjusters that some other UM policy should pay before theirs</a:t>
            </a:r>
          </a:p>
          <a:p>
            <a:r>
              <a:rPr lang="en-US" dirty="0"/>
              <a:t>Some still say UM on car pays before UM on person These adjusters may be remembering </a:t>
            </a:r>
            <a:r>
              <a:rPr lang="en-US" i="1" dirty="0"/>
              <a:t>dicta</a:t>
            </a:r>
            <a:r>
              <a:rPr lang="en-US" dirty="0"/>
              <a:t> in </a:t>
            </a:r>
            <a:r>
              <a:rPr lang="en-US" i="1" dirty="0"/>
              <a:t>Keel v. MFA Ins. Co., </a:t>
            </a:r>
            <a:r>
              <a:rPr lang="en-US" dirty="0"/>
              <a:t>1976 OK 86, 553 P.2d 153 to that effect</a:t>
            </a:r>
          </a:p>
          <a:p>
            <a:r>
              <a:rPr lang="en-US" dirty="0"/>
              <a:t>There is such priority with respect to liability coverage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177</a:t>
            </a:fld>
            <a:endParaRPr lang="en-US"/>
          </a:p>
        </p:txBody>
      </p:sp>
    </p:spTree>
    <p:extLst>
      <p:ext uri="{BB962C8B-B14F-4D97-AF65-F5344CB8AC3E}">
        <p14:creationId xmlns:p14="http://schemas.microsoft.com/office/powerpoint/2010/main" val="86521044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with respect to UM</a:t>
            </a:r>
          </a:p>
          <a:p>
            <a:r>
              <a:rPr lang="en-US" dirty="0"/>
              <a:t>UM first party coverage for which insured (or someone on their behalf) has paid premium</a:t>
            </a:r>
          </a:p>
          <a:p>
            <a:r>
              <a:rPr lang="en-US" dirty="0"/>
              <a:t>Made clear in </a:t>
            </a:r>
            <a:r>
              <a:rPr lang="en-US" i="1" dirty="0" err="1"/>
              <a:t>Mustain</a:t>
            </a:r>
            <a:r>
              <a:rPr lang="en-US" i="1" dirty="0"/>
              <a:t> v. United States Fid. &amp; Guar. Co.,</a:t>
            </a:r>
          </a:p>
          <a:p>
            <a:r>
              <a:rPr lang="en-US" dirty="0"/>
              <a:t>In </a:t>
            </a:r>
            <a:r>
              <a:rPr lang="en-US" i="1" dirty="0" err="1"/>
              <a:t>Mustain</a:t>
            </a:r>
            <a:r>
              <a:rPr lang="en-US" dirty="0"/>
              <a:t> injured party defined as UM insured under employer’s policy and under own policy</a:t>
            </a:r>
          </a:p>
          <a:p>
            <a:r>
              <a:rPr lang="en-US" dirty="0"/>
              <a:t>When he settled claim against employer’s UM for less than limits, personal policy refused to pay, claiming had to exhaust employer’s policy on truck he was in at time of injury</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178</a:t>
            </a:fld>
            <a:endParaRPr lang="en-US"/>
          </a:p>
        </p:txBody>
      </p:sp>
    </p:spTree>
    <p:extLst>
      <p:ext uri="{BB962C8B-B14F-4D97-AF65-F5344CB8AC3E}">
        <p14:creationId xmlns:p14="http://schemas.microsoft.com/office/powerpoint/2010/main" val="231408141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certified question for Western District of Oklahoma, Supreme Court determined all UM, with respect to UM insured, “primary”</a:t>
            </a:r>
          </a:p>
          <a:p>
            <a:r>
              <a:rPr lang="en-US" dirty="0"/>
              <a:t>Thus no UM “priority”</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a:t>Mustain</a:t>
            </a:r>
            <a:r>
              <a:rPr lang="en-US" dirty="0"/>
              <a:t> makes clear once UM paid, insurance companies may still have right to apportionment amongst themselves as to which ultimately bears burden of UM paid</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179</a:t>
            </a:fld>
            <a:endParaRPr lang="en-US"/>
          </a:p>
        </p:txBody>
      </p:sp>
    </p:spTree>
    <p:extLst>
      <p:ext uri="{BB962C8B-B14F-4D97-AF65-F5344CB8AC3E}">
        <p14:creationId xmlns:p14="http://schemas.microsoft.com/office/powerpoint/2010/main" val="315053868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Burch v. Allstate Ins. Co.,</a:t>
            </a:r>
            <a:r>
              <a:rPr lang="en-US" dirty="0"/>
              <a:t> teaches since UM primary, once insured shows damages in excess of liability limits, UM must pay amount in excess of liability, up to limit, from “dollar one” without waiting for insured to “exhaust” liability coverage</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180</a:t>
            </a:fld>
            <a:endParaRPr lang="en-US"/>
          </a:p>
        </p:txBody>
      </p:sp>
    </p:spTree>
    <p:extLst>
      <p:ext uri="{BB962C8B-B14F-4D97-AF65-F5344CB8AC3E}">
        <p14:creationId xmlns:p14="http://schemas.microsoft.com/office/powerpoint/2010/main" val="256317776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multiple UM carriers, all have duty to pay first, then resolve priority amongst themselves (</a:t>
            </a:r>
            <a:r>
              <a:rPr lang="en-US" i="1" dirty="0" err="1"/>
              <a:t>Pentz</a:t>
            </a:r>
            <a:r>
              <a:rPr lang="en-US" i="1" dirty="0"/>
              <a:t> v. Davis,</a:t>
            </a:r>
            <a:r>
              <a:rPr lang="en-US" dirty="0"/>
              <a:t> 1996 OK 89, 927 P.2d 538)</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181</a:t>
            </a:fld>
            <a:endParaRPr lang="en-US"/>
          </a:p>
        </p:txBody>
      </p:sp>
    </p:spTree>
    <p:extLst>
      <p:ext uri="{BB962C8B-B14F-4D97-AF65-F5344CB8AC3E}">
        <p14:creationId xmlns:p14="http://schemas.microsoft.com/office/powerpoint/2010/main" val="408082699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 different, but sort of related matter, </a:t>
            </a:r>
            <a:r>
              <a:rPr lang="en-US" i="1" dirty="0" err="1"/>
              <a:t>Geico</a:t>
            </a:r>
            <a:r>
              <a:rPr lang="en-US" i="1" dirty="0"/>
              <a:t> v. Northwestern Pacific Ind. Co., </a:t>
            </a:r>
            <a:r>
              <a:rPr lang="en-US" dirty="0"/>
              <a:t>2005 OK 40, 115 P.3d 856, holds UM insured need not count excess or umbrella liability coverage in determining whether injuries exceed liability limits</a:t>
            </a:r>
          </a:p>
          <a:p>
            <a:r>
              <a:rPr lang="en-US" dirty="0"/>
              <a:t>UM statute intended to provide “minimum” protection when primary </a:t>
            </a:r>
            <a:r>
              <a:rPr lang="en-US" i="1" dirty="0"/>
              <a:t>automobile</a:t>
            </a:r>
            <a:r>
              <a:rPr lang="en-US" dirty="0"/>
              <a:t> liability policy does not</a:t>
            </a:r>
          </a:p>
          <a:p>
            <a:r>
              <a:rPr lang="en-US" dirty="0"/>
              <a:t>UM statute just does not “contemplate” excess coverage found in “comprehensive public liability policy” (</a:t>
            </a:r>
            <a:r>
              <a:rPr lang="en-US" i="1" dirty="0"/>
              <a:t>Moser v. Liberty </a:t>
            </a:r>
            <a:r>
              <a:rPr lang="en-US" i="1" dirty="0" err="1"/>
              <a:t>Mut</a:t>
            </a:r>
            <a:r>
              <a:rPr lang="en-US" i="1" dirty="0"/>
              <a:t>. Ins. Co.,</a:t>
            </a:r>
            <a:r>
              <a:rPr lang="en-US" dirty="0"/>
              <a:t> 1986 OK 78, 731 P.2d 406)</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182</a:t>
            </a:fld>
            <a:endParaRPr lang="en-US"/>
          </a:p>
        </p:txBody>
      </p:sp>
    </p:spTree>
    <p:extLst>
      <p:ext uri="{BB962C8B-B14F-4D97-AF65-F5344CB8AC3E}">
        <p14:creationId xmlns:p14="http://schemas.microsoft.com/office/powerpoint/2010/main" val="11471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party may now issue</a:t>
            </a:r>
            <a:r>
              <a:rPr lang="en-US" baseline="0" dirty="0"/>
              <a:t> requests for production 21 days after service of summons and complaint</a:t>
            </a:r>
          </a:p>
          <a:p>
            <a:r>
              <a:rPr lang="en-US" baseline="0" dirty="0"/>
              <a:t>Not considered served until time of discovery conference, but supposed to focus the issues for discussion at the discovery conference</a:t>
            </a:r>
          </a:p>
          <a:p>
            <a:r>
              <a:rPr lang="en-US" baseline="0" dirty="0"/>
              <a:t>Thought likely to have some effect on shaping expected “litigation holds” also</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18</a:t>
            </a:fld>
            <a:endParaRPr lang="en-US"/>
          </a:p>
        </p:txBody>
      </p:sp>
    </p:spTree>
    <p:extLst>
      <p:ext uri="{BB962C8B-B14F-4D97-AF65-F5344CB8AC3E}">
        <p14:creationId xmlns:p14="http://schemas.microsoft.com/office/powerpoint/2010/main" val="424050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Blah, blah, blah</a:t>
            </a:r>
          </a:p>
          <a:p>
            <a:r>
              <a:rPr lang="en-US" dirty="0"/>
              <a:t>I</a:t>
            </a:r>
            <a:r>
              <a:rPr lang="en-US" baseline="0" dirty="0"/>
              <a:t> just don’t get very excited about ESI in my practice</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19</a:t>
            </a:fld>
            <a:endParaRPr lang="en-US"/>
          </a:p>
        </p:txBody>
      </p:sp>
    </p:spTree>
    <p:extLst>
      <p:ext uri="{BB962C8B-B14F-4D97-AF65-F5344CB8AC3E}">
        <p14:creationId xmlns:p14="http://schemas.microsoft.com/office/powerpoint/2010/main" val="369134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2</a:t>
            </a:fld>
            <a:endParaRPr lang="en-US"/>
          </a:p>
        </p:txBody>
      </p:sp>
    </p:spTree>
    <p:extLst>
      <p:ext uri="{BB962C8B-B14F-4D97-AF65-F5344CB8AC3E}">
        <p14:creationId xmlns:p14="http://schemas.microsoft.com/office/powerpoint/2010/main" val="3449548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Adds</a:t>
            </a:r>
            <a:r>
              <a:rPr lang="en-US" baseline="0" dirty="0"/>
              <a:t> limitation to waivers of privilege from inadvertent disclosure</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20</a:t>
            </a:fld>
            <a:endParaRPr lang="en-US"/>
          </a:p>
        </p:txBody>
      </p:sp>
    </p:spTree>
    <p:extLst>
      <p:ext uri="{BB962C8B-B14F-4D97-AF65-F5344CB8AC3E}">
        <p14:creationId xmlns:p14="http://schemas.microsoft.com/office/powerpoint/2010/main" val="3357936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Amendments narrow objections party can make to document requests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Objections must now be stated “with specificity”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Allows common practice of</a:t>
            </a:r>
            <a:r>
              <a:rPr lang="en-US" baseline="0" dirty="0"/>
              <a:t> response that</a:t>
            </a:r>
            <a:r>
              <a:rPr lang="en-US" dirty="0"/>
              <a:t> party will produce copies of documents, but says must</a:t>
            </a:r>
            <a:r>
              <a:rPr lang="en-US" baseline="0" dirty="0"/>
              <a:t> be produced </a:t>
            </a:r>
            <a:r>
              <a:rPr lang="en-US" dirty="0"/>
              <a:t>no later than time specified in request or within reasonable time specified in response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22</a:t>
            </a:fld>
            <a:endParaRPr lang="en-US"/>
          </a:p>
        </p:txBody>
      </p:sp>
    </p:spTree>
    <p:extLst>
      <p:ext uri="{BB962C8B-B14F-4D97-AF65-F5344CB8AC3E}">
        <p14:creationId xmlns:p14="http://schemas.microsoft.com/office/powerpoint/2010/main" val="3189646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must state whether responsive</a:t>
            </a:r>
            <a:r>
              <a:rPr lang="en-US" baseline="0" dirty="0"/>
              <a:t> material withheld on basis of the objection</a:t>
            </a:r>
          </a:p>
          <a:p>
            <a:r>
              <a:rPr lang="en-US" baseline="0" dirty="0"/>
              <a:t>That is not always clear when you get an objection</a:t>
            </a:r>
          </a:p>
          <a:p>
            <a:r>
              <a:rPr lang="en-US" baseline="0" dirty="0"/>
              <a:t>Particularly where there is an objection with the “notwithstanding said objection  . . . “</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23</a:t>
            </a:fld>
            <a:endParaRPr lang="en-US"/>
          </a:p>
        </p:txBody>
      </p:sp>
    </p:spTree>
    <p:extLst>
      <p:ext uri="{BB962C8B-B14F-4D97-AF65-F5344CB8AC3E}">
        <p14:creationId xmlns:p14="http://schemas.microsoft.com/office/powerpoint/2010/main" val="136262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likes Rule 37?</a:t>
            </a:r>
          </a:p>
          <a:p>
            <a:r>
              <a:rPr lang="en-US" baseline="0" dirty="0"/>
              <a:t>2015 amendments overhaul 2006 language regarding failure to preserve ESI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New version takes affirmative approach, stating what courts can do, rather than what they cannot</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24</a:t>
            </a:fld>
            <a:endParaRPr lang="en-US"/>
          </a:p>
        </p:txBody>
      </p:sp>
    </p:spTree>
    <p:extLst>
      <p:ext uri="{BB962C8B-B14F-4D97-AF65-F5344CB8AC3E}">
        <p14:creationId xmlns:p14="http://schemas.microsoft.com/office/powerpoint/2010/main" val="113753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may take action when:</a:t>
            </a:r>
          </a:p>
          <a:p>
            <a:r>
              <a:rPr lang="en-US" dirty="0"/>
              <a:t>(1) lost information electronically stored</a:t>
            </a:r>
          </a:p>
          <a:p>
            <a:r>
              <a:rPr lang="en-US" dirty="0"/>
              <a:t>(2) type of ESI should have been preserved in anticipation or conduct of litigation </a:t>
            </a:r>
          </a:p>
          <a:p>
            <a:r>
              <a:rPr lang="en-US" dirty="0"/>
              <a:t>(3) ESI lost because party failed to take reasonable steps to preserve it</a:t>
            </a:r>
          </a:p>
          <a:p>
            <a:r>
              <a:rPr lang="en-US" dirty="0"/>
              <a:t>(4) lost ESI information cannot be restored or replaced though additional discovery</a:t>
            </a:r>
          </a:p>
        </p:txBody>
      </p:sp>
      <p:sp>
        <p:nvSpPr>
          <p:cNvPr id="4" name="Slide Number Placeholder 3"/>
          <p:cNvSpPr>
            <a:spLocks noGrp="1"/>
          </p:cNvSpPr>
          <p:nvPr>
            <p:ph type="sldNum" sz="quarter" idx="10"/>
          </p:nvPr>
        </p:nvSpPr>
        <p:spPr/>
        <p:txBody>
          <a:bodyPr/>
          <a:lstStyle/>
          <a:p>
            <a:fld id="{37DFC2E3-E352-44BA-905E-689848BCB3BB}" type="slidenum">
              <a:rPr lang="en-US" smtClean="0"/>
              <a:t>25</a:t>
            </a:fld>
            <a:endParaRPr lang="en-US"/>
          </a:p>
        </p:txBody>
      </p:sp>
    </p:spTree>
    <p:extLst>
      <p:ext uri="{BB962C8B-B14F-4D97-AF65-F5344CB8AC3E}">
        <p14:creationId xmlns:p14="http://schemas.microsoft.com/office/powerpoint/2010/main" val="4292302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court determines</a:t>
            </a:r>
            <a:r>
              <a:rPr lang="en-US" baseline="0" dirty="0"/>
              <a:t> ESI was lost, must then decide if the loss was intentional</a:t>
            </a:r>
          </a:p>
          <a:p>
            <a:r>
              <a:rPr lang="en-US" baseline="0" dirty="0"/>
              <a:t>If so, court may order party and attorney flogged</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26</a:t>
            </a:fld>
            <a:endParaRPr lang="en-US"/>
          </a:p>
        </p:txBody>
      </p:sp>
    </p:spTree>
    <p:extLst>
      <p:ext uri="{BB962C8B-B14F-4D97-AF65-F5344CB8AC3E}">
        <p14:creationId xmlns:p14="http://schemas.microsoft.com/office/powerpoint/2010/main" val="1408134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intentional,</a:t>
            </a:r>
            <a:r>
              <a:rPr lang="en-US" baseline="0" dirty="0"/>
              <a:t> bad things happen</a:t>
            </a:r>
          </a:p>
          <a:p>
            <a:r>
              <a:rPr lang="en-US" baseline="0" dirty="0"/>
              <a:t>court may:</a:t>
            </a:r>
            <a:endParaRPr lang="en-US" dirty="0"/>
          </a:p>
          <a:p>
            <a:r>
              <a:rPr lang="en-US" dirty="0"/>
              <a:t>(1) presume lost information was unfavorable</a:t>
            </a:r>
          </a:p>
          <a:p>
            <a:r>
              <a:rPr lang="en-US" dirty="0"/>
              <a:t>(2) instruct jury it may or must presume information unfavorable to party responsible for loss, or </a:t>
            </a:r>
          </a:p>
          <a:p>
            <a:r>
              <a:rPr lang="en-US" dirty="0"/>
              <a:t>(3) dismiss action or order default judgment</a:t>
            </a:r>
          </a:p>
        </p:txBody>
      </p:sp>
      <p:sp>
        <p:nvSpPr>
          <p:cNvPr id="4" name="Slide Number Placeholder 3"/>
          <p:cNvSpPr>
            <a:spLocks noGrp="1"/>
          </p:cNvSpPr>
          <p:nvPr>
            <p:ph type="sldNum" sz="quarter" idx="10"/>
          </p:nvPr>
        </p:nvSpPr>
        <p:spPr/>
        <p:txBody>
          <a:bodyPr/>
          <a:lstStyle/>
          <a:p>
            <a:fld id="{37DFC2E3-E352-44BA-905E-689848BCB3BB}" type="slidenum">
              <a:rPr lang="en-US" smtClean="0"/>
              <a:t>27</a:t>
            </a:fld>
            <a:endParaRPr lang="en-US"/>
          </a:p>
        </p:txBody>
      </p:sp>
    </p:spTree>
    <p:extLst>
      <p:ext uri="{BB962C8B-B14F-4D97-AF65-F5344CB8AC3E}">
        <p14:creationId xmlns:p14="http://schemas.microsoft.com/office/powerpoint/2010/main" val="2527459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Negligent loss of ESI does not give rise to negative inference,</a:t>
            </a:r>
            <a:r>
              <a:rPr lang="en-US" baseline="0" dirty="0"/>
              <a:t> but court has power to cure the prejudicial effect</a:t>
            </a:r>
          </a:p>
          <a:p>
            <a:r>
              <a:rPr lang="en-US" dirty="0"/>
              <a:t>(a) forbidding party that failed to preserve information from putting on certain evidence</a:t>
            </a:r>
          </a:p>
          <a:p>
            <a:r>
              <a:rPr lang="en-US" dirty="0"/>
              <a:t>(b) permitting parties to present evidence and argument to jury regarding loss of ESI, or </a:t>
            </a:r>
          </a:p>
          <a:p>
            <a:r>
              <a:rPr lang="en-US" dirty="0"/>
              <a:t>(c) giving jury instruction to assist in evaluation of lost ESI</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28</a:t>
            </a:fld>
            <a:endParaRPr lang="en-US"/>
          </a:p>
        </p:txBody>
      </p:sp>
    </p:spTree>
    <p:extLst>
      <p:ext uri="{BB962C8B-B14F-4D97-AF65-F5344CB8AC3E}">
        <p14:creationId xmlns:p14="http://schemas.microsoft.com/office/powerpoint/2010/main" val="707938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a:t>
            </a:r>
            <a:r>
              <a:rPr lang="en-US" baseline="0" dirty="0"/>
              <a:t> 84 “Forms” are gone because they are no longer needed.</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30</a:t>
            </a:fld>
            <a:endParaRPr lang="en-US"/>
          </a:p>
        </p:txBody>
      </p:sp>
    </p:spTree>
    <p:extLst>
      <p:ext uri="{BB962C8B-B14F-4D97-AF65-F5344CB8AC3E}">
        <p14:creationId xmlns:p14="http://schemas.microsoft.com/office/powerpoint/2010/main" val="2232303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many of you have wondered whether the federal rules apply in state court</a:t>
            </a:r>
          </a:p>
          <a:p>
            <a:r>
              <a:rPr lang="en-US" baseline="0" dirty="0"/>
              <a:t>Don’t raise your hand</a:t>
            </a:r>
          </a:p>
          <a:p>
            <a:r>
              <a:rPr lang="en-US" i="1" dirty="0"/>
              <a:t>Pierson v. Joplin </a:t>
            </a:r>
            <a:r>
              <a:rPr lang="en-US" i="0" dirty="0"/>
              <a:t>answers</a:t>
            </a:r>
            <a:r>
              <a:rPr lang="en-US" i="0" baseline="0" dirty="0"/>
              <a:t> this burning question</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31</a:t>
            </a:fld>
            <a:endParaRPr lang="en-US"/>
          </a:p>
        </p:txBody>
      </p:sp>
    </p:spTree>
    <p:extLst>
      <p:ext uri="{BB962C8B-B14F-4D97-AF65-F5344CB8AC3E}">
        <p14:creationId xmlns:p14="http://schemas.microsoft.com/office/powerpoint/2010/main" val="391849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1:</a:t>
            </a:r>
          </a:p>
          <a:p>
            <a:r>
              <a:rPr lang="en-US" dirty="0"/>
              <a:t>Now</a:t>
            </a:r>
            <a:r>
              <a:rPr lang="en-US" baseline="0" dirty="0"/>
              <a:t> states the parties have an obligation to share responsibility with the courts for administration of justice</a:t>
            </a:r>
          </a:p>
          <a:p>
            <a:r>
              <a:rPr lang="en-US" dirty="0"/>
              <a:t>We’ll see in a minute that is accomplished by adding rule of “Proportionality” applied to scope of discovery</a:t>
            </a:r>
          </a:p>
        </p:txBody>
      </p:sp>
      <p:sp>
        <p:nvSpPr>
          <p:cNvPr id="4" name="Slide Number Placeholder 3"/>
          <p:cNvSpPr>
            <a:spLocks noGrp="1"/>
          </p:cNvSpPr>
          <p:nvPr>
            <p:ph type="sldNum" sz="quarter" idx="10"/>
          </p:nvPr>
        </p:nvSpPr>
        <p:spPr/>
        <p:txBody>
          <a:bodyPr/>
          <a:lstStyle/>
          <a:p>
            <a:fld id="{37DFC2E3-E352-44BA-905E-689848BCB3BB}" type="slidenum">
              <a:rPr lang="en-US" smtClean="0"/>
              <a:t>3</a:t>
            </a:fld>
            <a:endParaRPr lang="en-US"/>
          </a:p>
        </p:txBody>
      </p:sp>
    </p:spTree>
    <p:extLst>
      <p:ext uri="{BB962C8B-B14F-4D97-AF65-F5344CB8AC3E}">
        <p14:creationId xmlns:p14="http://schemas.microsoft.com/office/powerpoint/2010/main" val="1287928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CHANGES TO THE FEDERAL RULES OF EVIDENCE IN THE LAST 3 YEARS</a:t>
            </a:r>
            <a:endParaRPr lang="en-US" dirty="0"/>
          </a:p>
          <a:p>
            <a:r>
              <a:rPr lang="en-US" dirty="0"/>
              <a:t>Rule 803, Hearsay Objections</a:t>
            </a:r>
          </a:p>
          <a:p>
            <a:r>
              <a:rPr lang="en-US" dirty="0"/>
              <a:t>Puts burden on objecting party to prove lack of trustworthiness of exceptions pertaining to “Business Records, “Lack of Records,” and “Public Records” </a:t>
            </a:r>
          </a:p>
        </p:txBody>
      </p:sp>
      <p:sp>
        <p:nvSpPr>
          <p:cNvPr id="4" name="Slide Number Placeholder 3"/>
          <p:cNvSpPr>
            <a:spLocks noGrp="1"/>
          </p:cNvSpPr>
          <p:nvPr>
            <p:ph type="sldNum" sz="quarter" idx="10"/>
          </p:nvPr>
        </p:nvSpPr>
        <p:spPr/>
        <p:txBody>
          <a:bodyPr/>
          <a:lstStyle/>
          <a:p>
            <a:fld id="{37DFC2E3-E352-44BA-905E-689848BCB3BB}" type="slidenum">
              <a:rPr lang="en-US" smtClean="0"/>
              <a:t>32</a:t>
            </a:fld>
            <a:endParaRPr lang="en-US"/>
          </a:p>
        </p:txBody>
      </p:sp>
    </p:spTree>
    <p:extLst>
      <p:ext uri="{BB962C8B-B14F-4D97-AF65-F5344CB8AC3E}">
        <p14:creationId xmlns:p14="http://schemas.microsoft.com/office/powerpoint/2010/main" val="2918662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801, Subsection, Year: 2014 </a:t>
            </a:r>
          </a:p>
          <a:p>
            <a:r>
              <a:rPr lang="en-US" dirty="0"/>
              <a:t>Amendment allows for use of prior consistent statement “to rehabilitate the declarant’s credibility as a witness” when necessary to rebut challenge to witness’s credibility</a:t>
            </a:r>
          </a:p>
        </p:txBody>
      </p:sp>
      <p:sp>
        <p:nvSpPr>
          <p:cNvPr id="4" name="Slide Number Placeholder 3"/>
          <p:cNvSpPr>
            <a:spLocks noGrp="1"/>
          </p:cNvSpPr>
          <p:nvPr>
            <p:ph type="sldNum" sz="quarter" idx="10"/>
          </p:nvPr>
        </p:nvSpPr>
        <p:spPr/>
        <p:txBody>
          <a:bodyPr/>
          <a:lstStyle/>
          <a:p>
            <a:fld id="{37DFC2E3-E352-44BA-905E-689848BCB3BB}" type="slidenum">
              <a:rPr lang="en-US" smtClean="0"/>
              <a:t>33</a:t>
            </a:fld>
            <a:endParaRPr lang="en-US"/>
          </a:p>
        </p:txBody>
      </p:sp>
    </p:spTree>
    <p:extLst>
      <p:ext uri="{BB962C8B-B14F-4D97-AF65-F5344CB8AC3E}">
        <p14:creationId xmlns:p14="http://schemas.microsoft.com/office/powerpoint/2010/main" val="1394860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a:t>
            </a:r>
            <a:r>
              <a:rPr lang="en-US" baseline="0" dirty="0"/>
              <a:t> familiar with “paid versus incurred statute.” says if some source such as health insurance or </a:t>
            </a:r>
            <a:r>
              <a:rPr lang="en-US" baseline="0" dirty="0" err="1"/>
              <a:t>medicare</a:t>
            </a:r>
            <a:r>
              <a:rPr lang="en-US" baseline="0" dirty="0"/>
              <a:t> has paid medical bills in a personal injury case the plaintiff may only introduce evidence of the amounts paid</a:t>
            </a:r>
          </a:p>
          <a:p>
            <a:r>
              <a:rPr lang="en-US" baseline="0" dirty="0"/>
              <a:t>Keep in mind there are some procedural burdens (of course we don’t really know whose burden they are)</a:t>
            </a:r>
          </a:p>
          <a:p>
            <a:r>
              <a:rPr lang="en-US" baseline="0" dirty="0"/>
              <a:t>Incidentally, the OK Sup. Court recently upheld the constitutionality of 3009.1 in Lee v. Bueno</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34</a:t>
            </a:fld>
            <a:endParaRPr lang="en-US"/>
          </a:p>
        </p:txBody>
      </p:sp>
    </p:spTree>
    <p:extLst>
      <p:ext uri="{BB962C8B-B14F-4D97-AF65-F5344CB8AC3E}">
        <p14:creationId xmlns:p14="http://schemas.microsoft.com/office/powerpoint/2010/main" val="84229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Even though evidentiary</a:t>
            </a:r>
            <a:r>
              <a:rPr lang="en-US" baseline="0" dirty="0"/>
              <a:t> rules are usually considered procedural, so that a federal court in diversity would not apply the statute, 3009.1, is 3009.1 a substantive law in the guise of a procedural rule?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Weight of authority, though, suggests collateral source rule operates as “substantive” rather than “procedural” rule of law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 we’d expect this</a:t>
            </a:r>
            <a:r>
              <a:rPr lang="en-US" baseline="0" dirty="0"/>
              <a:t> modification to the collateral source rule would as well</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35</a:t>
            </a:fld>
            <a:endParaRPr lang="en-US"/>
          </a:p>
        </p:txBody>
      </p:sp>
    </p:spTree>
    <p:extLst>
      <p:ext uri="{BB962C8B-B14F-4D97-AF65-F5344CB8AC3E}">
        <p14:creationId xmlns:p14="http://schemas.microsoft.com/office/powerpoint/2010/main" val="3870546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Few federal cases have touched on conflict between collateral source rule and 12 O.S. §3009.1</a:t>
            </a:r>
          </a:p>
          <a:p>
            <a:r>
              <a:rPr lang="en-US" i="1" dirty="0"/>
              <a:t>Compton v. Hale</a:t>
            </a:r>
            <a:r>
              <a:rPr lang="en-US" dirty="0"/>
              <a:t>, (E.D) and </a:t>
            </a:r>
            <a:r>
              <a:rPr lang="en-US" i="1" dirty="0"/>
              <a:t>Brown v. USA Truck, Inc</a:t>
            </a:r>
            <a:r>
              <a:rPr lang="en-US" dirty="0"/>
              <a:t>. (W.D.) filed before statute went into effect, say would apply if claims had arisen later</a:t>
            </a:r>
          </a:p>
          <a:p>
            <a:r>
              <a:rPr lang="en-US" i="1" dirty="0"/>
              <a:t>Hodge v. Stan Koch &amp; Sons Trucking, Inc.,</a:t>
            </a:r>
            <a:r>
              <a:rPr lang="en-US" dirty="0"/>
              <a:t> court did not get to the question because the Defendant had first to meet the requirement in the rule of getting statements from the providers that they would accept the amounts paid as payment in full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 case provides definitive answer to questions of applicability of §3009.1 in federal court—but</a:t>
            </a:r>
            <a:r>
              <a:rPr lang="en-US" baseline="0" dirty="0"/>
              <a:t> as they say, if I were a betting man, I’d bet that it will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36</a:t>
            </a:fld>
            <a:endParaRPr lang="en-US"/>
          </a:p>
        </p:txBody>
      </p:sp>
    </p:spTree>
    <p:extLst>
      <p:ext uri="{BB962C8B-B14F-4D97-AF65-F5344CB8AC3E}">
        <p14:creationId xmlns:p14="http://schemas.microsoft.com/office/powerpoint/2010/main" val="1711566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we have a decision and it wasn’t very close</a:t>
            </a:r>
          </a:p>
          <a:p>
            <a:r>
              <a:rPr lang="en-US" baseline="0" dirty="0"/>
              <a:t>Seven Supremes ruled the statute was constitutional</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37</a:t>
            </a:fld>
            <a:endParaRPr lang="en-US"/>
          </a:p>
        </p:txBody>
      </p:sp>
    </p:spTree>
    <p:extLst>
      <p:ext uri="{BB962C8B-B14F-4D97-AF65-F5344CB8AC3E}">
        <p14:creationId xmlns:p14="http://schemas.microsoft.com/office/powerpoint/2010/main" val="2956515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disclosure</a:t>
            </a:r>
            <a:r>
              <a:rPr lang="en-US" baseline="0" dirty="0"/>
              <a:t> of treating doctor “expert opinion”?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Rule 26 requires disclosure of any witness who will present evidence under </a:t>
            </a:r>
            <a:r>
              <a:rPr lang="en-US" u="sng" dirty="0">
                <a:hlinkClick r:id="rId3"/>
              </a:rPr>
              <a:t>Federal Rule of Evidence 702</a:t>
            </a:r>
            <a:r>
              <a:rPr lang="en-US" dirty="0"/>
              <a:t>, </a:t>
            </a:r>
            <a:r>
              <a:rPr lang="en-US" u="sng" dirty="0">
                <a:hlinkClick r:id="rId4"/>
              </a:rPr>
              <a:t>703</a:t>
            </a:r>
            <a:r>
              <a:rPr lang="en-US" dirty="0"/>
              <a:t>, or </a:t>
            </a:r>
            <a:r>
              <a:rPr lang="en-US" u="sng" dirty="0">
                <a:hlinkClick r:id="rId5"/>
              </a:rPr>
              <a:t>705</a:t>
            </a:r>
            <a:endParaRPr lang="en-US" u="sng" dirty="0"/>
          </a:p>
          <a:p>
            <a:r>
              <a:rPr lang="en-US" dirty="0"/>
              <a:t>But do all “Experts”</a:t>
            </a:r>
            <a:r>
              <a:rPr lang="en-US" baseline="0" dirty="0"/>
              <a:t> have to provide a written Rule 26 report</a:t>
            </a:r>
          </a:p>
          <a:p>
            <a:r>
              <a:rPr lang="en-US" baseline="0" dirty="0"/>
              <a:t>We run into this question in PI cases where we want to use a treating physician to also testify about what other physicians did, about causation, permanency, or need for future car</a:t>
            </a:r>
          </a:p>
          <a:p>
            <a:r>
              <a:rPr lang="en-US" baseline="0" dirty="0"/>
              <a:t>Those all require expert opinion testimony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38</a:t>
            </a:fld>
            <a:endParaRPr lang="en-US"/>
          </a:p>
        </p:txBody>
      </p:sp>
    </p:spTree>
    <p:extLst>
      <p:ext uri="{BB962C8B-B14F-4D97-AF65-F5344CB8AC3E}">
        <p14:creationId xmlns:p14="http://schemas.microsoft.com/office/powerpoint/2010/main" val="1476868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 say if the expert</a:t>
            </a:r>
            <a:r>
              <a:rPr lang="en-US" baseline="0" dirty="0"/>
              <a:t> testimony comes from one retained specifically to provide expert testimony or is an employee of the presenting party</a:t>
            </a:r>
          </a:p>
          <a:p>
            <a:r>
              <a:rPr lang="en-US" baseline="0" dirty="0"/>
              <a:t>But what about our treating physicians?</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39</a:t>
            </a:fld>
            <a:endParaRPr lang="en-US"/>
          </a:p>
        </p:txBody>
      </p:sp>
    </p:spTree>
    <p:extLst>
      <p:ext uri="{BB962C8B-B14F-4D97-AF65-F5344CB8AC3E}">
        <p14:creationId xmlns:p14="http://schemas.microsoft.com/office/powerpoint/2010/main" val="1642554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if the witness need not prepare a written report, the rules still requires special disclosure of </a:t>
            </a:r>
          </a:p>
          <a:p>
            <a:r>
              <a:rPr lang="en-US" baseline="0" dirty="0"/>
              <a:t>The </a:t>
            </a:r>
            <a:r>
              <a:rPr lang="en-US" dirty="0"/>
              <a:t>(</a:t>
            </a:r>
            <a:r>
              <a:rPr lang="en-US" dirty="0" err="1"/>
              <a:t>i</a:t>
            </a:r>
            <a:r>
              <a:rPr lang="en-US" dirty="0"/>
              <a:t>) subject matter on which witness is expected to present evidence under </a:t>
            </a:r>
            <a:r>
              <a:rPr lang="en-US" u="sng" dirty="0">
                <a:hlinkClick r:id="rId3"/>
              </a:rPr>
              <a:t>Federal Rule of Evidence 702</a:t>
            </a:r>
            <a:r>
              <a:rPr lang="en-US" dirty="0"/>
              <a:t>, </a:t>
            </a:r>
            <a:r>
              <a:rPr lang="en-US" u="sng" dirty="0">
                <a:hlinkClick r:id="rId4"/>
              </a:rPr>
              <a:t>703</a:t>
            </a:r>
            <a:r>
              <a:rPr lang="en-US" dirty="0"/>
              <a:t>, or </a:t>
            </a:r>
            <a:r>
              <a:rPr lang="en-US" u="sng" dirty="0">
                <a:hlinkClick r:id="rId5"/>
              </a:rPr>
              <a:t>705</a:t>
            </a:r>
            <a:r>
              <a:rPr lang="en-US" dirty="0"/>
              <a:t>; and</a:t>
            </a:r>
          </a:p>
          <a:p>
            <a:r>
              <a:rPr lang="en-US" dirty="0"/>
              <a:t>(ii) A summary of facts and opinions to which witness is expected to testify</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40</a:t>
            </a:fld>
            <a:endParaRPr lang="en-US"/>
          </a:p>
        </p:txBody>
      </p:sp>
    </p:spTree>
    <p:extLst>
      <p:ext uri="{BB962C8B-B14F-4D97-AF65-F5344CB8AC3E}">
        <p14:creationId xmlns:p14="http://schemas.microsoft.com/office/powerpoint/2010/main" val="3107443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witness is expert hired for litigation, they must prepare Rule 26 report</a:t>
            </a:r>
          </a:p>
          <a:p>
            <a:r>
              <a:rPr lang="en-US" dirty="0"/>
              <a:t>If not hired for purposes of litigation, but will offer “expert testimony” (“hybrid” testimony) need not prepare report, but must still disclose subject matter and facts and opinions they will offer</a:t>
            </a:r>
          </a:p>
          <a:p>
            <a:r>
              <a:rPr lang="en-US" dirty="0"/>
              <a:t>Beware: cases out there saying treating physicians do not require any special disclosures</a:t>
            </a:r>
          </a:p>
          <a:p>
            <a:r>
              <a:rPr lang="en-US" dirty="0"/>
              <a:t>Rule changed since then to make clear: all witnesses who offer 700s Rules testimony must be specially disclosed</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41</a:t>
            </a:fld>
            <a:endParaRPr lang="en-US"/>
          </a:p>
        </p:txBody>
      </p:sp>
    </p:spTree>
    <p:extLst>
      <p:ext uri="{BB962C8B-B14F-4D97-AF65-F5344CB8AC3E}">
        <p14:creationId xmlns:p14="http://schemas.microsoft.com/office/powerpoint/2010/main" val="400612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service of summons shortened</a:t>
            </a:r>
            <a:r>
              <a:rPr lang="en-US" baseline="0" dirty="0"/>
              <a:t> from 120 days to 90</a:t>
            </a:r>
          </a:p>
          <a:p>
            <a:r>
              <a:rPr lang="en-US" baseline="0" dirty="0"/>
              <a:t>I wonder if Oklahoma will again change our time for service to match federal </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a:t>
            </a:fld>
            <a:endParaRPr lang="en-US"/>
          </a:p>
        </p:txBody>
      </p:sp>
    </p:spTree>
    <p:extLst>
      <p:ext uri="{BB962C8B-B14F-4D97-AF65-F5344CB8AC3E}">
        <p14:creationId xmlns:p14="http://schemas.microsoft.com/office/powerpoint/2010/main" val="1515809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a:t>
            </a:r>
            <a:r>
              <a:rPr lang="en-US" baseline="0" dirty="0"/>
              <a:t> (</a:t>
            </a:r>
            <a:r>
              <a:rPr lang="en-US" baseline="0" dirty="0" err="1"/>
              <a:t>ish</a:t>
            </a:r>
            <a:r>
              <a:rPr lang="en-US" baseline="0" dirty="0"/>
              <a:t>)</a:t>
            </a:r>
            <a:r>
              <a:rPr lang="en-US" dirty="0"/>
              <a:t> rule of evidence limits introduction of medical expenses as element of damages to amount actually paid by injured party and health insurer, rather than full amount billed by health care providers</a:t>
            </a:r>
          </a:p>
          <a:p>
            <a:r>
              <a:rPr lang="en-US" dirty="0"/>
              <a:t>Very</a:t>
            </a:r>
            <a:r>
              <a:rPr lang="en-US" baseline="0" dirty="0"/>
              <a:t> poorly written, still, even in the new and improved version</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42</a:t>
            </a:fld>
            <a:endParaRPr lang="en-US"/>
          </a:p>
        </p:txBody>
      </p:sp>
    </p:spTree>
    <p:extLst>
      <p:ext uri="{BB962C8B-B14F-4D97-AF65-F5344CB8AC3E}">
        <p14:creationId xmlns:p14="http://schemas.microsoft.com/office/powerpoint/2010/main" val="1357245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Language related to scope of rule in Subsection A broadened to include “any services in the treatment of the injured party, including doctor bills, hospital bills, ambulance service bills, drug and other prescription bills, and similar bills”</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43</a:t>
            </a:fld>
            <a:endParaRPr lang="en-US"/>
          </a:p>
        </p:txBody>
      </p:sp>
    </p:spTree>
    <p:extLst>
      <p:ext uri="{BB962C8B-B14F-4D97-AF65-F5344CB8AC3E}">
        <p14:creationId xmlns:p14="http://schemas.microsoft.com/office/powerpoint/2010/main" val="3576920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Uses Medicare reimbursement rates in effect at time of injury, “not the amounts billed” admissible when no payment made</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44</a:t>
            </a:fld>
            <a:endParaRPr lang="en-US"/>
          </a:p>
        </p:txBody>
      </p:sp>
    </p:spTree>
    <p:extLst>
      <p:ext uri="{BB962C8B-B14F-4D97-AF65-F5344CB8AC3E}">
        <p14:creationId xmlns:p14="http://schemas.microsoft.com/office/powerpoint/2010/main" val="2391483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Amended §3009.1(B) also provides either “sworn testimony” or “signed statement,” may be used to prove provider will accept payment at Medicare reimbursement rate, where earlier version allowed only “signed statement”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Phrase “in consideration of the patient’s efforts to collect the funds to pay the provider,” removed</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45</a:t>
            </a:fld>
            <a:endParaRPr lang="en-US"/>
          </a:p>
        </p:txBody>
      </p:sp>
    </p:spTree>
    <p:extLst>
      <p:ext uri="{BB962C8B-B14F-4D97-AF65-F5344CB8AC3E}">
        <p14:creationId xmlns:p14="http://schemas.microsoft.com/office/powerpoint/2010/main" val="10165349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no payment or “acknowledgements” obtained by PTC, amounts billed are admissible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would seem to tell</a:t>
            </a:r>
            <a:r>
              <a:rPr lang="en-US" baseline="0" dirty="0"/>
              <a:t> us the burden to provide the statements is on the Defendant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Some judges had held that a plaintiff wishing to put in medical bills had to obtain and provide the limiting statements</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46</a:t>
            </a:fld>
            <a:endParaRPr lang="en-US"/>
          </a:p>
        </p:txBody>
      </p:sp>
    </p:spTree>
    <p:extLst>
      <p:ext uri="{BB962C8B-B14F-4D97-AF65-F5344CB8AC3E}">
        <p14:creationId xmlns:p14="http://schemas.microsoft.com/office/powerpoint/2010/main" val="1901539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Entirely new provision to Discovery Code providing for appointment of “Discovery Masters” and specifying extent of authority granted to those masters</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47</a:t>
            </a:fld>
            <a:endParaRPr lang="en-US"/>
          </a:p>
        </p:txBody>
      </p:sp>
    </p:spTree>
    <p:extLst>
      <p:ext uri="{BB962C8B-B14F-4D97-AF65-F5344CB8AC3E}">
        <p14:creationId xmlns:p14="http://schemas.microsoft.com/office/powerpoint/2010/main" val="327094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Statute largely follows Fed. R. Civ. P. 53 in effort to make Oklahoma civil procedure more compatible with Federal Rules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48</a:t>
            </a:fld>
            <a:endParaRPr lang="en-US"/>
          </a:p>
        </p:txBody>
      </p:sp>
    </p:spTree>
    <p:extLst>
      <p:ext uri="{BB962C8B-B14F-4D97-AF65-F5344CB8AC3E}">
        <p14:creationId xmlns:p14="http://schemas.microsoft.com/office/powerpoint/2010/main" val="1872753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Helps to control abusive discovery tactics</a:t>
            </a:r>
            <a:r>
              <a:rPr lang="en-US" baseline="0" dirty="0"/>
              <a:t> </a:t>
            </a:r>
            <a:r>
              <a:rPr lang="en-US" dirty="0"/>
              <a:t>by removing ability of litigants to withhold consent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allows court to apportion costs of discovery master according to parties’ ability to pay and relative responsibility for discovery dispute that required appointment</a:t>
            </a:r>
          </a:p>
        </p:txBody>
      </p:sp>
      <p:sp>
        <p:nvSpPr>
          <p:cNvPr id="4" name="Slide Number Placeholder 3"/>
          <p:cNvSpPr>
            <a:spLocks noGrp="1"/>
          </p:cNvSpPr>
          <p:nvPr>
            <p:ph type="sldNum" sz="quarter" idx="10"/>
          </p:nvPr>
        </p:nvSpPr>
        <p:spPr/>
        <p:txBody>
          <a:bodyPr/>
          <a:lstStyle/>
          <a:p>
            <a:fld id="{37DFC2E3-E352-44BA-905E-689848BCB3BB}" type="slidenum">
              <a:rPr lang="en-US" smtClean="0"/>
              <a:t>49</a:t>
            </a:fld>
            <a:endParaRPr lang="en-US"/>
          </a:p>
        </p:txBody>
      </p:sp>
    </p:spTree>
    <p:extLst>
      <p:ext uri="{BB962C8B-B14F-4D97-AF65-F5344CB8AC3E}">
        <p14:creationId xmlns:p14="http://schemas.microsoft.com/office/powerpoint/2010/main" val="943587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Sets out what</a:t>
            </a:r>
            <a:r>
              <a:rPr lang="en-US" baseline="0" dirty="0"/>
              <a:t> must be in every order appointing discovery master</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50</a:t>
            </a:fld>
            <a:endParaRPr lang="en-US"/>
          </a:p>
        </p:txBody>
      </p:sp>
    </p:spTree>
    <p:extLst>
      <p:ext uri="{BB962C8B-B14F-4D97-AF65-F5344CB8AC3E}">
        <p14:creationId xmlns:p14="http://schemas.microsoft.com/office/powerpoint/2010/main" val="3230239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2015 amendments amended</a:t>
            </a:r>
            <a:r>
              <a:rPr lang="en-US" baseline="0" dirty="0"/>
              <a:t> to require</a:t>
            </a:r>
            <a:r>
              <a:rPr lang="en-US" dirty="0"/>
              <a:t> party responding to interrogatories to restate each interrogatory then respond to 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suspect most of us already did that</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51</a:t>
            </a:fld>
            <a:endParaRPr lang="en-US"/>
          </a:p>
        </p:txBody>
      </p:sp>
    </p:spTree>
    <p:extLst>
      <p:ext uri="{BB962C8B-B14F-4D97-AF65-F5344CB8AC3E}">
        <p14:creationId xmlns:p14="http://schemas.microsoft.com/office/powerpoint/2010/main" val="200601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a:t>
            </a:r>
            <a:r>
              <a:rPr lang="en-US" baseline="0" dirty="0"/>
              <a:t> to see an increase in “good cause” extensions</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a:t>
            </a:fld>
            <a:endParaRPr lang="en-US"/>
          </a:p>
        </p:txBody>
      </p:sp>
    </p:spTree>
    <p:extLst>
      <p:ext uri="{BB962C8B-B14F-4D97-AF65-F5344CB8AC3E}">
        <p14:creationId xmlns:p14="http://schemas.microsoft.com/office/powerpoint/2010/main" val="41489282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was amended in 2013 so</a:t>
            </a:r>
            <a:r>
              <a:rPr lang="en-US" baseline="0" dirty="0"/>
              <a:t> that you must get a judgment against a corporation, and be unable to collect, before you can attempt to pierce the corporate veil. </a:t>
            </a:r>
          </a:p>
          <a:p>
            <a:r>
              <a:rPr lang="en-US" baseline="0" dirty="0"/>
              <a:t>It was amended this year to remove language that I suppose was superfluous: </a:t>
            </a:r>
            <a:r>
              <a:rPr lang="en-US" sz="1200" b="0" i="0" kern="1200" dirty="0">
                <a:solidFill>
                  <a:schemeClr val="tx1"/>
                </a:solidFill>
                <a:effectLst/>
                <a:latin typeface="+mn-lt"/>
                <a:ea typeface="+mn-ea"/>
                <a:cs typeface="+mn-cs"/>
              </a:rPr>
              <a:t>claims against officers/directors/shareholders for</a:t>
            </a:r>
            <a:r>
              <a:rPr lang="en-US" sz="1200" b="0" i="0" kern="1200" baseline="0" dirty="0">
                <a:solidFill>
                  <a:schemeClr val="tx1"/>
                </a:solidFill>
                <a:effectLst/>
                <a:latin typeface="+mn-lt"/>
                <a:ea typeface="+mn-ea"/>
                <a:cs typeface="+mn-cs"/>
              </a:rPr>
              <a:t> liabilities of company shall not be </a:t>
            </a:r>
            <a:r>
              <a:rPr lang="en-US" sz="1200" b="0" i="0" kern="1200" dirty="0">
                <a:solidFill>
                  <a:schemeClr val="tx1"/>
                </a:solidFill>
                <a:effectLst/>
                <a:latin typeface="+mn-lt"/>
                <a:ea typeface="+mn-ea"/>
                <a:cs typeface="+mn-cs"/>
              </a:rPr>
              <a:t>tried with</a:t>
            </a:r>
            <a:r>
              <a:rPr lang="en-US" sz="1200" b="0" i="0" kern="1200" baseline="0" dirty="0">
                <a:solidFill>
                  <a:schemeClr val="tx1"/>
                </a:solidFill>
                <a:effectLst/>
                <a:latin typeface="+mn-lt"/>
                <a:ea typeface="+mn-ea"/>
                <a:cs typeface="+mn-cs"/>
              </a:rPr>
              <a:t> the question of</a:t>
            </a:r>
            <a:r>
              <a:rPr lang="en-US" sz="1200" b="0" i="0" kern="1200" dirty="0">
                <a:solidFill>
                  <a:schemeClr val="tx1"/>
                </a:solidFill>
                <a:effectLst/>
                <a:latin typeface="+mn-lt"/>
                <a:ea typeface="+mn-ea"/>
                <a:cs typeface="+mn-cs"/>
              </a:rPr>
              <a:t> liability of the corporation unless there are also individual claims against the officers/directors/shareholders</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52</a:t>
            </a:fld>
            <a:endParaRPr lang="en-US"/>
          </a:p>
        </p:txBody>
      </p:sp>
    </p:spTree>
    <p:extLst>
      <p:ext uri="{BB962C8B-B14F-4D97-AF65-F5344CB8AC3E}">
        <p14:creationId xmlns:p14="http://schemas.microsoft.com/office/powerpoint/2010/main" val="2393552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12, Section §1171, Year: 2016 </a:t>
            </a:r>
          </a:p>
          <a:p>
            <a:r>
              <a:rPr lang="en-US" dirty="0"/>
              <a:t>Amendment to garnishment proceeding</a:t>
            </a:r>
            <a:r>
              <a:rPr lang="en-US" baseline="0" dirty="0"/>
              <a:t> requiring </a:t>
            </a:r>
            <a:r>
              <a:rPr lang="en-US" u="sng" dirty="0"/>
              <a:t>good faith belief</a:t>
            </a:r>
            <a:r>
              <a:rPr lang="en-US" dirty="0"/>
              <a:t> the</a:t>
            </a:r>
            <a:r>
              <a:rPr lang="en-US" baseline="0" dirty="0"/>
              <a:t> target is indebted to the debtor</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53</a:t>
            </a:fld>
            <a:endParaRPr lang="en-US"/>
          </a:p>
        </p:txBody>
      </p:sp>
    </p:spTree>
    <p:extLst>
      <p:ext uri="{BB962C8B-B14F-4D97-AF65-F5344CB8AC3E}">
        <p14:creationId xmlns:p14="http://schemas.microsoft.com/office/powerpoint/2010/main" val="3480018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Another change to garnishment statutes</a:t>
            </a:r>
            <a:r>
              <a:rPr lang="en-US" baseline="0" dirty="0"/>
              <a:t> clarifies who pays fees to garnishee</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54</a:t>
            </a:fld>
            <a:endParaRPr lang="en-US"/>
          </a:p>
        </p:txBody>
      </p:sp>
    </p:spTree>
    <p:extLst>
      <p:ext uri="{BB962C8B-B14F-4D97-AF65-F5344CB8AC3E}">
        <p14:creationId xmlns:p14="http://schemas.microsoft.com/office/powerpoint/2010/main" val="32937914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action in which physical or mental injury claimed, party making claim shall provide to other parties release or authorization allowing parties to obtain relevant medical records and bills, and, when relevant, release or authorization for employment and scholastic records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 now we have nothing</a:t>
            </a:r>
            <a:r>
              <a:rPr lang="en-US" baseline="0" dirty="0"/>
              <a:t> to fight about, right?</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55</a:t>
            </a:fld>
            <a:endParaRPr lang="en-US"/>
          </a:p>
        </p:txBody>
      </p:sp>
    </p:spTree>
    <p:extLst>
      <p:ext uri="{BB962C8B-B14F-4D97-AF65-F5344CB8AC3E}">
        <p14:creationId xmlns:p14="http://schemas.microsoft.com/office/powerpoint/2010/main" val="475635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 wait, maybe we</a:t>
            </a:r>
            <a:r>
              <a:rPr lang="en-US" baseline="0" dirty="0"/>
              <a:t> do;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Obligation subject to remainder of Discovery statute, including baseline requirement of relevancy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about the dictates of </a:t>
            </a:r>
            <a:r>
              <a:rPr lang="en-US" dirty="0" err="1"/>
              <a:t>Nitzel</a:t>
            </a:r>
            <a:r>
              <a:rPr lang="en-US" baseline="0" dirty="0"/>
              <a:t> and </a:t>
            </a:r>
            <a:r>
              <a:rPr lang="en-US" baseline="0" dirty="0" err="1"/>
              <a:t>Higgenbotham</a:t>
            </a:r>
            <a:r>
              <a:rPr lang="en-US" baseline="0" dirty="0"/>
              <a:t> limited in time and scope pertinent body parts for a pertinent time-period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Who pays for all this?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Party requesting discovery?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about copies to other side</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56</a:t>
            </a:fld>
            <a:endParaRPr lang="en-US"/>
          </a:p>
        </p:txBody>
      </p:sp>
    </p:spTree>
    <p:extLst>
      <p:ext uri="{BB962C8B-B14F-4D97-AF65-F5344CB8AC3E}">
        <p14:creationId xmlns:p14="http://schemas.microsoft.com/office/powerpoint/2010/main" val="3627160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By 2011 enactment, Workers’ Compensation Act defines operator or owner of an oil or gas well as “principal employer” of injured or killed worker whose immediate employer was hired by operator or owner</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57</a:t>
            </a:fld>
            <a:endParaRPr lang="en-US"/>
          </a:p>
        </p:txBody>
      </p:sp>
    </p:spTree>
    <p:extLst>
      <p:ext uri="{BB962C8B-B14F-4D97-AF65-F5344CB8AC3E}">
        <p14:creationId xmlns:p14="http://schemas.microsoft.com/office/powerpoint/2010/main" val="33507971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Statutorily overrules “necessary and integral” test for determining whether contractor is principal employer of subcontractor such that contractor may claim benefit of workers’ compensation act’s exclusive remedy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Louisiana case, adopted by our Supreme</a:t>
            </a:r>
            <a:r>
              <a:rPr lang="en-US" baseline="0" dirty="0"/>
              <a:t> Court in </a:t>
            </a:r>
            <a:r>
              <a:rPr lang="en-US" dirty="0"/>
              <a:t>Bradley v. Clark</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58</a:t>
            </a:fld>
            <a:endParaRPr lang="en-US"/>
          </a:p>
        </p:txBody>
      </p:sp>
    </p:spTree>
    <p:extLst>
      <p:ext uri="{BB962C8B-B14F-4D97-AF65-F5344CB8AC3E}">
        <p14:creationId xmlns:p14="http://schemas.microsoft.com/office/powerpoint/2010/main" val="7369307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under</a:t>
            </a:r>
            <a:r>
              <a:rPr lang="en-US" baseline="0" dirty="0"/>
              <a:t> review, so I am told</a:t>
            </a:r>
          </a:p>
          <a:p>
            <a:r>
              <a:rPr lang="en-US" baseline="0" dirty="0"/>
              <a:t>Incidentally, we have a case involving another portion of the exclusive remedy statute</a:t>
            </a:r>
          </a:p>
          <a:p>
            <a:r>
              <a:rPr lang="en-US" baseline="0" dirty="0"/>
              <a:t>Anyone know what a “prime contractor” is?</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59</a:t>
            </a:fld>
            <a:endParaRPr lang="en-US"/>
          </a:p>
        </p:txBody>
      </p:sp>
    </p:spTree>
    <p:extLst>
      <p:ext uri="{BB962C8B-B14F-4D97-AF65-F5344CB8AC3E}">
        <p14:creationId xmlns:p14="http://schemas.microsoft.com/office/powerpoint/2010/main" val="798955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Most efforts from massive 2009 bill struck down as “log-rolling,”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then reenacted solo to overcome defect</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60</a:t>
            </a:fld>
            <a:endParaRPr lang="en-US"/>
          </a:p>
        </p:txBody>
      </p:sp>
    </p:spTree>
    <p:extLst>
      <p:ext uri="{BB962C8B-B14F-4D97-AF65-F5344CB8AC3E}">
        <p14:creationId xmlns:p14="http://schemas.microsoft.com/office/powerpoint/2010/main" val="9887423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Oh wait! My bad</a:t>
            </a:r>
          </a:p>
        </p:txBody>
      </p:sp>
      <p:sp>
        <p:nvSpPr>
          <p:cNvPr id="4" name="Slide Number Placeholder 3"/>
          <p:cNvSpPr>
            <a:spLocks noGrp="1"/>
          </p:cNvSpPr>
          <p:nvPr>
            <p:ph type="sldNum" sz="quarter" idx="10"/>
          </p:nvPr>
        </p:nvSpPr>
        <p:spPr/>
        <p:txBody>
          <a:bodyPr/>
          <a:lstStyle/>
          <a:p>
            <a:fld id="{37DFC2E3-E352-44BA-905E-689848BCB3BB}" type="slidenum">
              <a:rPr lang="en-US" smtClean="0"/>
              <a:t>61</a:t>
            </a:fld>
            <a:endParaRPr lang="en-US"/>
          </a:p>
        </p:txBody>
      </p:sp>
    </p:spTree>
    <p:extLst>
      <p:ext uri="{BB962C8B-B14F-4D97-AF65-F5344CB8AC3E}">
        <p14:creationId xmlns:p14="http://schemas.microsoft.com/office/powerpoint/2010/main" val="412658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a:t>
            </a:r>
            <a:r>
              <a:rPr lang="en-US" baseline="0" dirty="0"/>
              <a:t> now issues scheduling order 90 days after service or 60 days after first appearance by a defendant</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6</a:t>
            </a:fld>
            <a:endParaRPr lang="en-US"/>
          </a:p>
        </p:txBody>
      </p:sp>
    </p:spTree>
    <p:extLst>
      <p:ext uri="{BB962C8B-B14F-4D97-AF65-F5344CB8AC3E}">
        <p14:creationId xmlns:p14="http://schemas.microsoft.com/office/powerpoint/2010/main" val="11299856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mas. Lee v. Bueno, decided a couple months ago upholds paid v. incurred under a variety of const. challenges</a:t>
            </a:r>
          </a:p>
        </p:txBody>
      </p:sp>
      <p:sp>
        <p:nvSpPr>
          <p:cNvPr id="4" name="Slide Number Placeholder 3"/>
          <p:cNvSpPr>
            <a:spLocks noGrp="1"/>
          </p:cNvSpPr>
          <p:nvPr>
            <p:ph type="sldNum" sz="quarter" idx="10"/>
          </p:nvPr>
        </p:nvSpPr>
        <p:spPr/>
        <p:txBody>
          <a:bodyPr/>
          <a:lstStyle/>
          <a:p>
            <a:fld id="{37DFC2E3-E352-44BA-905E-689848BCB3BB}" type="slidenum">
              <a:rPr lang="en-US" smtClean="0"/>
              <a:t>62</a:t>
            </a:fld>
            <a:endParaRPr lang="en-US"/>
          </a:p>
        </p:txBody>
      </p:sp>
    </p:spTree>
    <p:extLst>
      <p:ext uri="{BB962C8B-B14F-4D97-AF65-F5344CB8AC3E}">
        <p14:creationId xmlns:p14="http://schemas.microsoft.com/office/powerpoint/2010/main" val="41265846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 Pay, No Play—Struck down as Special Law</a:t>
            </a:r>
          </a:p>
          <a:p>
            <a:r>
              <a:rPr lang="en-US" dirty="0"/>
              <a:t>Apparently a well-guarded secret</a:t>
            </a:r>
          </a:p>
          <a:p>
            <a:r>
              <a:rPr lang="en-US" dirty="0"/>
              <a:t>Still</a:t>
            </a:r>
            <a:r>
              <a:rPr lang="en-US" baseline="0" dirty="0"/>
              <a:t> get questions about this about once a month</a:t>
            </a:r>
          </a:p>
          <a:p>
            <a:r>
              <a:rPr lang="en-US" baseline="0" dirty="0"/>
              <a:t>Struck back in 2014 in Montgomery v. Potter thanks to Joe Norwood</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63</a:t>
            </a:fld>
            <a:endParaRPr lang="en-US"/>
          </a:p>
        </p:txBody>
      </p:sp>
    </p:spTree>
    <p:extLst>
      <p:ext uri="{BB962C8B-B14F-4D97-AF65-F5344CB8AC3E}">
        <p14:creationId xmlns:p14="http://schemas.microsoft.com/office/powerpoint/2010/main" val="33065963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$350,000</a:t>
            </a:r>
            <a:r>
              <a:rPr lang="en-US" baseline="0" dirty="0"/>
              <a:t> </a:t>
            </a:r>
            <a:r>
              <a:rPr lang="en-US" dirty="0"/>
              <a:t>Cap on Non-Economic Damages—Currently in Supreme Court in a</a:t>
            </a:r>
            <a:r>
              <a:rPr lang="en-US" baseline="0" dirty="0"/>
              <a:t> big verdict Luke Abel got. I can’t remember the case name, but email me if you want to keep an eye on it</a:t>
            </a:r>
            <a:endParaRPr lang="en-US" dirty="0"/>
          </a:p>
          <a:p>
            <a:r>
              <a:rPr lang="en-US" dirty="0"/>
              <a:t>Someone, maybe Arkansas</a:t>
            </a:r>
            <a:r>
              <a:rPr lang="en-US" baseline="0" dirty="0"/>
              <a:t> just struck a similar cap law, as have others. Some have upheld the cap</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64</a:t>
            </a:fld>
            <a:endParaRPr lang="en-US"/>
          </a:p>
        </p:txBody>
      </p:sp>
    </p:spTree>
    <p:extLst>
      <p:ext uri="{BB962C8B-B14F-4D97-AF65-F5344CB8AC3E}">
        <p14:creationId xmlns:p14="http://schemas.microsoft.com/office/powerpoint/2010/main" val="33981446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workers compensation reform</a:t>
            </a:r>
            <a:r>
              <a:rPr lang="en-US" baseline="0" dirty="0"/>
              <a:t> both before and then with the code that took effect February 1, 2014</a:t>
            </a:r>
          </a:p>
          <a:p>
            <a:r>
              <a:rPr lang="en-US" baseline="0" dirty="0"/>
              <a:t>The Court will be busy reviewing those statutes for some time</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65</a:t>
            </a:fld>
            <a:endParaRPr lang="en-US"/>
          </a:p>
        </p:txBody>
      </p:sp>
    </p:spTree>
    <p:extLst>
      <p:ext uri="{BB962C8B-B14F-4D97-AF65-F5344CB8AC3E}">
        <p14:creationId xmlns:p14="http://schemas.microsoft.com/office/powerpoint/2010/main" val="33885088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 out struck</a:t>
            </a:r>
          </a:p>
        </p:txBody>
      </p:sp>
      <p:sp>
        <p:nvSpPr>
          <p:cNvPr id="4" name="Slide Number Placeholder 3"/>
          <p:cNvSpPr>
            <a:spLocks noGrp="1"/>
          </p:cNvSpPr>
          <p:nvPr>
            <p:ph type="sldNum" sz="quarter" idx="10"/>
          </p:nvPr>
        </p:nvSpPr>
        <p:spPr/>
        <p:txBody>
          <a:bodyPr/>
          <a:lstStyle/>
          <a:p>
            <a:fld id="{37DFC2E3-E352-44BA-905E-689848BCB3BB}" type="slidenum">
              <a:rPr lang="en-US" smtClean="0"/>
              <a:t>66</a:t>
            </a:fld>
            <a:endParaRPr lang="en-US"/>
          </a:p>
        </p:txBody>
      </p:sp>
    </p:spTree>
    <p:extLst>
      <p:ext uri="{BB962C8B-B14F-4D97-AF65-F5344CB8AC3E}">
        <p14:creationId xmlns:p14="http://schemas.microsoft.com/office/powerpoint/2010/main" val="2206400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Parret</a:t>
            </a:r>
            <a:r>
              <a:rPr lang="en-US" dirty="0"/>
              <a:t> v. </a:t>
            </a:r>
            <a:r>
              <a:rPr lang="en-US" dirty="0" err="1"/>
              <a:t>Unicco</a:t>
            </a:r>
            <a:r>
              <a:rPr lang="en-US" dirty="0"/>
              <a:t>—defined</a:t>
            </a:r>
            <a:r>
              <a:rPr lang="en-US" baseline="0" dirty="0"/>
              <a:t> “intentional act” for purposes of avoiding the workers compensation exclusive remedy to include acts done with the knowledge that injury or death was a substantial certainty</a:t>
            </a:r>
          </a:p>
          <a:p>
            <a:r>
              <a:rPr lang="en-US" baseline="0" dirty="0"/>
              <a:t>Legislative response was to overrule by amendment to the comp statutes</a:t>
            </a:r>
          </a:p>
          <a:p>
            <a:r>
              <a:rPr lang="en-US" baseline="0" dirty="0"/>
              <a:t>Almost impossible to meet the current burden. Must show subjective intent to injure</a:t>
            </a:r>
          </a:p>
          <a:p>
            <a:r>
              <a:rPr lang="en-US" baseline="0" dirty="0"/>
              <a:t>Case raised question whether that violates separation of powers</a:t>
            </a:r>
          </a:p>
          <a:p>
            <a:r>
              <a:rPr lang="en-US" baseline="0" dirty="0"/>
              <a:t>Also, an unintended result of the comp changes (makes me chuckle) only “unforeseeable injury” falls within comp system. Doesn’t that remove every personal injury claim from the purview of the comp system? </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67</a:t>
            </a:fld>
            <a:endParaRPr lang="en-US"/>
          </a:p>
        </p:txBody>
      </p:sp>
    </p:spTree>
    <p:extLst>
      <p:ext uri="{BB962C8B-B14F-4D97-AF65-F5344CB8AC3E}">
        <p14:creationId xmlns:p14="http://schemas.microsoft.com/office/powerpoint/2010/main" val="40169859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Seeing </a:t>
            </a:r>
            <a:r>
              <a:rPr lang="en-US" i="1" dirty="0" err="1"/>
              <a:t>Twombly</a:t>
            </a:r>
            <a:r>
              <a:rPr lang="en-US" dirty="0"/>
              <a:t>/</a:t>
            </a:r>
            <a:r>
              <a:rPr lang="en-US" i="1" dirty="0"/>
              <a:t>Iqbal</a:t>
            </a:r>
            <a:r>
              <a:rPr lang="en-US" dirty="0"/>
              <a:t> type motions filed in state court actions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Had one granted against us last year because we did not use word “negligence” in fact specific petition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Don’t fool</a:t>
            </a:r>
            <a:r>
              <a:rPr lang="en-US" baseline="0" dirty="0"/>
              <a:t> around in responding to these silly things because there are some states that have adopted the burden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briefed this recently so shoot me an email if you need a response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68</a:t>
            </a:fld>
            <a:endParaRPr lang="en-US"/>
          </a:p>
        </p:txBody>
      </p:sp>
    </p:spTree>
    <p:extLst>
      <p:ext uri="{BB962C8B-B14F-4D97-AF65-F5344CB8AC3E}">
        <p14:creationId xmlns:p14="http://schemas.microsoft.com/office/powerpoint/2010/main" val="2584297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69</a:t>
            </a:fld>
            <a:endParaRPr lang="en-US"/>
          </a:p>
        </p:txBody>
      </p:sp>
    </p:spTree>
    <p:extLst>
      <p:ext uri="{BB962C8B-B14F-4D97-AF65-F5344CB8AC3E}">
        <p14:creationId xmlns:p14="http://schemas.microsoft.com/office/powerpoint/2010/main" val="2584297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70</a:t>
            </a:fld>
            <a:endParaRPr lang="en-US"/>
          </a:p>
        </p:txBody>
      </p:sp>
    </p:spTree>
    <p:extLst>
      <p:ext uri="{BB962C8B-B14F-4D97-AF65-F5344CB8AC3E}">
        <p14:creationId xmlns:p14="http://schemas.microsoft.com/office/powerpoint/2010/main" val="11306469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Broom v. Wilson Paving &amp; Excavation,</a:t>
            </a:r>
            <a:r>
              <a:rPr lang="en-US" i="1" baseline="0" dirty="0"/>
              <a:t> Inc,</a:t>
            </a:r>
            <a:r>
              <a:rPr lang="en-US" i="1" dirty="0"/>
              <a:t> </a:t>
            </a:r>
            <a:r>
              <a:rPr lang="en-US" dirty="0"/>
              <a:t>holds unless</a:t>
            </a:r>
            <a:r>
              <a:rPr lang="en-US" baseline="0" dirty="0"/>
              <a:t> clearly stated otherwise</a:t>
            </a:r>
            <a:r>
              <a:rPr lang="en-US" dirty="0"/>
              <a:t> earth movement exclusion applies only to natural earth movement such as earthquake and not to earth movement due to action of insured</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71</a:t>
            </a:fld>
            <a:endParaRPr lang="en-US"/>
          </a:p>
        </p:txBody>
      </p:sp>
    </p:spTree>
    <p:extLst>
      <p:ext uri="{BB962C8B-B14F-4D97-AF65-F5344CB8AC3E}">
        <p14:creationId xmlns:p14="http://schemas.microsoft.com/office/powerpoint/2010/main" val="271907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extended for good cause</a:t>
            </a:r>
          </a:p>
        </p:txBody>
      </p:sp>
      <p:sp>
        <p:nvSpPr>
          <p:cNvPr id="4" name="Slide Number Placeholder 3"/>
          <p:cNvSpPr>
            <a:spLocks noGrp="1"/>
          </p:cNvSpPr>
          <p:nvPr>
            <p:ph type="sldNum" sz="quarter" idx="10"/>
          </p:nvPr>
        </p:nvSpPr>
        <p:spPr/>
        <p:txBody>
          <a:bodyPr/>
          <a:lstStyle/>
          <a:p>
            <a:fld id="{37DFC2E3-E352-44BA-905E-689848BCB3BB}" type="slidenum">
              <a:rPr lang="en-US" smtClean="0"/>
              <a:t>7</a:t>
            </a:fld>
            <a:endParaRPr lang="en-US"/>
          </a:p>
        </p:txBody>
      </p:sp>
    </p:spTree>
    <p:extLst>
      <p:ext uri="{BB962C8B-B14F-4D97-AF65-F5344CB8AC3E}">
        <p14:creationId xmlns:p14="http://schemas.microsoft.com/office/powerpoint/2010/main" val="3196976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Broom worked for temp</a:t>
            </a:r>
            <a:r>
              <a:rPr lang="en-US" baseline="0" dirty="0"/>
              <a:t> agency and s</a:t>
            </a:r>
            <a:r>
              <a:rPr lang="en-US" dirty="0"/>
              <a:t>ent to work for Wilson digging ditches;</a:t>
            </a:r>
            <a:r>
              <a:rPr lang="en-US" baseline="0" dirty="0"/>
              <a:t> </a:t>
            </a:r>
            <a:r>
              <a:rPr lang="en-US" dirty="0"/>
              <a:t>Ditch caved in</a:t>
            </a:r>
          </a:p>
          <a:p>
            <a:r>
              <a:rPr lang="en-US" dirty="0"/>
              <a:t>He sued Wilson for OSHA violations,</a:t>
            </a:r>
            <a:r>
              <a:rPr lang="en-US" baseline="0" dirty="0"/>
              <a:t> </a:t>
            </a:r>
            <a:r>
              <a:rPr lang="en-US" dirty="0"/>
              <a:t>got judgment against Wilson and garnished Mid-Continent Casualty Co.</a:t>
            </a:r>
            <a:r>
              <a:rPr lang="en-US" baseline="0" dirty="0"/>
              <a:t> under CGL</a:t>
            </a:r>
            <a:r>
              <a:rPr lang="en-US" dirty="0"/>
              <a:t> policy on Wilson</a:t>
            </a:r>
          </a:p>
          <a:p>
            <a:r>
              <a:rPr lang="en-US" dirty="0"/>
              <a:t>Mid-</a:t>
            </a:r>
            <a:r>
              <a:rPr lang="en-US" dirty="0" err="1"/>
              <a:t>Cont</a:t>
            </a:r>
            <a:r>
              <a:rPr lang="en-US" dirty="0"/>
              <a:t> claimed no coverage due to earth movement exclusion in policy</a:t>
            </a:r>
          </a:p>
          <a:p>
            <a:r>
              <a:rPr lang="en-US" dirty="0"/>
              <a:t>Supreme Court</a:t>
            </a:r>
            <a:r>
              <a:rPr lang="en-US" baseline="0" dirty="0"/>
              <a:t> </a:t>
            </a:r>
            <a:r>
              <a:rPr lang="en-US" dirty="0"/>
              <a:t>affirms trial</a:t>
            </a:r>
            <a:r>
              <a:rPr lang="en-US" baseline="0" dirty="0"/>
              <a:t> court</a:t>
            </a:r>
            <a:r>
              <a:rPr lang="en-US" dirty="0"/>
              <a:t> holding that earth movement exclusion did not apply</a:t>
            </a:r>
          </a:p>
          <a:p>
            <a:r>
              <a:rPr lang="en-US" dirty="0"/>
              <a:t>Cited cases from around country</a:t>
            </a:r>
            <a:r>
              <a:rPr lang="en-US" baseline="0" dirty="0"/>
              <a:t> showing</a:t>
            </a:r>
            <a:r>
              <a:rPr lang="en-US" dirty="0"/>
              <a:t> purpose of earth movement exclusion to protect insurance from massive losses from earthquakes and mud slides</a:t>
            </a:r>
          </a:p>
          <a:p>
            <a:r>
              <a:rPr lang="en-US" dirty="0"/>
              <a:t>Affect many insureds at same time</a:t>
            </a:r>
          </a:p>
          <a:p>
            <a:r>
              <a:rPr lang="en-US" dirty="0"/>
              <a:t>If exclusion applied to all earth movement, even that caused by insured, coverage issued here to excavating company would not cover much</a:t>
            </a:r>
          </a:p>
          <a:p>
            <a:r>
              <a:rPr lang="en-US" dirty="0"/>
              <a:t>We have issue before Supreme Court on </a:t>
            </a:r>
            <a:r>
              <a:rPr lang="en-US" i="1" dirty="0"/>
              <a:t>cert. </a:t>
            </a:r>
            <a:r>
              <a:rPr lang="en-US" dirty="0"/>
              <a:t>petition in </a:t>
            </a:r>
            <a:r>
              <a:rPr lang="en-US" i="1" dirty="0"/>
              <a:t>Oklahoma Schools Risk Management Trust v. McAlester Public Schools</a:t>
            </a:r>
            <a:r>
              <a:rPr lang="en-US" dirty="0"/>
              <a:t>, Case No. SD-114553</a:t>
            </a:r>
          </a:p>
          <a:p>
            <a:endParaRPr lang="en-US" dirty="0"/>
          </a:p>
          <a:p>
            <a:endParaRPr lang="en-US" dirty="0"/>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72</a:t>
            </a:fld>
            <a:endParaRPr lang="en-US"/>
          </a:p>
        </p:txBody>
      </p:sp>
    </p:spTree>
    <p:extLst>
      <p:ext uri="{BB962C8B-B14F-4D97-AF65-F5344CB8AC3E}">
        <p14:creationId xmlns:p14="http://schemas.microsoft.com/office/powerpoint/2010/main" val="27190757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err="1"/>
              <a:t>Leritz</a:t>
            </a:r>
            <a:r>
              <a:rPr lang="en-US" b="1" i="1" dirty="0"/>
              <a:t> v. Yates</a:t>
            </a:r>
            <a:r>
              <a:rPr lang="en-US" b="1" i="1" baseline="0" dirty="0"/>
              <a:t>    </a:t>
            </a:r>
            <a:r>
              <a:rPr lang="en-US" dirty="0"/>
              <a:t>Kansas resident injured in motorcycle accident in Oklahoma</a:t>
            </a:r>
            <a:r>
              <a:rPr lang="en-US" baseline="0" dirty="0"/>
              <a:t>   </a:t>
            </a:r>
            <a:r>
              <a:rPr lang="en-US" dirty="0"/>
              <a:t>Kansas policy insured motorcycle and two other vehicles,</a:t>
            </a:r>
            <a:r>
              <a:rPr lang="en-US" baseline="0" dirty="0"/>
              <a:t> h</a:t>
            </a:r>
            <a:r>
              <a:rPr lang="en-US" dirty="0"/>
              <a:t>ad $100,000 UM</a:t>
            </a:r>
          </a:p>
          <a:p>
            <a:r>
              <a:rPr lang="en-US" dirty="0"/>
              <a:t>Under</a:t>
            </a:r>
            <a:r>
              <a:rPr lang="en-US" baseline="0" dirty="0"/>
              <a:t> Oklahoma law at the time, would stack, under Kansas law it would not</a:t>
            </a:r>
          </a:p>
          <a:p>
            <a:r>
              <a:rPr lang="en-US" dirty="0"/>
              <a:t>We</a:t>
            </a:r>
            <a:r>
              <a:rPr lang="en-US" baseline="0" dirty="0"/>
              <a:t> f</a:t>
            </a:r>
            <a:r>
              <a:rPr lang="en-US" dirty="0"/>
              <a:t>iled suit, seeking to stack three UM limits</a:t>
            </a:r>
            <a:r>
              <a:rPr lang="en-US" baseline="0" dirty="0"/>
              <a:t> and a</a:t>
            </a:r>
            <a:r>
              <a:rPr lang="en-US" dirty="0"/>
              <a:t>sked Supreme Court to overrule or clarify </a:t>
            </a:r>
            <a:r>
              <a:rPr lang="en-US" i="1" dirty="0" err="1"/>
              <a:t>Bohannan</a:t>
            </a:r>
            <a:r>
              <a:rPr lang="en-US" i="1" dirty="0"/>
              <a:t> v. Allstate.</a:t>
            </a:r>
            <a:endParaRPr lang="en-US" dirty="0"/>
          </a:p>
          <a:p>
            <a:r>
              <a:rPr lang="en-US" dirty="0"/>
              <a:t>Argued “extraterritoriality” provision (also in all policies), which says policy provides coverage in states and territories of US</a:t>
            </a:r>
          </a:p>
          <a:p>
            <a:r>
              <a:rPr lang="en-US" dirty="0"/>
              <a:t>Equates to “place of performance,” which pursuant to choice of law statute</a:t>
            </a:r>
            <a:r>
              <a:rPr lang="en-US" baseline="0" dirty="0"/>
              <a:t> </a:t>
            </a:r>
            <a:r>
              <a:rPr lang="en-US" dirty="0"/>
              <a:t>trumps “place where [the contract] was made” (the focus of </a:t>
            </a:r>
            <a:r>
              <a:rPr lang="en-US" dirty="0" err="1"/>
              <a:t>Bohannan</a:t>
            </a:r>
            <a:r>
              <a:rPr lang="en-US" dirty="0"/>
              <a:t>) </a:t>
            </a:r>
          </a:p>
          <a:p>
            <a:r>
              <a:rPr lang="en-US" dirty="0"/>
              <a:t>So</a:t>
            </a:r>
            <a:r>
              <a:rPr lang="en-US" baseline="0" dirty="0"/>
              <a:t> that court should apply</a:t>
            </a:r>
            <a:r>
              <a:rPr lang="en-US" dirty="0"/>
              <a:t> Oklahoma law to an Oklahoma wreck</a:t>
            </a:r>
          </a:p>
        </p:txBody>
      </p:sp>
      <p:sp>
        <p:nvSpPr>
          <p:cNvPr id="4" name="Slide Number Placeholder 3"/>
          <p:cNvSpPr>
            <a:spLocks noGrp="1"/>
          </p:cNvSpPr>
          <p:nvPr>
            <p:ph type="sldNum" sz="quarter" idx="10"/>
          </p:nvPr>
        </p:nvSpPr>
        <p:spPr/>
        <p:txBody>
          <a:bodyPr/>
          <a:lstStyle/>
          <a:p>
            <a:fld id="{37DFC2E3-E352-44BA-905E-689848BCB3BB}" type="slidenum">
              <a:rPr lang="en-US" smtClean="0"/>
              <a:t>73</a:t>
            </a:fld>
            <a:endParaRPr lang="en-US"/>
          </a:p>
        </p:txBody>
      </p:sp>
    </p:spTree>
    <p:extLst>
      <p:ext uri="{BB962C8B-B14F-4D97-AF65-F5344CB8AC3E}">
        <p14:creationId xmlns:p14="http://schemas.microsoft.com/office/powerpoint/2010/main" val="13751247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held policy provision in limits of liability section, that makes provision subject to law of state of occurrence</a:t>
            </a:r>
            <a:r>
              <a:rPr lang="en-US" baseline="0" dirty="0"/>
              <a:t> a</a:t>
            </a:r>
            <a:r>
              <a:rPr lang="en-US" dirty="0"/>
              <a:t>nd provision that broadens coverage to comply with law of state of occurrence</a:t>
            </a:r>
            <a:r>
              <a:rPr lang="en-US" baseline="0" dirty="0"/>
              <a:t> c</a:t>
            </a:r>
            <a:r>
              <a:rPr lang="en-US" dirty="0"/>
              <a:t>ombine to make policy stackable</a:t>
            </a:r>
          </a:p>
          <a:p>
            <a:r>
              <a:rPr lang="en-US" dirty="0"/>
              <a:t>Supreme Court did hold policy stacks,</a:t>
            </a:r>
            <a:r>
              <a:rPr lang="en-US" baseline="0" dirty="0"/>
              <a:t> b</a:t>
            </a:r>
            <a:r>
              <a:rPr lang="en-US" dirty="0"/>
              <a:t>ut on basis of our backup argument</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74</a:t>
            </a:fld>
            <a:endParaRPr lang="en-US"/>
          </a:p>
        </p:txBody>
      </p:sp>
    </p:spTree>
    <p:extLst>
      <p:ext uri="{BB962C8B-B14F-4D97-AF65-F5344CB8AC3E}">
        <p14:creationId xmlns:p14="http://schemas.microsoft.com/office/powerpoint/2010/main" val="23944528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May be blessing in disguise.</a:t>
            </a:r>
            <a:r>
              <a:rPr lang="en-US" baseline="0" dirty="0"/>
              <a:t> If Bohannon overruled, likely prospective only.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it is the rule should operate on denials up to the recent (2014) change to prevent staking unless “expressly stated” in the policy</a:t>
            </a:r>
            <a:endParaRPr lang="en-US" dirty="0"/>
          </a:p>
          <a:p>
            <a:r>
              <a:rPr lang="en-US" dirty="0"/>
              <a:t>Decision currently back in Supreme Court on motion for rehearing</a:t>
            </a:r>
          </a:p>
        </p:txBody>
      </p:sp>
      <p:sp>
        <p:nvSpPr>
          <p:cNvPr id="4" name="Slide Number Placeholder 3"/>
          <p:cNvSpPr>
            <a:spLocks noGrp="1"/>
          </p:cNvSpPr>
          <p:nvPr>
            <p:ph type="sldNum" sz="quarter" idx="10"/>
          </p:nvPr>
        </p:nvSpPr>
        <p:spPr/>
        <p:txBody>
          <a:bodyPr/>
          <a:lstStyle/>
          <a:p>
            <a:fld id="{37DFC2E3-E352-44BA-905E-689848BCB3BB}" type="slidenum">
              <a:rPr lang="en-US" smtClean="0"/>
              <a:t>75</a:t>
            </a:fld>
            <a:endParaRPr lang="en-US"/>
          </a:p>
        </p:txBody>
      </p:sp>
    </p:spTree>
    <p:extLst>
      <p:ext uri="{BB962C8B-B14F-4D97-AF65-F5344CB8AC3E}">
        <p14:creationId xmlns:p14="http://schemas.microsoft.com/office/powerpoint/2010/main" val="17888303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a:t>Avens</a:t>
            </a:r>
            <a:r>
              <a:rPr lang="en-US" b="1" i="1" dirty="0"/>
              <a:t> v. Cotton Electric Cooperative</a:t>
            </a:r>
            <a:r>
              <a:rPr lang="en-US" b="1" i="1" baseline="0" dirty="0"/>
              <a:t> </a:t>
            </a:r>
            <a:r>
              <a:rPr lang="en-US" b="0" i="0" baseline="0" dirty="0"/>
              <a:t>holds that members of a class who opt out of class action do not owe prevailing party attorney fee</a:t>
            </a:r>
          </a:p>
          <a:p>
            <a:r>
              <a:rPr lang="en-US" dirty="0"/>
              <a:t>Big</a:t>
            </a:r>
            <a:r>
              <a:rPr lang="en-US" baseline="0" dirty="0"/>
              <a:t> </a:t>
            </a:r>
            <a:r>
              <a:rPr lang="en-US" dirty="0"/>
              <a:t>wild fire in Stephens County</a:t>
            </a:r>
            <a:r>
              <a:rPr lang="en-US" baseline="0" dirty="0"/>
              <a:t> results in</a:t>
            </a:r>
            <a:r>
              <a:rPr lang="en-US" dirty="0"/>
              <a:t> class action suit against electric cooperative--Cooperative prevails and seeks</a:t>
            </a:r>
            <a:r>
              <a:rPr lang="en-US" baseline="0" dirty="0"/>
              <a:t> </a:t>
            </a:r>
            <a:r>
              <a:rPr lang="en-US" dirty="0"/>
              <a:t>12 O.S. § 940 attorney fee award against insurers of class representatives who</a:t>
            </a:r>
            <a:r>
              <a:rPr lang="en-US" baseline="0" dirty="0"/>
              <a:t> </a:t>
            </a:r>
            <a:r>
              <a:rPr lang="en-US" dirty="0"/>
              <a:t>took no active part in a subrogation suit filed by other insurance companies</a:t>
            </a:r>
          </a:p>
          <a:p>
            <a:r>
              <a:rPr lang="en-US" dirty="0"/>
              <a:t>Trial court denied motion finding no legal support</a:t>
            </a:r>
            <a:r>
              <a:rPr lang="en-US" baseline="0" dirty="0"/>
              <a:t> </a:t>
            </a:r>
            <a:r>
              <a:rPr lang="en-US" dirty="0"/>
              <a:t>COCA affirms, borrowing from federal class action law</a:t>
            </a:r>
          </a:p>
          <a:p>
            <a:r>
              <a:rPr lang="en-US" dirty="0"/>
              <a:t>Does not allow attorney fee award against class members who do not actively participate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76</a:t>
            </a:fld>
            <a:endParaRPr lang="en-US"/>
          </a:p>
        </p:txBody>
      </p:sp>
    </p:spTree>
    <p:extLst>
      <p:ext uri="{BB962C8B-B14F-4D97-AF65-F5344CB8AC3E}">
        <p14:creationId xmlns:p14="http://schemas.microsoft.com/office/powerpoint/2010/main" val="32264273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Anderson v. Morgan </a:t>
            </a:r>
            <a:r>
              <a:rPr lang="en-US" dirty="0"/>
              <a:t>Doctor worked</a:t>
            </a:r>
            <a:r>
              <a:rPr lang="en-US" baseline="0" dirty="0"/>
              <a:t> at</a:t>
            </a:r>
            <a:r>
              <a:rPr lang="en-US" dirty="0"/>
              <a:t> Comanche County Hospital was</a:t>
            </a:r>
            <a:r>
              <a:rPr lang="en-US" baseline="0" dirty="0"/>
              <a:t> </a:t>
            </a:r>
            <a:r>
              <a:rPr lang="en-US" dirty="0"/>
              <a:t>sued for medical</a:t>
            </a:r>
            <a:r>
              <a:rPr lang="en-US" baseline="0" dirty="0"/>
              <a:t> MP, c</a:t>
            </a:r>
            <a:r>
              <a:rPr lang="en-US" dirty="0"/>
              <a:t>laimed immunity from suit under OGTCA (remedy suit against governmental entity rather than individual)</a:t>
            </a:r>
            <a:r>
              <a:rPr lang="en-US" baseline="0" dirty="0"/>
              <a:t> </a:t>
            </a:r>
            <a:r>
              <a:rPr lang="en-US" dirty="0"/>
              <a:t>COCA holds</a:t>
            </a:r>
            <a:r>
              <a:rPr lang="en-US" baseline="0" dirty="0"/>
              <a:t> </a:t>
            </a:r>
            <a:r>
              <a:rPr lang="en-US" dirty="0"/>
              <a:t>even though he didn’t fall within one of specified categories of physicians “employed by the state” (51 O.S. § 152)</a:t>
            </a:r>
            <a:r>
              <a:rPr lang="en-US" baseline="0" dirty="0"/>
              <a:t> </a:t>
            </a:r>
            <a:r>
              <a:rPr lang="en-US" dirty="0"/>
              <a:t>he was someone “authorized to act on behalf of a political subdivision”</a:t>
            </a:r>
            <a:r>
              <a:rPr lang="en-US" baseline="0" dirty="0"/>
              <a:t> and so</a:t>
            </a:r>
            <a:r>
              <a:rPr lang="en-US" dirty="0"/>
              <a:t> shielded from personal liability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77</a:t>
            </a:fld>
            <a:endParaRPr lang="en-US"/>
          </a:p>
        </p:txBody>
      </p:sp>
    </p:spTree>
    <p:extLst>
      <p:ext uri="{BB962C8B-B14F-4D97-AF65-F5344CB8AC3E}">
        <p14:creationId xmlns:p14="http://schemas.microsoft.com/office/powerpoint/2010/main" val="452416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Allen v. Harrison</a:t>
            </a:r>
            <a:r>
              <a:rPr lang="en-US" b="0" i="1" dirty="0"/>
              <a:t>  </a:t>
            </a:r>
            <a:r>
              <a:rPr lang="en-US" dirty="0"/>
              <a:t>Woman swallows nail</a:t>
            </a:r>
            <a:r>
              <a:rPr lang="en-US" baseline="0" dirty="0"/>
              <a:t>, (??) goes to </a:t>
            </a:r>
            <a:r>
              <a:rPr lang="en-US" dirty="0"/>
              <a:t>Duncan Regional and</a:t>
            </a:r>
            <a:r>
              <a:rPr lang="en-US" baseline="0" dirty="0"/>
              <a:t> is p</a:t>
            </a:r>
            <a:r>
              <a:rPr lang="en-US" dirty="0"/>
              <a:t>rescribed high fiber diet “to let the nail pass”</a:t>
            </a:r>
          </a:p>
          <a:p>
            <a:r>
              <a:rPr lang="en-US" dirty="0"/>
              <a:t>Next day she goes to Southwestern Hospital in Lawton due to severe vomiting</a:t>
            </a:r>
            <a:r>
              <a:rPr lang="en-US" baseline="0" dirty="0"/>
              <a:t> where t</a:t>
            </a:r>
            <a:r>
              <a:rPr lang="en-US" dirty="0"/>
              <a:t>hey do emergency surgery to remove nail </a:t>
            </a:r>
          </a:p>
          <a:p>
            <a:r>
              <a:rPr lang="en-US" dirty="0"/>
              <a:t>Left her with perforated and infected bowel</a:t>
            </a:r>
          </a:p>
          <a:p>
            <a:r>
              <a:rPr lang="en-US" dirty="0"/>
              <a:t>Doctor defended claim of failure to advise of surgical alternative by claiming that</a:t>
            </a:r>
            <a:r>
              <a:rPr lang="en-US" baseline="0" dirty="0"/>
              <a:t> was never an option b</a:t>
            </a:r>
            <a:r>
              <a:rPr lang="en-US" dirty="0"/>
              <a:t>ecause he was not qualified to perform surgery</a:t>
            </a:r>
          </a:p>
          <a:p>
            <a:r>
              <a:rPr lang="en-US" dirty="0"/>
              <a:t>Supreme Court holds</a:t>
            </a:r>
            <a:r>
              <a:rPr lang="en-US" baseline="0" dirty="0"/>
              <a:t> that</a:t>
            </a:r>
            <a:r>
              <a:rPr lang="en-US" dirty="0"/>
              <a:t> “a patient’s right of self-decision is only exercised effectively if the patient possesses enough information to enable an informed choice” </a:t>
            </a:r>
          </a:p>
          <a:p>
            <a:r>
              <a:rPr lang="en-US" dirty="0"/>
              <a:t>Duty to inform extends to invasive and non-invasive procedures Emergency room physician not shielded from duty</a:t>
            </a:r>
          </a:p>
          <a:p>
            <a:r>
              <a:rPr lang="en-US" dirty="0"/>
              <a:t>Also, physician “affirmatively treated” patient by prescribing high fiber diet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79</a:t>
            </a:fld>
            <a:endParaRPr lang="en-US"/>
          </a:p>
        </p:txBody>
      </p:sp>
    </p:spTree>
    <p:extLst>
      <p:ext uri="{BB962C8B-B14F-4D97-AF65-F5344CB8AC3E}">
        <p14:creationId xmlns:p14="http://schemas.microsoft.com/office/powerpoint/2010/main" val="31335772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Nelson v. Enid Medical Associates, Inc.,</a:t>
            </a:r>
            <a:r>
              <a:rPr lang="en-US" b="1" dirty="0"/>
              <a:t> </a:t>
            </a:r>
            <a:r>
              <a:rPr lang="en-US" b="0" dirty="0" err="1"/>
              <a:t>medmal</a:t>
            </a:r>
            <a:r>
              <a:rPr lang="en-US" b="0" baseline="0" dirty="0"/>
              <a:t> expert need not perform differential analysis nor prove causation absolutely</a:t>
            </a:r>
            <a:endParaRPr lang="en-US" b="1" dirty="0"/>
          </a:p>
          <a:p>
            <a:r>
              <a:rPr lang="en-US" dirty="0"/>
              <a:t>Doctors sued after complications of surgery for incarcerated hernia with bowel obstruction</a:t>
            </a:r>
          </a:p>
          <a:p>
            <a:r>
              <a:rPr lang="en-US" dirty="0"/>
              <a:t>Estate claims patent overdosed on Vasopressin</a:t>
            </a:r>
          </a:p>
          <a:p>
            <a:r>
              <a:rPr lang="en-US" dirty="0"/>
              <a:t>Defendants claimed</a:t>
            </a:r>
            <a:r>
              <a:rPr lang="en-US" baseline="0" dirty="0"/>
              <a:t> expert should be excluded because they could not prove causation</a:t>
            </a:r>
          </a:p>
          <a:p>
            <a:r>
              <a:rPr lang="en-US" dirty="0"/>
              <a:t>Trial court rejected testimony as “legally insufficient ‘educated guess’”</a:t>
            </a:r>
            <a:r>
              <a:rPr lang="en-US" baseline="0" dirty="0"/>
              <a:t> that f</a:t>
            </a:r>
            <a:r>
              <a:rPr lang="en-US" dirty="0"/>
              <a:t>ailed to “rule out” alternative causes</a:t>
            </a:r>
          </a:p>
          <a:p>
            <a:r>
              <a:rPr lang="en-US" dirty="0"/>
              <a:t>Supreme</a:t>
            </a:r>
            <a:r>
              <a:rPr lang="en-US" baseline="0" dirty="0"/>
              <a:t> Court</a:t>
            </a:r>
            <a:r>
              <a:rPr lang="en-US" dirty="0"/>
              <a:t> goes</a:t>
            </a:r>
            <a:r>
              <a:rPr lang="en-US" baseline="0" dirty="0"/>
              <a:t> to length to discuss kinds of information medical expert may rely upon</a:t>
            </a:r>
          </a:p>
          <a:p>
            <a:r>
              <a:rPr lang="en-US" dirty="0"/>
              <a:t>Supreme Court distinguishes “general causation” (this substance is capable of causing injury)</a:t>
            </a:r>
          </a:p>
          <a:p>
            <a:r>
              <a:rPr lang="en-US" dirty="0"/>
              <a:t>With specific causation (and it caused injury here)</a:t>
            </a:r>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80</a:t>
            </a:fld>
            <a:endParaRPr lang="en-US"/>
          </a:p>
        </p:txBody>
      </p:sp>
    </p:spTree>
    <p:extLst>
      <p:ext uri="{BB962C8B-B14F-4D97-AF65-F5344CB8AC3E}">
        <p14:creationId xmlns:p14="http://schemas.microsoft.com/office/powerpoint/2010/main" val="13516412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Ultimately holds science need not be universally accepted to be “generally accepted”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Supreme Court reverses, holding “differential diagnosis” need not definitively rule out all other causes to survive </a:t>
            </a:r>
            <a:r>
              <a:rPr lang="en-US" i="1" dirty="0"/>
              <a:t>Dauber </a:t>
            </a:r>
            <a:r>
              <a:rPr lang="en-US" dirty="0"/>
              <a:t>challenge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81</a:t>
            </a:fld>
            <a:endParaRPr lang="en-US"/>
          </a:p>
        </p:txBody>
      </p:sp>
    </p:spTree>
    <p:extLst>
      <p:ext uri="{BB962C8B-B14F-4D97-AF65-F5344CB8AC3E}">
        <p14:creationId xmlns:p14="http://schemas.microsoft.com/office/powerpoint/2010/main" val="3760580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Watkins v. Central State Griffin Memorial Hospital--</a:t>
            </a:r>
            <a:r>
              <a:rPr lang="en-US" b="0" dirty="0"/>
              <a:t>Limitations Periods of OGTCA tolled by misleading acts of governmental employee</a:t>
            </a:r>
          </a:p>
          <a:p>
            <a:r>
              <a:rPr lang="en-US" dirty="0"/>
              <a:t>Male nurse accused of unauthorized pelvic exam at psychiatric hospital</a:t>
            </a:r>
          </a:p>
          <a:p>
            <a:r>
              <a:rPr lang="en-US" dirty="0"/>
              <a:t>Griffin employees provided false information to civil and criminal investigators and misled family of injured patient</a:t>
            </a:r>
          </a:p>
          <a:p>
            <a:r>
              <a:rPr lang="en-US" dirty="0"/>
              <a:t>Patient’s GAL aware of general allegations during one-year notice period,</a:t>
            </a:r>
            <a:r>
              <a:rPr lang="en-US" baseline="0" dirty="0"/>
              <a:t> </a:t>
            </a:r>
            <a:r>
              <a:rPr lang="en-US" dirty="0"/>
              <a:t>But not made aware until after it ran, that some of what she had been told was false</a:t>
            </a:r>
          </a:p>
          <a:p>
            <a:r>
              <a:rPr lang="en-US" dirty="0"/>
              <a:t>GAL submitted OGTCA notice,</a:t>
            </a:r>
            <a:r>
              <a:rPr lang="en-US" baseline="0" dirty="0"/>
              <a:t> </a:t>
            </a:r>
            <a:r>
              <a:rPr lang="en-US" dirty="0"/>
              <a:t>Rejected as untimely,</a:t>
            </a:r>
            <a:r>
              <a:rPr lang="en-US" baseline="0" dirty="0"/>
              <a:t> so </a:t>
            </a:r>
            <a:r>
              <a:rPr lang="en-US" dirty="0"/>
              <a:t>She filed suit—motion to dismiss for</a:t>
            </a:r>
            <a:r>
              <a:rPr lang="en-US" baseline="0" dirty="0"/>
              <a:t> failure to give notice</a:t>
            </a:r>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37DFC2E3-E352-44BA-905E-689848BCB3BB}" type="slidenum">
              <a:rPr lang="en-US" smtClean="0"/>
              <a:t>82</a:t>
            </a:fld>
            <a:endParaRPr lang="en-US"/>
          </a:p>
        </p:txBody>
      </p:sp>
    </p:spTree>
    <p:extLst>
      <p:ext uri="{BB962C8B-B14F-4D97-AF65-F5344CB8AC3E}">
        <p14:creationId xmlns:p14="http://schemas.microsoft.com/office/powerpoint/2010/main" val="369025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if we</a:t>
            </a:r>
            <a:r>
              <a:rPr lang="en-US" baseline="0" dirty="0"/>
              <a:t> didn’t already move fast enough in federal court—hold on to your hats</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a:t>
            </a:fld>
            <a:endParaRPr lang="en-US"/>
          </a:p>
        </p:txBody>
      </p:sp>
    </p:spTree>
    <p:extLst>
      <p:ext uri="{BB962C8B-B14F-4D97-AF65-F5344CB8AC3E}">
        <p14:creationId xmlns:p14="http://schemas.microsoft.com/office/powerpoint/2010/main" val="20690237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Supreme Court ultimately holds government estopped to assert untimeliness due to misleading and false information provided which led GAL to believe no wrongdoing by nurse</a:t>
            </a:r>
          </a:p>
          <a:p>
            <a:r>
              <a:rPr lang="en-US" dirty="0"/>
              <a:t>Court applies rule to “narrow set of facts”</a:t>
            </a:r>
          </a:p>
          <a:p>
            <a:r>
              <a:rPr lang="en-US" dirty="0"/>
              <a:t>Interesting for a couple reasons:</a:t>
            </a:r>
            <a:r>
              <a:rPr lang="en-US" baseline="0" dirty="0"/>
              <a:t> one, prior cases have said the notice period is jurisdictional—more like a repose than an SOL—cannot be extended</a:t>
            </a:r>
          </a:p>
          <a:p>
            <a:r>
              <a:rPr lang="en-US" baseline="0" dirty="0"/>
              <a:t>two-, estoppel does not generally lie against a governmental entity</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83</a:t>
            </a:fld>
            <a:endParaRPr lang="en-US"/>
          </a:p>
        </p:txBody>
      </p:sp>
    </p:spTree>
    <p:extLst>
      <p:ext uri="{BB962C8B-B14F-4D97-AF65-F5344CB8AC3E}">
        <p14:creationId xmlns:p14="http://schemas.microsoft.com/office/powerpoint/2010/main" val="19911148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American Biomedical Group, Inc. v. </a:t>
            </a:r>
            <a:r>
              <a:rPr lang="en-US" b="1" i="1" dirty="0" err="1"/>
              <a:t>Techtrol</a:t>
            </a:r>
            <a:r>
              <a:rPr lang="en-US" b="1" i="1" dirty="0"/>
              <a:t>, Inc--</a:t>
            </a:r>
            <a:r>
              <a:rPr lang="en-US" b="0" dirty="0"/>
              <a:t>No Common Law claim for misappropriation of intangible property that</a:t>
            </a:r>
            <a:r>
              <a:rPr lang="en-US" b="0" baseline="0" dirty="0"/>
              <a:t> is not a</a:t>
            </a:r>
            <a:r>
              <a:rPr lang="en-US" b="0" dirty="0"/>
              <a:t> trade secret. Oklahoma Uniform Trade Secrets Act does not preempt all common-law remedy</a:t>
            </a:r>
          </a:p>
          <a:p>
            <a:r>
              <a:rPr lang="en-US" dirty="0"/>
              <a:t>American Biomedical Group developed method to track individual cattle with “bolus” of electrical transmitters</a:t>
            </a:r>
            <a:r>
              <a:rPr lang="en-US" baseline="0" dirty="0"/>
              <a:t> </a:t>
            </a:r>
            <a:r>
              <a:rPr lang="en-US" dirty="0"/>
              <a:t>Contracted with </a:t>
            </a:r>
            <a:r>
              <a:rPr lang="en-US" dirty="0" err="1"/>
              <a:t>Techtrol</a:t>
            </a:r>
            <a:r>
              <a:rPr lang="en-US" dirty="0"/>
              <a:t> to manufacture devices under non-disclosure agreement,</a:t>
            </a:r>
            <a:r>
              <a:rPr lang="en-US" baseline="0" dirty="0"/>
              <a:t> </a:t>
            </a:r>
            <a:r>
              <a:rPr lang="en-US" dirty="0"/>
              <a:t>Then transferred its technology to </a:t>
            </a:r>
            <a:r>
              <a:rPr lang="en-US" dirty="0" err="1"/>
              <a:t>Techtrol</a:t>
            </a:r>
            <a:r>
              <a:rPr lang="en-US" dirty="0"/>
              <a:t> Deal went south and relationship ended</a:t>
            </a:r>
          </a:p>
          <a:p>
            <a:r>
              <a:rPr lang="en-US" dirty="0" err="1"/>
              <a:t>Techtrol</a:t>
            </a:r>
            <a:r>
              <a:rPr lang="en-US" dirty="0"/>
              <a:t> started manufacturing and selling boluses</a:t>
            </a:r>
            <a:r>
              <a:rPr lang="en-US" baseline="0" dirty="0"/>
              <a:t> </a:t>
            </a:r>
            <a:r>
              <a:rPr lang="en-US" dirty="0"/>
              <a:t>American sued for misappropriation of intangible, proprietary information</a:t>
            </a:r>
            <a:r>
              <a:rPr lang="en-US" baseline="0" dirty="0"/>
              <a:t> </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84</a:t>
            </a:fld>
            <a:endParaRPr lang="en-US"/>
          </a:p>
        </p:txBody>
      </p:sp>
    </p:spTree>
    <p:extLst>
      <p:ext uri="{BB962C8B-B14F-4D97-AF65-F5344CB8AC3E}">
        <p14:creationId xmlns:p14="http://schemas.microsoft.com/office/powerpoint/2010/main" val="40418327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Supreme Court holds Oklahoma common-law does not recognize tort of misappropriation of intangible property</a:t>
            </a:r>
          </a:p>
          <a:p>
            <a:r>
              <a:rPr lang="en-US" dirty="0"/>
              <a:t>But</a:t>
            </a:r>
            <a:r>
              <a:rPr lang="en-US" baseline="0" dirty="0"/>
              <a:t> it does</a:t>
            </a:r>
            <a:r>
              <a:rPr lang="en-US" dirty="0"/>
              <a:t> recognize cause of action for misappropriation of business information</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85</a:t>
            </a:fld>
            <a:endParaRPr lang="en-US"/>
          </a:p>
        </p:txBody>
      </p:sp>
    </p:spTree>
    <p:extLst>
      <p:ext uri="{BB962C8B-B14F-4D97-AF65-F5344CB8AC3E}">
        <p14:creationId xmlns:p14="http://schemas.microsoft.com/office/powerpoint/2010/main" val="27816026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UTSA preempts tort of misappropriation of trade secret</a:t>
            </a:r>
          </a:p>
          <a:p>
            <a:r>
              <a:rPr lang="en-US" dirty="0"/>
              <a:t>Only as to information defined in Act as “trade secret”</a:t>
            </a:r>
          </a:p>
          <a:p>
            <a:r>
              <a:rPr lang="en-US" dirty="0"/>
              <a:t>Does not preempt common-law protection of other business information not trade secret</a:t>
            </a:r>
          </a:p>
          <a:p>
            <a:r>
              <a:rPr lang="en-US" dirty="0"/>
              <a:t>recognizes common</a:t>
            </a:r>
            <a:r>
              <a:rPr lang="en-US" baseline="0" dirty="0"/>
              <a:t> law </a:t>
            </a:r>
            <a:r>
              <a:rPr lang="en-US" dirty="0"/>
              <a:t>cause of action for misappropriation of business information</a:t>
            </a:r>
          </a:p>
          <a:p>
            <a:r>
              <a:rPr lang="en-US" dirty="0"/>
              <a:t>No</a:t>
            </a:r>
            <a:r>
              <a:rPr lang="en-US" baseline="0" dirty="0"/>
              <a:t> unjust enrichment because information was voluntarily provided and adequate remedy at law</a:t>
            </a:r>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86</a:t>
            </a:fld>
            <a:endParaRPr lang="en-US"/>
          </a:p>
        </p:txBody>
      </p:sp>
    </p:spTree>
    <p:extLst>
      <p:ext uri="{BB962C8B-B14F-4D97-AF65-F5344CB8AC3E}">
        <p14:creationId xmlns:p14="http://schemas.microsoft.com/office/powerpoint/2010/main" val="27816026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Maree v. </a:t>
            </a:r>
            <a:r>
              <a:rPr lang="en-US" b="1" i="1" dirty="0" err="1"/>
              <a:t>Neuwirth</a:t>
            </a:r>
            <a:r>
              <a:rPr lang="en-US" b="1" i="1" dirty="0"/>
              <a:t>--</a:t>
            </a:r>
            <a:r>
              <a:rPr lang="en-US" b="0" dirty="0"/>
              <a:t>Officers, Directors, Shareholders, Members, of Nursing Home not shielded from direct negligence claims by 12 O.S. § 682—</a:t>
            </a:r>
          </a:p>
          <a:p>
            <a:r>
              <a:rPr lang="en-US" dirty="0"/>
              <a:t>Estate of deceased sued nursing home,</a:t>
            </a:r>
            <a:r>
              <a:rPr lang="en-US" baseline="0" dirty="0"/>
              <a:t> </a:t>
            </a:r>
            <a:r>
              <a:rPr lang="en-US" dirty="0"/>
              <a:t>Later amended to also name individuals and LLCs with ownership interest in nursing home</a:t>
            </a:r>
          </a:p>
          <a:p>
            <a:r>
              <a:rPr lang="en-US" dirty="0"/>
              <a:t>Trial court refused amendment citing 12 O.S. § 682</a:t>
            </a:r>
            <a:r>
              <a:rPr lang="en-US" baseline="0" dirty="0"/>
              <a:t> </a:t>
            </a:r>
            <a:r>
              <a:rPr lang="en-US" dirty="0"/>
              <a:t>Says you cannot attempt to pierce corporate veil until after you get judgment against corporation</a:t>
            </a:r>
          </a:p>
          <a:p>
            <a:r>
              <a:rPr lang="en-US" dirty="0"/>
              <a:t>Supreme Court issued writ and ordered trial court to allow amendment</a:t>
            </a:r>
            <a:r>
              <a:rPr lang="en-US" baseline="0" dirty="0"/>
              <a:t> because the c</a:t>
            </a:r>
            <a:r>
              <a:rPr lang="en-US" dirty="0"/>
              <a:t>laims against new entities not solely derivative claims</a:t>
            </a:r>
          </a:p>
          <a:p>
            <a:r>
              <a:rPr lang="en-US" dirty="0"/>
              <a:t>Based on claims of direct negligence by those entities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87</a:t>
            </a:fld>
            <a:endParaRPr lang="en-US"/>
          </a:p>
        </p:txBody>
      </p:sp>
    </p:spTree>
    <p:extLst>
      <p:ext uri="{BB962C8B-B14F-4D97-AF65-F5344CB8AC3E}">
        <p14:creationId xmlns:p14="http://schemas.microsoft.com/office/powerpoint/2010/main" val="5807192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And, § 682 does not prohibit suit against officers and others “for their own conduct. . . .”</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88</a:t>
            </a:fld>
            <a:endParaRPr lang="en-US"/>
          </a:p>
        </p:txBody>
      </p:sp>
    </p:spTree>
    <p:extLst>
      <p:ext uri="{BB962C8B-B14F-4D97-AF65-F5344CB8AC3E}">
        <p14:creationId xmlns:p14="http://schemas.microsoft.com/office/powerpoint/2010/main" val="8202674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err="1"/>
              <a:t>Sauders</a:t>
            </a:r>
            <a:r>
              <a:rPr lang="en-US" b="1" i="1" dirty="0"/>
              <a:t> v. Mangum Nursing Center, LLC--</a:t>
            </a:r>
            <a:r>
              <a:rPr lang="en-US" b="0" dirty="0"/>
              <a:t>12 O.S. § 682 is Substantive Statute that Cannot be Retroactively Applied</a:t>
            </a:r>
          </a:p>
          <a:p>
            <a:r>
              <a:rPr lang="en-US" dirty="0"/>
              <a:t>Woma</a:t>
            </a:r>
            <a:r>
              <a:rPr lang="en-US" baseline="0" dirty="0"/>
              <a:t>n dies </a:t>
            </a:r>
            <a:r>
              <a:rPr lang="en-US" dirty="0"/>
              <a:t>at Nursing Center,</a:t>
            </a:r>
            <a:r>
              <a:rPr lang="en-US" baseline="0" dirty="0"/>
              <a:t> before p</a:t>
            </a:r>
            <a:r>
              <a:rPr lang="en-US" dirty="0"/>
              <a:t>ertinent amendment to Section 682 took effect in November, 2013</a:t>
            </a:r>
          </a:p>
          <a:p>
            <a:r>
              <a:rPr lang="en-US" dirty="0"/>
              <a:t>COCA determined statute substantive since it limits which parties may be sued for nursing home negligence</a:t>
            </a:r>
          </a:p>
          <a:p>
            <a:r>
              <a:rPr lang="en-US" dirty="0"/>
              <a:t>It cannot apply to claim which arose before effective date of statute</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89</a:t>
            </a:fld>
            <a:endParaRPr lang="en-US"/>
          </a:p>
        </p:txBody>
      </p:sp>
    </p:spTree>
    <p:extLst>
      <p:ext uri="{BB962C8B-B14F-4D97-AF65-F5344CB8AC3E}">
        <p14:creationId xmlns:p14="http://schemas.microsoft.com/office/powerpoint/2010/main" val="17411822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liability—</a:t>
            </a:r>
            <a:r>
              <a:rPr lang="en-US" b="1" i="1" dirty="0"/>
              <a:t>Tiger v. Verdigris Valley Electric Cooperative--</a:t>
            </a:r>
            <a:r>
              <a:rPr lang="en-US" b="0" dirty="0"/>
              <a:t>good safety record</a:t>
            </a:r>
            <a:r>
              <a:rPr lang="en-US" b="0" baseline="0" dirty="0"/>
              <a:t> will</a:t>
            </a:r>
            <a:r>
              <a:rPr lang="en-US" b="0" dirty="0"/>
              <a:t> not shield company from “</a:t>
            </a:r>
            <a:r>
              <a:rPr lang="en-US" b="0" i="1" dirty="0" err="1"/>
              <a:t>Parret</a:t>
            </a:r>
            <a:r>
              <a:rPr lang="en-US" b="0" i="1" dirty="0"/>
              <a:t>” </a:t>
            </a:r>
            <a:r>
              <a:rPr lang="en-US" b="0" dirty="0"/>
              <a:t>liability</a:t>
            </a:r>
            <a:r>
              <a:rPr lang="en-US" b="0" i="1" dirty="0"/>
              <a:t> </a:t>
            </a:r>
          </a:p>
          <a:p>
            <a:r>
              <a:rPr lang="en-US" dirty="0"/>
              <a:t>2008 injury,</a:t>
            </a:r>
            <a:r>
              <a:rPr lang="en-US" baseline="0" dirty="0"/>
              <a:t> </a:t>
            </a:r>
            <a:r>
              <a:rPr lang="en-US" dirty="0"/>
              <a:t>Before </a:t>
            </a:r>
            <a:r>
              <a:rPr lang="en-US" i="1" dirty="0" err="1"/>
              <a:t>Parret</a:t>
            </a:r>
            <a:r>
              <a:rPr lang="en-US" dirty="0"/>
              <a:t> abolished by legislature </a:t>
            </a:r>
          </a:p>
          <a:p>
            <a:r>
              <a:rPr lang="en-US" dirty="0"/>
              <a:t>Electrician’s apprentice killed working</a:t>
            </a:r>
            <a:r>
              <a:rPr lang="en-US" baseline="0" dirty="0"/>
              <a:t> on</a:t>
            </a:r>
            <a:r>
              <a:rPr lang="en-US" dirty="0"/>
              <a:t> high voltage cable</a:t>
            </a:r>
          </a:p>
          <a:p>
            <a:r>
              <a:rPr lang="en-US" dirty="0"/>
              <a:t>Evidence was that</a:t>
            </a:r>
            <a:r>
              <a:rPr lang="en-US" baseline="0" dirty="0"/>
              <a:t> the company guys let job go on despite no good access to the line</a:t>
            </a:r>
            <a:endParaRPr lang="en-US" dirty="0"/>
          </a:p>
          <a:p>
            <a:r>
              <a:rPr lang="en-US" dirty="0"/>
              <a:t>Compounded by allowing untrained apprentice to attempt to connect live high voltage cable he got hung up and killed</a:t>
            </a:r>
          </a:p>
          <a:p>
            <a:r>
              <a:rPr lang="en-US" dirty="0"/>
              <a:t>Supreme Court holds evidence sufficient for jury to find employer acted with knowledge injury was substantially certain to result</a:t>
            </a:r>
            <a:r>
              <a:rPr lang="en-US" baseline="0" dirty="0"/>
              <a:t> despite no prior incidents and good safety record</a:t>
            </a:r>
          </a:p>
          <a:p>
            <a:endParaRPr lang="en-US" dirty="0"/>
          </a:p>
          <a:p>
            <a:r>
              <a:rPr lang="en-US" dirty="0"/>
              <a:t>Incidentally, the Statutory abrogation is before Supreme Court</a:t>
            </a:r>
          </a:p>
          <a:p>
            <a:r>
              <a:rPr lang="en-US" dirty="0"/>
              <a:t>After trial court held abrogation to violate Oklahoma Constitution </a:t>
            </a:r>
          </a:p>
          <a:p>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37DFC2E3-E352-44BA-905E-689848BCB3BB}" type="slidenum">
              <a:rPr lang="en-US" smtClean="0"/>
              <a:t>90</a:t>
            </a:fld>
            <a:endParaRPr lang="en-US"/>
          </a:p>
        </p:txBody>
      </p:sp>
    </p:spTree>
    <p:extLst>
      <p:ext uri="{BB962C8B-B14F-4D97-AF65-F5344CB8AC3E}">
        <p14:creationId xmlns:p14="http://schemas.microsoft.com/office/powerpoint/2010/main" val="42626049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law of unintended consequences:</a:t>
            </a:r>
            <a:r>
              <a:rPr lang="en-US" baseline="0" dirty="0"/>
              <a:t> </a:t>
            </a:r>
            <a:r>
              <a:rPr lang="en-US" dirty="0"/>
              <a:t>New workers’ compensation code purports to apply only to “unforeseeable injury”</a:t>
            </a:r>
          </a:p>
          <a:p>
            <a:endParaRPr lang="en-US" dirty="0"/>
          </a:p>
          <a:p>
            <a:r>
              <a:rPr lang="en-US" dirty="0"/>
              <a:t>At least one court held means any foreseeable injury not subject to exclusive remedy</a:t>
            </a:r>
          </a:p>
          <a:p>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91</a:t>
            </a:fld>
            <a:endParaRPr lang="en-US"/>
          </a:p>
        </p:txBody>
      </p:sp>
    </p:spTree>
    <p:extLst>
      <p:ext uri="{BB962C8B-B14F-4D97-AF65-F5344CB8AC3E}">
        <p14:creationId xmlns:p14="http://schemas.microsoft.com/office/powerpoint/2010/main" val="14392270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T.L.I. v. Board of County Commissioners—</a:t>
            </a:r>
            <a:r>
              <a:rPr lang="en-US" b="0" i="1" dirty="0"/>
              <a:t>COCA</a:t>
            </a:r>
            <a:r>
              <a:rPr lang="en-US" b="0" dirty="0"/>
              <a:t> refuses</a:t>
            </a:r>
            <a:r>
              <a:rPr lang="en-US" b="0" baseline="0" dirty="0"/>
              <a:t> to</a:t>
            </a:r>
            <a:r>
              <a:rPr lang="en-US" b="0" dirty="0"/>
              <a:t> expand “Constructive Notice” rule in OGTCA claim</a:t>
            </a:r>
          </a:p>
          <a:p>
            <a:r>
              <a:rPr lang="en-US" dirty="0"/>
              <a:t>Kid hurt in crash into embankment at end of dead end road	Dead end road sign had apparently fallen over long before wreck</a:t>
            </a:r>
          </a:p>
          <a:p>
            <a:r>
              <a:rPr lang="en-US" dirty="0"/>
              <a:t>In OGTCA suit, trial court granted summary judgment to county</a:t>
            </a:r>
            <a:r>
              <a:rPr lang="en-US" baseline="0" dirty="0"/>
              <a:t> because </a:t>
            </a:r>
            <a:r>
              <a:rPr lang="en-US" dirty="0"/>
              <a:t>Plaintiff could not show actual or constructive notice that sign missing</a:t>
            </a:r>
          </a:p>
          <a:p>
            <a:endParaRPr lang="en-US" dirty="0"/>
          </a:p>
          <a:p>
            <a:r>
              <a:rPr lang="en-US" dirty="0"/>
              <a:t>Claimed county had constructive notice because</a:t>
            </a:r>
            <a:r>
              <a:rPr lang="en-US" baseline="0" dirty="0"/>
              <a:t> it just had no</a:t>
            </a:r>
            <a:r>
              <a:rPr lang="en-US" dirty="0"/>
              <a:t> procedures for</a:t>
            </a:r>
            <a:r>
              <a:rPr lang="en-US" baseline="0" dirty="0"/>
              <a:t> finding or reporting downed signs</a:t>
            </a:r>
            <a:endParaRPr lang="en-US" dirty="0"/>
          </a:p>
          <a:p>
            <a:r>
              <a:rPr lang="en-US" dirty="0"/>
              <a:t>Plaintiff said</a:t>
            </a:r>
            <a:r>
              <a:rPr lang="en-US" baseline="0" dirty="0"/>
              <a:t> the lack of procedure equaled</a:t>
            </a:r>
            <a:r>
              <a:rPr lang="en-US" dirty="0"/>
              <a:t> willful ignorance to</a:t>
            </a:r>
            <a:r>
              <a:rPr lang="en-US" baseline="0" dirty="0"/>
              <a:t> that </a:t>
            </a:r>
            <a:r>
              <a:rPr lang="en-US" dirty="0"/>
              <a:t>constructive notice should be imputed</a:t>
            </a:r>
          </a:p>
          <a:p>
            <a:r>
              <a:rPr lang="en-US" dirty="0"/>
              <a:t>COCA explains constructive notice is legal inference from established facts,</a:t>
            </a:r>
            <a:r>
              <a:rPr lang="en-US" baseline="0" dirty="0"/>
              <a:t> </a:t>
            </a:r>
            <a:r>
              <a:rPr lang="en-US" dirty="0"/>
              <a:t>Since board had no policy to or procure in place to report downed signs</a:t>
            </a:r>
          </a:p>
          <a:p>
            <a:r>
              <a:rPr lang="en-US" dirty="0"/>
              <a:t>No established facts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37DFC2E3-E352-44BA-905E-689848BCB3BB}" type="slidenum">
              <a:rPr lang="en-US" smtClean="0"/>
              <a:t>92</a:t>
            </a:fld>
            <a:endParaRPr lang="en-US"/>
          </a:p>
        </p:txBody>
      </p:sp>
    </p:spTree>
    <p:extLst>
      <p:ext uri="{BB962C8B-B14F-4D97-AF65-F5344CB8AC3E}">
        <p14:creationId xmlns:p14="http://schemas.microsoft.com/office/powerpoint/2010/main" val="421034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Adds language</a:t>
            </a:r>
            <a:r>
              <a:rPr lang="en-US" baseline="0" dirty="0"/>
              <a:t> authorizing SO to address E discovery </a:t>
            </a:r>
          </a:p>
          <a:p>
            <a:r>
              <a:rPr lang="en-US" baseline="0" dirty="0"/>
              <a:t>And agreements between the parties pertaining to privilege</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9</a:t>
            </a:fld>
            <a:endParaRPr lang="en-US"/>
          </a:p>
        </p:txBody>
      </p:sp>
    </p:spTree>
    <p:extLst>
      <p:ext uri="{BB962C8B-B14F-4D97-AF65-F5344CB8AC3E}">
        <p14:creationId xmlns:p14="http://schemas.microsoft.com/office/powerpoint/2010/main" val="18688310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37DFC2E3-E352-44BA-905E-689848BCB3BB}" type="slidenum">
              <a:rPr lang="en-US" smtClean="0"/>
              <a:t>93</a:t>
            </a:fld>
            <a:endParaRPr lang="en-US"/>
          </a:p>
        </p:txBody>
      </p:sp>
    </p:spTree>
    <p:extLst>
      <p:ext uri="{BB962C8B-B14F-4D97-AF65-F5344CB8AC3E}">
        <p14:creationId xmlns:p14="http://schemas.microsoft.com/office/powerpoint/2010/main" val="42103495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Hill v. State ex rel. Board of Regents--</a:t>
            </a:r>
            <a:r>
              <a:rPr lang="en-US" b="0" dirty="0"/>
              <a:t>No valid OGTCA notice where notice given to wrong entity that</a:t>
            </a:r>
            <a:r>
              <a:rPr lang="en-US" b="0" baseline="0" dirty="0"/>
              <a:t> did not</a:t>
            </a:r>
            <a:r>
              <a:rPr lang="en-US" b="0" dirty="0"/>
              <a:t> treat it as valid notice</a:t>
            </a:r>
          </a:p>
          <a:p>
            <a:r>
              <a:rPr lang="en-US" baseline="0" dirty="0"/>
              <a:t>woman hurt</a:t>
            </a:r>
            <a:r>
              <a:rPr lang="en-US" dirty="0"/>
              <a:t> by campus police at OU Health Sciences Center</a:t>
            </a:r>
          </a:p>
          <a:p>
            <a:r>
              <a:rPr lang="en-US" dirty="0"/>
              <a:t>Instead of giving written notice to Office of Risk Management, she sent notice to the school and some other entities</a:t>
            </a:r>
          </a:p>
          <a:p>
            <a:r>
              <a:rPr lang="en-US" dirty="0"/>
              <a:t>Dismissed for failure to provide notice to entity as listed in statute (jurisdictional) </a:t>
            </a:r>
          </a:p>
          <a:p>
            <a:r>
              <a:rPr lang="en-US" dirty="0"/>
              <a:t>COCA affirms, distinguishes a case where notice given to correct entity, but to president of entity instead of to clerk of entity</a:t>
            </a:r>
          </a:p>
          <a:p>
            <a:r>
              <a:rPr lang="en-US" dirty="0"/>
              <a:t>There, entity discussed claim at board meetings, hired an attorney, and entered general appearance, thus treating improper notice as proper notice</a:t>
            </a:r>
          </a:p>
          <a:p>
            <a:r>
              <a:rPr lang="en-US" dirty="0"/>
              <a:t>By contrast, no action taken with Hill’s notice</a:t>
            </a:r>
          </a:p>
          <a:p>
            <a:r>
              <a:rPr lang="en-US" dirty="0"/>
              <a:t>COCA also notes whole doctrine of substantial compliance called into question by 1985 change to OGTCA which requires written notice</a:t>
            </a:r>
          </a:p>
          <a:p>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37DFC2E3-E352-44BA-905E-689848BCB3BB}" type="slidenum">
              <a:rPr lang="en-US" smtClean="0"/>
              <a:t>94</a:t>
            </a:fld>
            <a:endParaRPr lang="en-US"/>
          </a:p>
        </p:txBody>
      </p:sp>
    </p:spTree>
    <p:extLst>
      <p:ext uri="{BB962C8B-B14F-4D97-AF65-F5344CB8AC3E}">
        <p14:creationId xmlns:p14="http://schemas.microsoft.com/office/powerpoint/2010/main" val="17924871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37DFC2E3-E352-44BA-905E-689848BCB3BB}" type="slidenum">
              <a:rPr lang="en-US" smtClean="0"/>
              <a:t>95</a:t>
            </a:fld>
            <a:endParaRPr lang="en-US"/>
          </a:p>
        </p:txBody>
      </p:sp>
    </p:spTree>
    <p:extLst>
      <p:ext uri="{BB962C8B-B14F-4D97-AF65-F5344CB8AC3E}">
        <p14:creationId xmlns:p14="http://schemas.microsoft.com/office/powerpoint/2010/main" val="17924871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Weaver v. Doe--</a:t>
            </a:r>
            <a:r>
              <a:rPr lang="en-US" b="0" i="0" dirty="0"/>
              <a:t>Arbitration agreement upheld in nursing home case where agreement purports to apply FAA</a:t>
            </a:r>
          </a:p>
          <a:p>
            <a:r>
              <a:rPr lang="en-US" dirty="0"/>
              <a:t>Plaintiff filed suit alleging injury at nursing home,</a:t>
            </a:r>
            <a:r>
              <a:rPr lang="en-US" baseline="0" dirty="0"/>
              <a:t> </a:t>
            </a:r>
            <a:r>
              <a:rPr lang="en-US" dirty="0"/>
              <a:t>Nursing home moved to dismiss citing binding arbitration provision, voluntarily entered into, in contract</a:t>
            </a:r>
          </a:p>
          <a:p>
            <a:endParaRPr lang="en-US" dirty="0"/>
          </a:p>
          <a:p>
            <a:endParaRPr lang="en-US" dirty="0"/>
          </a:p>
          <a:p>
            <a:endParaRPr lang="en-US" b="0" i="0" dirty="0"/>
          </a:p>
        </p:txBody>
      </p:sp>
      <p:sp>
        <p:nvSpPr>
          <p:cNvPr id="4" name="Slide Number Placeholder 3"/>
          <p:cNvSpPr>
            <a:spLocks noGrp="1"/>
          </p:cNvSpPr>
          <p:nvPr>
            <p:ph type="sldNum" sz="quarter" idx="10"/>
          </p:nvPr>
        </p:nvSpPr>
        <p:spPr/>
        <p:txBody>
          <a:bodyPr/>
          <a:lstStyle/>
          <a:p>
            <a:fld id="{37DFC2E3-E352-44BA-905E-689848BCB3BB}" type="slidenum">
              <a:rPr lang="en-US" smtClean="0"/>
              <a:t>96</a:t>
            </a:fld>
            <a:endParaRPr lang="en-US"/>
          </a:p>
        </p:txBody>
      </p:sp>
    </p:spTree>
    <p:extLst>
      <p:ext uri="{BB962C8B-B14F-4D97-AF65-F5344CB8AC3E}">
        <p14:creationId xmlns:p14="http://schemas.microsoft.com/office/powerpoint/2010/main" val="38026187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Plaintiff cited Oklahoma Case, </a:t>
            </a:r>
            <a:r>
              <a:rPr lang="en-US" i="1" dirty="0"/>
              <a:t>Bruner v. Timberline Manor Limited Partnership</a:t>
            </a:r>
            <a:r>
              <a:rPr lang="en-US" i="1" baseline="0" dirty="0"/>
              <a:t> </a:t>
            </a:r>
            <a:r>
              <a:rPr lang="en-US" i="0" baseline="0" dirty="0"/>
              <a:t>that</a:t>
            </a:r>
            <a:r>
              <a:rPr lang="en-US" i="1" dirty="0"/>
              <a:t> </a:t>
            </a:r>
            <a:r>
              <a:rPr lang="en-US" dirty="0"/>
              <a:t>negates arbitration provision which applied Oklahoma law, because the Oklahoma Nursing Home Care Act controls over the Oklahoma Uniform Arbitration Act </a:t>
            </a:r>
          </a:p>
          <a:p>
            <a:r>
              <a:rPr lang="en-US" dirty="0"/>
              <a:t>In </a:t>
            </a:r>
            <a:r>
              <a:rPr lang="en-US" i="1" dirty="0"/>
              <a:t>Weaver, </a:t>
            </a:r>
            <a:r>
              <a:rPr lang="en-US" dirty="0"/>
              <a:t>contract at issue did not apply Oklahoma law,</a:t>
            </a:r>
            <a:r>
              <a:rPr lang="en-US" baseline="0" dirty="0"/>
              <a:t> </a:t>
            </a:r>
            <a:r>
              <a:rPr lang="en-US" dirty="0"/>
              <a:t>Applies FAA</a:t>
            </a:r>
          </a:p>
          <a:p>
            <a:endParaRPr lang="en-US" dirty="0"/>
          </a:p>
          <a:p>
            <a:endParaRPr lang="en-US" dirty="0"/>
          </a:p>
          <a:p>
            <a:endParaRPr lang="en-US" b="0" i="0" dirty="0"/>
          </a:p>
        </p:txBody>
      </p:sp>
      <p:sp>
        <p:nvSpPr>
          <p:cNvPr id="4" name="Slide Number Placeholder 3"/>
          <p:cNvSpPr>
            <a:spLocks noGrp="1"/>
          </p:cNvSpPr>
          <p:nvPr>
            <p:ph type="sldNum" sz="quarter" idx="10"/>
          </p:nvPr>
        </p:nvSpPr>
        <p:spPr/>
        <p:txBody>
          <a:bodyPr/>
          <a:lstStyle/>
          <a:p>
            <a:fld id="{37DFC2E3-E352-44BA-905E-689848BCB3BB}" type="slidenum">
              <a:rPr lang="en-US" smtClean="0"/>
              <a:t>97</a:t>
            </a:fld>
            <a:endParaRPr lang="en-US"/>
          </a:p>
        </p:txBody>
      </p:sp>
    </p:spTree>
    <p:extLst>
      <p:ext uri="{BB962C8B-B14F-4D97-AF65-F5344CB8AC3E}">
        <p14:creationId xmlns:p14="http://schemas.microsoft.com/office/powerpoint/2010/main" val="38026187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 Supreme Court, in similar case, says that citation</a:t>
            </a:r>
            <a:r>
              <a:rPr lang="en-US" baseline="0" dirty="0"/>
              <a:t> of FAA requires</a:t>
            </a:r>
            <a:r>
              <a:rPr lang="en-US" dirty="0"/>
              <a:t> application of federal arbitration law</a:t>
            </a:r>
          </a:p>
          <a:p>
            <a:endParaRPr lang="en-US" dirty="0"/>
          </a:p>
          <a:p>
            <a:endParaRPr lang="en-US" dirty="0"/>
          </a:p>
          <a:p>
            <a:endParaRPr lang="en-US" dirty="0"/>
          </a:p>
          <a:p>
            <a:endParaRPr lang="en-US" b="0" i="0" dirty="0"/>
          </a:p>
        </p:txBody>
      </p:sp>
      <p:sp>
        <p:nvSpPr>
          <p:cNvPr id="4" name="Slide Number Placeholder 3"/>
          <p:cNvSpPr>
            <a:spLocks noGrp="1"/>
          </p:cNvSpPr>
          <p:nvPr>
            <p:ph type="sldNum" sz="quarter" idx="10"/>
          </p:nvPr>
        </p:nvSpPr>
        <p:spPr/>
        <p:txBody>
          <a:bodyPr/>
          <a:lstStyle/>
          <a:p>
            <a:fld id="{37DFC2E3-E352-44BA-905E-689848BCB3BB}" type="slidenum">
              <a:rPr lang="en-US" smtClean="0"/>
              <a:t>98</a:t>
            </a:fld>
            <a:endParaRPr lang="en-US"/>
          </a:p>
        </p:txBody>
      </p:sp>
    </p:spTree>
    <p:extLst>
      <p:ext uri="{BB962C8B-B14F-4D97-AF65-F5344CB8AC3E}">
        <p14:creationId xmlns:p14="http://schemas.microsoft.com/office/powerpoint/2010/main" val="38026187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Guerra v. Starnes--</a:t>
            </a:r>
            <a:r>
              <a:rPr lang="en-US" b="0" i="0" dirty="0"/>
              <a:t>Plaintiff Need Not File Claim in Probate Case of Deceased Defendant in Order to Preserve Suit Pending Against Decedent at Time of Death</a:t>
            </a:r>
          </a:p>
          <a:p>
            <a:r>
              <a:rPr lang="en-US" dirty="0"/>
              <a:t>Plaintiff filed real estate disclosure case, then Defendant died,</a:t>
            </a:r>
            <a:r>
              <a:rPr lang="en-US" baseline="0" dirty="0"/>
              <a:t> </a:t>
            </a:r>
            <a:r>
              <a:rPr lang="en-US" dirty="0"/>
              <a:t>Plaintiff substituted PR of estate, but did not file claim in probate</a:t>
            </a:r>
          </a:p>
          <a:p>
            <a:r>
              <a:rPr lang="en-US" dirty="0"/>
              <a:t>Defendant moves</a:t>
            </a:r>
            <a:r>
              <a:rPr lang="en-US" baseline="0" dirty="0"/>
              <a:t> to</a:t>
            </a:r>
            <a:r>
              <a:rPr lang="en-US" dirty="0"/>
              <a:t> dismiss because Plaintiff did not file claim in Decedent’s probate action (58 O.S. § 331)</a:t>
            </a:r>
          </a:p>
          <a:p>
            <a:r>
              <a:rPr lang="en-US" dirty="0"/>
              <a:t>COCA holds this used to be required, but no more in light of changes to legislation</a:t>
            </a:r>
            <a:r>
              <a:rPr lang="en-US" baseline="0" dirty="0"/>
              <a:t>, </a:t>
            </a:r>
            <a:r>
              <a:rPr lang="en-US" dirty="0"/>
              <a:t>After 1984, no requirement plaintiff present such claim in probate</a:t>
            </a:r>
          </a:p>
          <a:p>
            <a:r>
              <a:rPr lang="en-US" dirty="0"/>
              <a:t>Only that PR be timely substituted in pending action (90 days after receipt of notice of suggestion of death)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10"/>
          </p:nvPr>
        </p:nvSpPr>
        <p:spPr/>
        <p:txBody>
          <a:bodyPr/>
          <a:lstStyle/>
          <a:p>
            <a:fld id="{37DFC2E3-E352-44BA-905E-689848BCB3BB}" type="slidenum">
              <a:rPr lang="en-US" smtClean="0"/>
              <a:t>99</a:t>
            </a:fld>
            <a:endParaRPr lang="en-US"/>
          </a:p>
        </p:txBody>
      </p:sp>
    </p:spTree>
    <p:extLst>
      <p:ext uri="{BB962C8B-B14F-4D97-AF65-F5344CB8AC3E}">
        <p14:creationId xmlns:p14="http://schemas.microsoft.com/office/powerpoint/2010/main" val="29105090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Condition—</a:t>
            </a:r>
            <a:r>
              <a:rPr lang="en-US" b="1" i="1" dirty="0"/>
              <a:t>Lewis v. Dust Bowl </a:t>
            </a:r>
            <a:r>
              <a:rPr lang="en-US" b="0" i="0" dirty="0"/>
              <a:t>Tulsa—not</a:t>
            </a:r>
            <a:r>
              <a:rPr lang="en-US" b="0" i="0" baseline="0" dirty="0"/>
              <a:t> often you see summary judgment granted in a slip and fall</a:t>
            </a:r>
          </a:p>
          <a:p>
            <a:r>
              <a:rPr lang="en-US" b="0" i="0" baseline="0" dirty="0"/>
              <a:t>But, this case tells us an</a:t>
            </a:r>
            <a:r>
              <a:rPr lang="en-US" b="0" dirty="0"/>
              <a:t> Invitee Must Show </a:t>
            </a:r>
            <a:r>
              <a:rPr lang="en-US" b="0" i="1" dirty="0"/>
              <a:t>Some</a:t>
            </a:r>
            <a:r>
              <a:rPr lang="en-US" b="0" dirty="0"/>
              <a:t> Evidence of Notice of a Defective Condition</a:t>
            </a:r>
          </a:p>
          <a:p>
            <a:r>
              <a:rPr lang="en-US" dirty="0"/>
              <a:t>Plaintiff injured by splinter in approach area of bowling lane</a:t>
            </a:r>
          </a:p>
          <a:p>
            <a:r>
              <a:rPr lang="en-US" dirty="0"/>
              <a:t>Evidentiary materials showed Plaintiff had noticed no problem and staff claimed to have mopped and cleaned without noticing splinter</a:t>
            </a:r>
          </a:p>
          <a:p>
            <a:r>
              <a:rPr lang="en-US" dirty="0"/>
              <a:t>Plaintiff argued “questions whether the [Dust Bowl[] sufficiently maintained, inspected, and removed hazards from the flooring . . . .”</a:t>
            </a:r>
          </a:p>
          <a:p>
            <a:r>
              <a:rPr lang="en-US" dirty="0"/>
              <a:t>COCA noted lack of evidence in that regard and claim that fact of “a three inch” splinter negates an inference of proper maintenance just conjecture</a:t>
            </a:r>
          </a:p>
          <a:p>
            <a:endParaRPr lang="en-US" dirty="0"/>
          </a:p>
          <a:p>
            <a:endParaRPr lang="en-US" b="0" dirty="0"/>
          </a:p>
        </p:txBody>
      </p:sp>
      <p:sp>
        <p:nvSpPr>
          <p:cNvPr id="4" name="Slide Number Placeholder 3"/>
          <p:cNvSpPr>
            <a:spLocks noGrp="1"/>
          </p:cNvSpPr>
          <p:nvPr>
            <p:ph type="sldNum" sz="quarter" idx="10"/>
          </p:nvPr>
        </p:nvSpPr>
        <p:spPr/>
        <p:txBody>
          <a:bodyPr/>
          <a:lstStyle/>
          <a:p>
            <a:fld id="{37DFC2E3-E352-44BA-905E-689848BCB3BB}" type="slidenum">
              <a:rPr lang="en-US" smtClean="0"/>
              <a:t>100</a:t>
            </a:fld>
            <a:endParaRPr lang="en-US"/>
          </a:p>
        </p:txBody>
      </p:sp>
    </p:spTree>
    <p:extLst>
      <p:ext uri="{BB962C8B-B14F-4D97-AF65-F5344CB8AC3E}">
        <p14:creationId xmlns:p14="http://schemas.microsoft.com/office/powerpoint/2010/main" val="20645127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rehearing, COCA also rejected “new evidence” in form of affidavit by injured plaintiff’s son stating employee of bowling alley admitted they knew about “a defect”</a:t>
            </a:r>
          </a:p>
          <a:p>
            <a:r>
              <a:rPr lang="en-US" dirty="0"/>
              <a:t>Affidavit did not satisfy requirement of “new evidence” since information was available to plaintiff long before original motion heard</a:t>
            </a:r>
          </a:p>
          <a:p>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37DFC2E3-E352-44BA-905E-689848BCB3BB}" type="slidenum">
              <a:rPr lang="en-US" smtClean="0"/>
              <a:t>101</a:t>
            </a:fld>
            <a:endParaRPr lang="en-US"/>
          </a:p>
        </p:txBody>
      </p:sp>
    </p:spTree>
    <p:extLst>
      <p:ext uri="{BB962C8B-B14F-4D97-AF65-F5344CB8AC3E}">
        <p14:creationId xmlns:p14="http://schemas.microsoft.com/office/powerpoint/2010/main" val="20645127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point this 2014 case out</a:t>
            </a:r>
            <a:r>
              <a:rPr lang="en-US" baseline="0" dirty="0"/>
              <a:t> to you because it has implications for the continuing survival of the open and obvious defense</a:t>
            </a:r>
          </a:p>
          <a:p>
            <a:r>
              <a:rPr lang="en-US" baseline="0" dirty="0"/>
              <a:t>Wood v. Mercedes was the case where the car dealer let its sprinkler system run on a freezing morning knowing a catering service was going be working there that day, catering employee shows up, sees the ice and crosses over (a few times actually) and falls</a:t>
            </a:r>
          </a:p>
          <a:p>
            <a:r>
              <a:rPr lang="en-US" baseline="0" dirty="0"/>
              <a:t>Supreme Court applies new rule “Narrowly” to the specific facts and says where landowner creates hazard and knows of reasonable foreseeability of injury despite open and obviousness of condition, may be held liable</a:t>
            </a:r>
            <a:endParaRPr lang="en-US" dirty="0"/>
          </a:p>
        </p:txBody>
      </p:sp>
      <p:sp>
        <p:nvSpPr>
          <p:cNvPr id="4" name="Slide Number Placeholder 3"/>
          <p:cNvSpPr>
            <a:spLocks noGrp="1"/>
          </p:cNvSpPr>
          <p:nvPr>
            <p:ph type="sldNum" sz="quarter" idx="10"/>
          </p:nvPr>
        </p:nvSpPr>
        <p:spPr/>
        <p:txBody>
          <a:bodyPr/>
          <a:lstStyle/>
          <a:p>
            <a:fld id="{37DFC2E3-E352-44BA-905E-689848BCB3BB}" type="slidenum">
              <a:rPr lang="en-US" smtClean="0"/>
              <a:t>102</a:t>
            </a:fld>
            <a:endParaRPr lang="en-US"/>
          </a:p>
        </p:txBody>
      </p:sp>
    </p:spTree>
    <p:extLst>
      <p:ext uri="{BB962C8B-B14F-4D97-AF65-F5344CB8AC3E}">
        <p14:creationId xmlns:p14="http://schemas.microsoft.com/office/powerpoint/2010/main" val="413874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DBF9A6-6993-49BE-83D5-B12ADF7BBF3E}"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326336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DBF9A6-6993-49BE-83D5-B12ADF7BBF3E}"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146039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DBF9A6-6993-49BE-83D5-B12ADF7BBF3E}"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312619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DBF9A6-6993-49BE-83D5-B12ADF7BBF3E}"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116800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DBF9A6-6993-49BE-83D5-B12ADF7BBF3E}"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399943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DBF9A6-6993-49BE-83D5-B12ADF7BBF3E}"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7531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DBF9A6-6993-49BE-83D5-B12ADF7BBF3E}"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310495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DBF9A6-6993-49BE-83D5-B12ADF7BBF3E}"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420776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BF9A6-6993-49BE-83D5-B12ADF7BBF3E}"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50833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DBF9A6-6993-49BE-83D5-B12ADF7BBF3E}"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407113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DBF9A6-6993-49BE-83D5-B12ADF7BBF3E}"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82084-96E7-46E1-A677-3EB3DB8015DB}" type="slidenum">
              <a:rPr lang="en-US" smtClean="0"/>
              <a:t>‹#›</a:t>
            </a:fld>
            <a:endParaRPr lang="en-US"/>
          </a:p>
        </p:txBody>
      </p:sp>
    </p:spTree>
    <p:extLst>
      <p:ext uri="{BB962C8B-B14F-4D97-AF65-F5344CB8AC3E}">
        <p14:creationId xmlns:p14="http://schemas.microsoft.com/office/powerpoint/2010/main" val="55160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l="10000" t="-7000" r="10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BF9A6-6993-49BE-83D5-B12ADF7BBF3E}"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82084-96E7-46E1-A677-3EB3DB8015DB}" type="slidenum">
              <a:rPr lang="en-US" smtClean="0"/>
              <a:t>‹#›</a:t>
            </a:fld>
            <a:endParaRPr lang="en-US"/>
          </a:p>
        </p:txBody>
      </p:sp>
    </p:spTree>
    <p:extLst>
      <p:ext uri="{BB962C8B-B14F-4D97-AF65-F5344CB8AC3E}">
        <p14:creationId xmlns:p14="http://schemas.microsoft.com/office/powerpoint/2010/main" val="332905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americanbar.org/content/newsletter/publications/law_trends_news_practice_area_e_newsletter_home/litigation_stein.html"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ohsu.edu/xd/education/schools/school-of-medicine/departments/clinical-departments/public-health/people/michael-d-freeman-phd-mph-d.cfm"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s://advance.lexis.com/GoToContentView?requestid=f03a1349-2535-9bb1-9d78-699abb5f0c50&amp;crid=151cf3ef-b856-c127-194e-9d8005369df4" TargetMode="External"/><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law.cornell.edu/jureeka/index.php?doc=FRE&amp;rule=702"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law.cornell.edu/jureeka/index.php?doc=FRE&amp;rule=705" TargetMode="External"/><Relationship Id="rId4" Type="http://schemas.openxmlformats.org/officeDocument/2006/relationships/hyperlink" Target="https://www.law.cornell.edu/jureeka/index.php?doc=FRE&amp;rule=703"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aw.cornell.edu/jureeka/index.php?doc=FRE&amp;rule=70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law.cornell.edu/jureeka/index.php?doc=FRE&amp;rule=705" TargetMode="External"/><Relationship Id="rId4" Type="http://schemas.openxmlformats.org/officeDocument/2006/relationships/hyperlink" Target="https://www.law.cornell.edu/jureeka/index.php?doc=FRE&amp;rule=703"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NBI CLE 2016</a:t>
            </a:r>
            <a:br>
              <a:rPr lang="en-US" b="1" dirty="0"/>
            </a:br>
            <a:r>
              <a:rPr lang="en-US" b="1" dirty="0"/>
              <a:t>Advanced Issues in Personal Injury Litigation</a:t>
            </a:r>
            <a:endParaRPr lang="en-US" dirty="0"/>
          </a:p>
        </p:txBody>
      </p:sp>
      <p:sp>
        <p:nvSpPr>
          <p:cNvPr id="3" name="Subtitle 2"/>
          <p:cNvSpPr>
            <a:spLocks noGrp="1"/>
          </p:cNvSpPr>
          <p:nvPr>
            <p:ph type="subTitle" idx="1"/>
          </p:nvPr>
        </p:nvSpPr>
        <p:spPr>
          <a:xfrm>
            <a:off x="1524000" y="3602038"/>
            <a:ext cx="9144000" cy="2614204"/>
          </a:xfrm>
        </p:spPr>
        <p:txBody>
          <a:bodyPr>
            <a:normAutofit lnSpcReduction="10000"/>
          </a:bodyPr>
          <a:lstStyle/>
          <a:p>
            <a:endParaRPr lang="en-US" b="1" dirty="0"/>
          </a:p>
          <a:p>
            <a:r>
              <a:rPr lang="en-US" b="1" dirty="0"/>
              <a:t>By </a:t>
            </a:r>
            <a:r>
              <a:rPr lang="en-US" b="1" i="1" dirty="0"/>
              <a:t>Paul Kouri</a:t>
            </a:r>
          </a:p>
          <a:p>
            <a:endParaRPr lang="en-US" b="1" i="1" dirty="0"/>
          </a:p>
          <a:p>
            <a:r>
              <a:rPr lang="en-US" dirty="0"/>
              <a:t>Tuesday, November 15</a:t>
            </a:r>
            <a:r>
              <a:rPr lang="en-US" baseline="30000" dirty="0"/>
              <a:t>th</a:t>
            </a:r>
          </a:p>
          <a:p>
            <a:endParaRPr lang="en-US" dirty="0"/>
          </a:p>
          <a:p>
            <a:r>
              <a:rPr lang="en-US" sz="2200" dirty="0"/>
              <a:t>Written Materials available on-line at TravisLawOffice.com</a:t>
            </a:r>
          </a:p>
        </p:txBody>
      </p:sp>
    </p:spTree>
    <p:extLst>
      <p:ext uri="{BB962C8B-B14F-4D97-AF65-F5344CB8AC3E}">
        <p14:creationId xmlns:p14="http://schemas.microsoft.com/office/powerpoint/2010/main" val="30365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lstStyle/>
          <a:p>
            <a:r>
              <a:rPr lang="en-US" dirty="0"/>
              <a:t>Rule 16, Subsection (b)(3)</a:t>
            </a:r>
          </a:p>
          <a:p>
            <a:r>
              <a:rPr lang="en-US" dirty="0"/>
              <a:t>Amended to say scheduling order may include requirements for preservation of electronically stored information (ESI) and agreements between parties made pursuant to Federal Rule of Evidence (FRE) 502</a:t>
            </a:r>
          </a:p>
          <a:p>
            <a:r>
              <a:rPr lang="en-US" dirty="0"/>
              <a:t>Also says court may require any discovery motion to be preceded with request for conference with court</a:t>
            </a:r>
          </a:p>
        </p:txBody>
      </p:sp>
    </p:spTree>
    <p:extLst>
      <p:ext uri="{BB962C8B-B14F-4D97-AF65-F5344CB8AC3E}">
        <p14:creationId xmlns:p14="http://schemas.microsoft.com/office/powerpoint/2010/main" val="28852755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nl-NL" sz="2000" i="1" dirty="0"/>
              <a:t>Lewis v. Dust Bowl Tulsa</a:t>
            </a:r>
            <a:endParaRPr lang="en-US" sz="2800" i="1" dirty="0"/>
          </a:p>
        </p:txBody>
      </p:sp>
      <p:sp>
        <p:nvSpPr>
          <p:cNvPr id="6" name="Content Placeholder 5"/>
          <p:cNvSpPr>
            <a:spLocks noGrp="1"/>
          </p:cNvSpPr>
          <p:nvPr>
            <p:ph idx="1"/>
          </p:nvPr>
        </p:nvSpPr>
        <p:spPr/>
        <p:txBody>
          <a:bodyPr>
            <a:normAutofit/>
          </a:bodyPr>
          <a:lstStyle/>
          <a:p>
            <a:r>
              <a:rPr lang="en-US" b="1" dirty="0"/>
              <a:t>Injured Invitee Must Show </a:t>
            </a:r>
            <a:r>
              <a:rPr lang="en-US" b="1" i="1" dirty="0"/>
              <a:t>Some</a:t>
            </a:r>
            <a:r>
              <a:rPr lang="en-US" b="1" dirty="0"/>
              <a:t> Evidence of Notice of the Defective Condition—</a:t>
            </a:r>
            <a:r>
              <a:rPr lang="en-US" b="1" i="1" dirty="0"/>
              <a:t>Lewis v. Dust Bowl Tulsa, LLC.,</a:t>
            </a:r>
            <a:r>
              <a:rPr lang="en-US" b="1" dirty="0"/>
              <a:t> 2016 OK CIV APP 43, ---P.3d---</a:t>
            </a:r>
            <a:endParaRPr lang="en-US" dirty="0"/>
          </a:p>
        </p:txBody>
      </p:sp>
    </p:spTree>
    <p:extLst>
      <p:ext uri="{BB962C8B-B14F-4D97-AF65-F5344CB8AC3E}">
        <p14:creationId xmlns:p14="http://schemas.microsoft.com/office/powerpoint/2010/main" val="33538568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nl-NL" sz="2000" i="1" dirty="0"/>
              <a:t>Lewis v. Dust Bowl Tulsa</a:t>
            </a:r>
            <a:endParaRPr lang="en-US" sz="2800" i="1" dirty="0"/>
          </a:p>
        </p:txBody>
      </p:sp>
      <p:sp>
        <p:nvSpPr>
          <p:cNvPr id="6" name="Content Placeholder 5"/>
          <p:cNvSpPr>
            <a:spLocks noGrp="1"/>
          </p:cNvSpPr>
          <p:nvPr>
            <p:ph idx="1"/>
          </p:nvPr>
        </p:nvSpPr>
        <p:spPr/>
        <p:txBody>
          <a:bodyPr>
            <a:normAutofit/>
          </a:bodyPr>
          <a:lstStyle/>
          <a:p>
            <a:r>
              <a:rPr lang="en-US" b="1" dirty="0"/>
              <a:t>New evidence must be new evidence</a:t>
            </a:r>
            <a:endParaRPr lang="en-US" dirty="0"/>
          </a:p>
        </p:txBody>
      </p:sp>
      <p:pic>
        <p:nvPicPr>
          <p:cNvPr id="15362" name="Picture 2" descr="C:\Users\PKouri\Desktop\NBI 2016\new evidence 945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408" y="3491132"/>
            <a:ext cx="4876800" cy="240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203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nl-NL" sz="2000" i="1" dirty="0"/>
              <a:t>Wood v. Mercedes-Benz</a:t>
            </a:r>
            <a:endParaRPr lang="en-US" sz="2800" i="1" dirty="0"/>
          </a:p>
        </p:txBody>
      </p:sp>
      <p:sp>
        <p:nvSpPr>
          <p:cNvPr id="6" name="Content Placeholder 5"/>
          <p:cNvSpPr>
            <a:spLocks noGrp="1"/>
          </p:cNvSpPr>
          <p:nvPr>
            <p:ph idx="1"/>
          </p:nvPr>
        </p:nvSpPr>
        <p:spPr/>
        <p:txBody>
          <a:bodyPr>
            <a:normAutofit/>
          </a:bodyPr>
          <a:lstStyle/>
          <a:p>
            <a:r>
              <a:rPr lang="en-US" b="1" i="1" dirty="0"/>
              <a:t>Wood v. Mercedes-Benz, </a:t>
            </a:r>
            <a:r>
              <a:rPr lang="en-US" b="1" dirty="0"/>
              <a:t>2014 OK 68, 336 P.3d 457, Casts Doubt on Open and Obvious Defense</a:t>
            </a:r>
          </a:p>
        </p:txBody>
      </p:sp>
      <p:pic>
        <p:nvPicPr>
          <p:cNvPr id="16386" name="Picture 2" descr="C:\Users\PKouri\Desktop\NBI 2016\Open-and-Obvi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169" y="2722684"/>
            <a:ext cx="3261946" cy="326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862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nl-NL" sz="2000" i="1" dirty="0"/>
              <a:t>Wood v. Mercedes-Benz</a:t>
            </a:r>
            <a:endParaRPr lang="en-US" sz="2800" i="1" dirty="0"/>
          </a:p>
        </p:txBody>
      </p:sp>
      <p:sp>
        <p:nvSpPr>
          <p:cNvPr id="6" name="Content Placeholder 5"/>
          <p:cNvSpPr>
            <a:spLocks noGrp="1"/>
          </p:cNvSpPr>
          <p:nvPr>
            <p:ph idx="1"/>
          </p:nvPr>
        </p:nvSpPr>
        <p:spPr/>
        <p:txBody>
          <a:bodyPr>
            <a:normAutofit/>
          </a:bodyPr>
          <a:lstStyle/>
          <a:p>
            <a:r>
              <a:rPr lang="en-US" dirty="0"/>
              <a:t>Rule [open and obvious] now in doubt</a:t>
            </a:r>
          </a:p>
          <a:p>
            <a:r>
              <a:rPr lang="en-US" dirty="0"/>
              <a:t>Open and obvious danger doctrine “not absolute” </a:t>
            </a:r>
          </a:p>
          <a:p>
            <a:r>
              <a:rPr lang="en-US" dirty="0"/>
              <a:t>From </a:t>
            </a:r>
            <a:r>
              <a:rPr lang="en-US" i="1" dirty="0"/>
              <a:t>Martinez v. Angel Exploration, LLC.,</a:t>
            </a:r>
            <a:r>
              <a:rPr lang="en-US" dirty="0"/>
              <a:t> 798 F.3d 968 (10</a:t>
            </a:r>
            <a:r>
              <a:rPr lang="en-US" baseline="30000" dirty="0"/>
              <a:t>th</a:t>
            </a:r>
            <a:r>
              <a:rPr lang="en-US" dirty="0"/>
              <a:t> Cir. 2015)</a:t>
            </a:r>
          </a:p>
          <a:p>
            <a:pPr marL="0" indent="0">
              <a:buNone/>
            </a:pPr>
            <a:endParaRPr lang="en-US" dirty="0"/>
          </a:p>
        </p:txBody>
      </p:sp>
    </p:spTree>
    <p:extLst>
      <p:ext uri="{BB962C8B-B14F-4D97-AF65-F5344CB8AC3E}">
        <p14:creationId xmlns:p14="http://schemas.microsoft.com/office/powerpoint/2010/main" val="16302305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nl-NL" sz="2000" i="1" dirty="0"/>
              <a:t>Wood v. Mercedes-Benz</a:t>
            </a:r>
            <a:endParaRPr lang="en-US" sz="2800" i="1" dirty="0"/>
          </a:p>
        </p:txBody>
      </p:sp>
      <p:sp>
        <p:nvSpPr>
          <p:cNvPr id="6" name="Content Placeholder 5"/>
          <p:cNvSpPr>
            <a:spLocks noGrp="1"/>
          </p:cNvSpPr>
          <p:nvPr>
            <p:ph idx="1"/>
          </p:nvPr>
        </p:nvSpPr>
        <p:spPr/>
        <p:txBody>
          <a:bodyPr>
            <a:normAutofit/>
          </a:bodyPr>
          <a:lstStyle/>
          <a:p>
            <a:r>
              <a:rPr lang="en-US" i="1" dirty="0"/>
              <a:t>Wood</a:t>
            </a:r>
            <a:r>
              <a:rPr lang="en-US" dirty="0"/>
              <a:t>—A shift in Oklahoma premises liability law?</a:t>
            </a:r>
          </a:p>
          <a:p>
            <a:r>
              <a:rPr lang="en-US" dirty="0"/>
              <a:t>Before </a:t>
            </a:r>
            <a:r>
              <a:rPr lang="en-US" i="1" dirty="0"/>
              <a:t>Wood,</a:t>
            </a:r>
            <a:r>
              <a:rPr lang="en-US" dirty="0"/>
              <a:t> Oklahoma Supreme Court always rejected attempts to apply ordinary negligence principles to premises liability </a:t>
            </a:r>
          </a:p>
        </p:txBody>
      </p:sp>
    </p:spTree>
    <p:extLst>
      <p:ext uri="{BB962C8B-B14F-4D97-AF65-F5344CB8AC3E}">
        <p14:creationId xmlns:p14="http://schemas.microsoft.com/office/powerpoint/2010/main" val="5817506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nl-NL" sz="2000" i="1" dirty="0"/>
              <a:t>Beason v. I.E. Miller Services, Inc.</a:t>
            </a:r>
            <a:endParaRPr lang="en-US" sz="2800" i="1" dirty="0"/>
          </a:p>
        </p:txBody>
      </p:sp>
      <p:sp>
        <p:nvSpPr>
          <p:cNvPr id="6" name="Content Placeholder 5"/>
          <p:cNvSpPr>
            <a:spLocks noGrp="1"/>
          </p:cNvSpPr>
          <p:nvPr>
            <p:ph idx="1"/>
          </p:nvPr>
        </p:nvSpPr>
        <p:spPr/>
        <p:txBody>
          <a:bodyPr>
            <a:normAutofit/>
          </a:bodyPr>
          <a:lstStyle/>
          <a:p>
            <a:r>
              <a:rPr lang="en-US" b="1" dirty="0"/>
              <a:t>$350,000 Cap On Non-Economic Damages is in the Supreme Court in </a:t>
            </a:r>
            <a:r>
              <a:rPr lang="en-US" b="1" i="1" dirty="0"/>
              <a:t>Beason v. I.E. Miller Services, Inc.</a:t>
            </a:r>
            <a:r>
              <a:rPr lang="en-US" b="1" dirty="0"/>
              <a:t>, Supreme Court Case. No.114,301</a:t>
            </a:r>
            <a:endParaRPr lang="en-US" dirty="0"/>
          </a:p>
        </p:txBody>
      </p:sp>
    </p:spTree>
    <p:extLst>
      <p:ext uri="{BB962C8B-B14F-4D97-AF65-F5344CB8AC3E}">
        <p14:creationId xmlns:p14="http://schemas.microsoft.com/office/powerpoint/2010/main" val="28769499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I. LEGISLATIVE AND CASE LAW UPDATE:</a:t>
            </a:r>
            <a:br>
              <a:rPr lang="en-US" sz="4800" dirty="0"/>
            </a:br>
            <a:r>
              <a:rPr lang="en-US" sz="3600" dirty="0"/>
              <a:t>D. TRENDS IN PERSONAL INJURY</a:t>
            </a:r>
            <a:br>
              <a:rPr lang="en-US" sz="3600" dirty="0"/>
            </a:br>
            <a:br>
              <a:rPr lang="en-US" sz="4800" dirty="0"/>
            </a:br>
            <a:endParaRPr lang="en-US" sz="48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95849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SOCIAL MEDIA DISCOVERY</a:t>
            </a:r>
            <a:endParaRPr lang="en-US" sz="2800" i="1" dirty="0"/>
          </a:p>
        </p:txBody>
      </p:sp>
      <p:sp>
        <p:nvSpPr>
          <p:cNvPr id="6" name="Content Placeholder 5"/>
          <p:cNvSpPr>
            <a:spLocks noGrp="1"/>
          </p:cNvSpPr>
          <p:nvPr>
            <p:ph idx="1"/>
          </p:nvPr>
        </p:nvSpPr>
        <p:spPr/>
        <p:txBody>
          <a:bodyPr>
            <a:normAutofit/>
          </a:bodyPr>
          <a:lstStyle/>
          <a:p>
            <a:r>
              <a:rPr lang="en-US" dirty="0"/>
              <a:t>Social Media is a big deal</a:t>
            </a:r>
          </a:p>
        </p:txBody>
      </p:sp>
    </p:spTree>
    <p:extLst>
      <p:ext uri="{BB962C8B-B14F-4D97-AF65-F5344CB8AC3E}">
        <p14:creationId xmlns:p14="http://schemas.microsoft.com/office/powerpoint/2010/main" val="8631350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SOCIAL MEDIA DISCOVERY</a:t>
            </a:r>
            <a:endParaRPr lang="en-US" sz="2800" i="1" dirty="0"/>
          </a:p>
        </p:txBody>
      </p:sp>
      <p:pic>
        <p:nvPicPr>
          <p:cNvPr id="18434" name="Picture 2" descr="C:\Users\PKouri\Desktop\NBI 2016\social medi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94692"/>
            <a:ext cx="12335608" cy="468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381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SOCIAL MEDIA DISCOVERY</a:t>
            </a:r>
            <a:endParaRPr lang="en-US" sz="2800" i="1" dirty="0"/>
          </a:p>
        </p:txBody>
      </p:sp>
      <p:sp>
        <p:nvSpPr>
          <p:cNvPr id="6" name="Content Placeholder 5"/>
          <p:cNvSpPr>
            <a:spLocks noGrp="1"/>
          </p:cNvSpPr>
          <p:nvPr>
            <p:ph idx="1"/>
          </p:nvPr>
        </p:nvSpPr>
        <p:spPr/>
        <p:txBody>
          <a:bodyPr>
            <a:normAutofit/>
          </a:bodyPr>
          <a:lstStyle/>
          <a:p>
            <a:r>
              <a:rPr lang="en-US" dirty="0"/>
              <a:t>Great source of impeachment material</a:t>
            </a:r>
          </a:p>
        </p:txBody>
      </p:sp>
    </p:spTree>
    <p:extLst>
      <p:ext uri="{BB962C8B-B14F-4D97-AF65-F5344CB8AC3E}">
        <p14:creationId xmlns:p14="http://schemas.microsoft.com/office/powerpoint/2010/main" val="30116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26, Subsection (b)(1)</a:t>
            </a:r>
          </a:p>
          <a:p>
            <a:r>
              <a:rPr lang="en-US" dirty="0"/>
              <a:t>Four changes made to Scope of Discovery</a:t>
            </a:r>
          </a:p>
        </p:txBody>
      </p:sp>
    </p:spTree>
    <p:extLst>
      <p:ext uri="{BB962C8B-B14F-4D97-AF65-F5344CB8AC3E}">
        <p14:creationId xmlns:p14="http://schemas.microsoft.com/office/powerpoint/2010/main" val="8083382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SOCIAL MEDIA DISCOVERY</a:t>
            </a:r>
            <a:endParaRPr lang="en-US" sz="2800" i="1" dirty="0"/>
          </a:p>
        </p:txBody>
      </p:sp>
      <p:sp>
        <p:nvSpPr>
          <p:cNvPr id="6" name="Content Placeholder 5"/>
          <p:cNvSpPr>
            <a:spLocks noGrp="1"/>
          </p:cNvSpPr>
          <p:nvPr>
            <p:ph idx="1"/>
          </p:nvPr>
        </p:nvSpPr>
        <p:spPr/>
        <p:txBody>
          <a:bodyPr>
            <a:normAutofit/>
          </a:bodyPr>
          <a:lstStyle/>
          <a:p>
            <a:r>
              <a:rPr lang="en-US" dirty="0"/>
              <a:t>Social media concerns</a:t>
            </a:r>
          </a:p>
          <a:p>
            <a:r>
              <a:rPr lang="en-US" dirty="0"/>
              <a:t>Hurts you case</a:t>
            </a:r>
          </a:p>
          <a:p>
            <a:r>
              <a:rPr lang="en-US" dirty="0"/>
              <a:t>Bad things can happen when you try to “make them stop”</a:t>
            </a:r>
          </a:p>
          <a:p>
            <a:endParaRPr lang="en-US" dirty="0"/>
          </a:p>
        </p:txBody>
      </p:sp>
    </p:spTree>
    <p:extLst>
      <p:ext uri="{BB962C8B-B14F-4D97-AF65-F5344CB8AC3E}">
        <p14:creationId xmlns:p14="http://schemas.microsoft.com/office/powerpoint/2010/main" val="35944150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SOCIAL MEDIA DISCOVERY</a:t>
            </a:r>
            <a:endParaRPr lang="en-US" sz="2800" i="1" dirty="0"/>
          </a:p>
        </p:txBody>
      </p:sp>
      <p:sp>
        <p:nvSpPr>
          <p:cNvPr id="6" name="Content Placeholder 5"/>
          <p:cNvSpPr>
            <a:spLocks noGrp="1"/>
          </p:cNvSpPr>
          <p:nvPr>
            <p:ph idx="1"/>
          </p:nvPr>
        </p:nvSpPr>
        <p:spPr/>
        <p:txBody>
          <a:bodyPr>
            <a:normAutofit/>
          </a:bodyPr>
          <a:lstStyle/>
          <a:p>
            <a:r>
              <a:rPr lang="en-US" dirty="0"/>
              <a:t>Ethical implications of lawyer seeking social media information</a:t>
            </a:r>
          </a:p>
          <a:p>
            <a:r>
              <a:rPr lang="en-US" dirty="0"/>
              <a:t>Rule 8.4 of Oklahoma Rules of Professional Conduct</a:t>
            </a:r>
          </a:p>
        </p:txBody>
      </p:sp>
    </p:spTree>
    <p:extLst>
      <p:ext uri="{BB962C8B-B14F-4D97-AF65-F5344CB8AC3E}">
        <p14:creationId xmlns:p14="http://schemas.microsoft.com/office/powerpoint/2010/main" val="14167096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SOCIAL MEDIA DISCOVERY</a:t>
            </a:r>
            <a:endParaRPr lang="en-US" sz="2800" i="1" dirty="0"/>
          </a:p>
        </p:txBody>
      </p:sp>
      <p:sp>
        <p:nvSpPr>
          <p:cNvPr id="6" name="Content Placeholder 5"/>
          <p:cNvSpPr>
            <a:spLocks noGrp="1"/>
          </p:cNvSpPr>
          <p:nvPr>
            <p:ph idx="1"/>
          </p:nvPr>
        </p:nvSpPr>
        <p:spPr/>
        <p:txBody>
          <a:bodyPr>
            <a:normAutofit/>
          </a:bodyPr>
          <a:lstStyle/>
          <a:p>
            <a:r>
              <a:rPr lang="en-US" dirty="0"/>
              <a:t>Alison A. Cave and Renée </a:t>
            </a:r>
            <a:r>
              <a:rPr lang="en-US" dirty="0" err="1"/>
              <a:t>DeMoss</a:t>
            </a:r>
            <a:r>
              <a:rPr lang="en-US" dirty="0"/>
              <a:t>, </a:t>
            </a:r>
            <a:r>
              <a:rPr lang="en-US" i="1" dirty="0"/>
              <a:t>The Impact of Social Media on the Practice of Law</a:t>
            </a:r>
            <a:r>
              <a:rPr lang="en-US" dirty="0"/>
              <a:t>. Oklahoma Bar Journal</a:t>
            </a:r>
          </a:p>
          <a:p>
            <a:r>
              <a:rPr lang="en-US" dirty="0"/>
              <a:t>Evan E. North, Note, </a:t>
            </a:r>
            <a:r>
              <a:rPr lang="en-US" i="1" dirty="0"/>
              <a:t>Facebook Isn’t Your Space Anymore: Discovery of Social Networking Websites</a:t>
            </a:r>
            <a:r>
              <a:rPr lang="en-US" dirty="0"/>
              <a:t>, 58 U. KAN. L. REV. 1279, 1279 (2010)</a:t>
            </a:r>
          </a:p>
          <a:p>
            <a:r>
              <a:rPr lang="en-US" dirty="0"/>
              <a:t>Steven S. Gensler, </a:t>
            </a:r>
            <a:r>
              <a:rPr lang="en-US" i="1" dirty="0"/>
              <a:t>Special Rules for Social Media Discovery?</a:t>
            </a:r>
            <a:r>
              <a:rPr lang="en-US" dirty="0"/>
              <a:t> 65 U. Ark. L. R. 7, 8-9 (2012)</a:t>
            </a:r>
          </a:p>
        </p:txBody>
      </p:sp>
    </p:spTree>
    <p:extLst>
      <p:ext uri="{BB962C8B-B14F-4D97-AF65-F5344CB8AC3E}">
        <p14:creationId xmlns:p14="http://schemas.microsoft.com/office/powerpoint/2010/main" val="9118631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LOW IMPACT WRECKS</a:t>
            </a:r>
            <a:endParaRPr lang="en-US" sz="2800" i="1" dirty="0"/>
          </a:p>
        </p:txBody>
      </p:sp>
      <p:sp>
        <p:nvSpPr>
          <p:cNvPr id="6" name="Content Placeholder 5"/>
          <p:cNvSpPr>
            <a:spLocks noGrp="1"/>
          </p:cNvSpPr>
          <p:nvPr>
            <p:ph idx="1"/>
          </p:nvPr>
        </p:nvSpPr>
        <p:spPr/>
        <p:txBody>
          <a:bodyPr>
            <a:normAutofit/>
          </a:bodyPr>
          <a:lstStyle/>
          <a:p>
            <a:r>
              <a:rPr lang="en-US" dirty="0"/>
              <a:t>What is a Low Impact Wreck?</a:t>
            </a:r>
          </a:p>
          <a:p>
            <a:pPr marL="0" indent="0">
              <a:buNone/>
            </a:pPr>
            <a:endParaRPr lang="en-US" dirty="0"/>
          </a:p>
        </p:txBody>
      </p:sp>
    </p:spTree>
    <p:extLst>
      <p:ext uri="{BB962C8B-B14F-4D97-AF65-F5344CB8AC3E}">
        <p14:creationId xmlns:p14="http://schemas.microsoft.com/office/powerpoint/2010/main" val="21809900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LOW IMPACT WRECKS</a:t>
            </a:r>
            <a:endParaRPr lang="en-US" sz="2800" i="1" dirty="0"/>
          </a:p>
        </p:txBody>
      </p:sp>
      <p:sp>
        <p:nvSpPr>
          <p:cNvPr id="6" name="Content Placeholder 5"/>
          <p:cNvSpPr>
            <a:spLocks noGrp="1"/>
          </p:cNvSpPr>
          <p:nvPr>
            <p:ph idx="1"/>
          </p:nvPr>
        </p:nvSpPr>
        <p:spPr/>
        <p:txBody>
          <a:bodyPr>
            <a:normAutofit/>
          </a:bodyPr>
          <a:lstStyle/>
          <a:p>
            <a:r>
              <a:rPr lang="en-US" dirty="0"/>
              <a:t>Any wreck survived by the Plaintiff</a:t>
            </a:r>
          </a:p>
        </p:txBody>
      </p:sp>
      <p:pic>
        <p:nvPicPr>
          <p:cNvPr id="19458" name="Picture 2" descr="C:\Users\PKouri\Desktop\NBI 2016\crash proo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093" y="2762942"/>
            <a:ext cx="3679825" cy="245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9742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LOW IMPACT WRECKS</a:t>
            </a:r>
            <a:endParaRPr lang="en-US" sz="2800" i="1" dirty="0"/>
          </a:p>
        </p:txBody>
      </p:sp>
      <p:sp>
        <p:nvSpPr>
          <p:cNvPr id="6" name="Content Placeholder 5"/>
          <p:cNvSpPr>
            <a:spLocks noGrp="1"/>
          </p:cNvSpPr>
          <p:nvPr>
            <p:ph idx="1"/>
          </p:nvPr>
        </p:nvSpPr>
        <p:spPr/>
        <p:txBody>
          <a:bodyPr>
            <a:normAutofit/>
          </a:bodyPr>
          <a:lstStyle/>
          <a:p>
            <a:r>
              <a:rPr lang="en-US" dirty="0"/>
              <a:t>Link to short ABA article setting out M.I.S.T. arguments and response available in written materials and on my website:</a:t>
            </a:r>
          </a:p>
          <a:p>
            <a:r>
              <a:rPr lang="en-US" u="sng" dirty="0">
                <a:hlinkClick r:id="rId2"/>
              </a:rPr>
              <a:t>http://www.americanbar.org/content/newsletter/publications/law_trends_news_practice_area_e_newsletter_home/litigation_stein.html</a:t>
            </a:r>
            <a:endParaRPr lang="en-US" dirty="0"/>
          </a:p>
        </p:txBody>
      </p:sp>
    </p:spTree>
    <p:extLst>
      <p:ext uri="{BB962C8B-B14F-4D97-AF65-F5344CB8AC3E}">
        <p14:creationId xmlns:p14="http://schemas.microsoft.com/office/powerpoint/2010/main" val="3903785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LOW IMPACT WRECKS</a:t>
            </a:r>
            <a:endParaRPr lang="en-US" sz="2800" i="1" dirty="0"/>
          </a:p>
        </p:txBody>
      </p:sp>
      <p:sp>
        <p:nvSpPr>
          <p:cNvPr id="6" name="Content Placeholder 5"/>
          <p:cNvSpPr>
            <a:spLocks noGrp="1"/>
          </p:cNvSpPr>
          <p:nvPr>
            <p:ph idx="1"/>
          </p:nvPr>
        </p:nvSpPr>
        <p:spPr/>
        <p:txBody>
          <a:bodyPr>
            <a:normAutofit/>
          </a:bodyPr>
          <a:lstStyle/>
          <a:p>
            <a:r>
              <a:rPr lang="en-US" dirty="0"/>
              <a:t>In appropriate cases (high value), I recommend you talk to Dr. Michael Freeman, Ph.D. in Oregon:</a:t>
            </a:r>
          </a:p>
          <a:p>
            <a:r>
              <a:rPr lang="en-US" u="sng" dirty="0">
                <a:hlinkClick r:id="rId3"/>
              </a:rPr>
              <a:t>http://www.ohsu.edu/xd/education/schools/school-of-medicine/departments/clinical-departments/public-health/people/michael-d-freeman-phd-mph-d.cfm</a:t>
            </a:r>
            <a:endParaRPr lang="en-US" dirty="0"/>
          </a:p>
        </p:txBody>
      </p:sp>
    </p:spTree>
    <p:extLst>
      <p:ext uri="{BB962C8B-B14F-4D97-AF65-F5344CB8AC3E}">
        <p14:creationId xmlns:p14="http://schemas.microsoft.com/office/powerpoint/2010/main" val="12064873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ANTI-REPTILE MOTION </a:t>
            </a:r>
            <a:r>
              <a:rPr lang="en-US" sz="2000" i="1" dirty="0"/>
              <a:t>IN LIMINE</a:t>
            </a:r>
            <a:endParaRPr lang="en-US" sz="2800" i="1" dirty="0"/>
          </a:p>
        </p:txBody>
      </p:sp>
      <p:sp>
        <p:nvSpPr>
          <p:cNvPr id="6" name="Content Placeholder 5"/>
          <p:cNvSpPr>
            <a:spLocks noGrp="1"/>
          </p:cNvSpPr>
          <p:nvPr>
            <p:ph idx="1"/>
          </p:nvPr>
        </p:nvSpPr>
        <p:spPr/>
        <p:txBody>
          <a:bodyPr>
            <a:normAutofit/>
          </a:bodyPr>
          <a:lstStyle/>
          <a:p>
            <a:r>
              <a:rPr lang="en-US" dirty="0"/>
              <a:t>The Reptile in </a:t>
            </a:r>
            <a:r>
              <a:rPr lang="en-US" i="1" dirty="0" err="1"/>
              <a:t>limine</a:t>
            </a:r>
            <a:endParaRPr lang="en-US" dirty="0"/>
          </a:p>
        </p:txBody>
      </p:sp>
    </p:spTree>
    <p:extLst>
      <p:ext uri="{BB962C8B-B14F-4D97-AF65-F5344CB8AC3E}">
        <p14:creationId xmlns:p14="http://schemas.microsoft.com/office/powerpoint/2010/main" val="2701247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ANTI-REPTILE MOTION </a:t>
            </a:r>
            <a:r>
              <a:rPr lang="en-US" sz="2000" i="1" dirty="0"/>
              <a:t>IN LIMINE</a:t>
            </a:r>
            <a:endParaRPr lang="en-US" sz="2800" i="1" dirty="0"/>
          </a:p>
        </p:txBody>
      </p:sp>
      <p:sp>
        <p:nvSpPr>
          <p:cNvPr id="6" name="Content Placeholder 5"/>
          <p:cNvSpPr>
            <a:spLocks noGrp="1"/>
          </p:cNvSpPr>
          <p:nvPr>
            <p:ph idx="1"/>
          </p:nvPr>
        </p:nvSpPr>
        <p:spPr/>
        <p:txBody>
          <a:bodyPr>
            <a:normAutofit/>
          </a:bodyPr>
          <a:lstStyle/>
          <a:p>
            <a:r>
              <a:rPr lang="en-US" dirty="0"/>
              <a:t>Email me (paulkouri@travislawoffice.com) for copies of motions, or responses on this topic</a:t>
            </a:r>
          </a:p>
          <a:p>
            <a:endParaRPr lang="en-US" dirty="0"/>
          </a:p>
        </p:txBody>
      </p:sp>
    </p:spTree>
    <p:extLst>
      <p:ext uri="{BB962C8B-B14F-4D97-AF65-F5344CB8AC3E}">
        <p14:creationId xmlns:p14="http://schemas.microsoft.com/office/powerpoint/2010/main" val="33779003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SELF-DRIVING CARS</a:t>
            </a:r>
            <a:endParaRPr lang="en-US" sz="2800" i="1" dirty="0"/>
          </a:p>
        </p:txBody>
      </p:sp>
      <p:pic>
        <p:nvPicPr>
          <p:cNvPr id="20483" name="Picture 3" descr="C:\Users\PKouri\Desktop\NBI 2016\141002-self-driving-car-02_f124b0329691bfb4519f2108e0a10427.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88316" y="1825625"/>
            <a:ext cx="741536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65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26, Subsection (b)(1)</a:t>
            </a:r>
          </a:p>
          <a:p>
            <a:r>
              <a:rPr lang="en-US" dirty="0"/>
              <a:t>First, </a:t>
            </a:r>
            <a:r>
              <a:rPr lang="en-US" u="sng" dirty="0"/>
              <a:t>proportionality factors “restored”</a:t>
            </a:r>
          </a:p>
        </p:txBody>
      </p:sp>
    </p:spTree>
    <p:extLst>
      <p:ext uri="{BB962C8B-B14F-4D97-AF65-F5344CB8AC3E}">
        <p14:creationId xmlns:p14="http://schemas.microsoft.com/office/powerpoint/2010/main" val="369327308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SELF-DRIVING CARS</a:t>
            </a:r>
            <a:endParaRPr lang="en-US" sz="2800" i="1" dirty="0"/>
          </a:p>
        </p:txBody>
      </p:sp>
      <p:sp>
        <p:nvSpPr>
          <p:cNvPr id="6" name="Content Placeholder 5"/>
          <p:cNvSpPr>
            <a:spLocks noGrp="1"/>
          </p:cNvSpPr>
          <p:nvPr>
            <p:ph idx="1"/>
          </p:nvPr>
        </p:nvSpPr>
        <p:spPr/>
        <p:txBody>
          <a:bodyPr>
            <a:normAutofit/>
          </a:bodyPr>
          <a:lstStyle/>
          <a:p>
            <a:pPr marL="0" indent="0">
              <a:buNone/>
            </a:pPr>
            <a:r>
              <a:rPr lang="en-US" dirty="0"/>
              <a:t>																																																																																																				(not of this program—just of your law practice)</a:t>
            </a:r>
          </a:p>
          <a:p>
            <a:pPr marL="0" indent="0">
              <a:buNone/>
            </a:pPr>
            <a:endParaRPr lang="en-US" dirty="0"/>
          </a:p>
        </p:txBody>
      </p:sp>
      <p:pic>
        <p:nvPicPr>
          <p:cNvPr id="1026" name="Picture 2" descr="C:\Users\PKouri\Desktop\NBI 2016\the-end-is-n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56" y="1925223"/>
            <a:ext cx="4030980" cy="302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760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MSA DISCUSSION HAS SETTLED DOWN</a:t>
            </a:r>
            <a:endParaRPr lang="en-US" sz="2800" i="1" dirty="0"/>
          </a:p>
        </p:txBody>
      </p:sp>
      <p:sp>
        <p:nvSpPr>
          <p:cNvPr id="6" name="Content Placeholder 5"/>
          <p:cNvSpPr>
            <a:spLocks noGrp="1"/>
          </p:cNvSpPr>
          <p:nvPr>
            <p:ph idx="1"/>
          </p:nvPr>
        </p:nvSpPr>
        <p:spPr/>
        <p:txBody>
          <a:bodyPr>
            <a:normAutofit/>
          </a:bodyPr>
          <a:lstStyle/>
          <a:p>
            <a:r>
              <a:rPr lang="en-US" dirty="0"/>
              <a:t>Medicare Set-Aside in third-party litigation</a:t>
            </a:r>
          </a:p>
        </p:txBody>
      </p:sp>
    </p:spTree>
    <p:extLst>
      <p:ext uri="{BB962C8B-B14F-4D97-AF65-F5344CB8AC3E}">
        <p14:creationId xmlns:p14="http://schemas.microsoft.com/office/powerpoint/2010/main" val="29701039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i="1" dirty="0"/>
              <a:t>BOSCH</a:t>
            </a:r>
            <a:r>
              <a:rPr lang="en-US" sz="2000" dirty="0"/>
              <a:t> CLAIMS ABOLISHED?</a:t>
            </a:r>
            <a:endParaRPr lang="en-US" sz="2800" i="1" dirty="0"/>
          </a:p>
        </p:txBody>
      </p:sp>
      <p:sp>
        <p:nvSpPr>
          <p:cNvPr id="6" name="Content Placeholder 5"/>
          <p:cNvSpPr>
            <a:spLocks noGrp="1"/>
          </p:cNvSpPr>
          <p:nvPr>
            <p:ph idx="1"/>
          </p:nvPr>
        </p:nvSpPr>
        <p:spPr/>
        <p:txBody>
          <a:bodyPr>
            <a:normAutofit/>
          </a:bodyPr>
          <a:lstStyle/>
          <a:p>
            <a:r>
              <a:rPr lang="en-US" dirty="0"/>
              <a:t>OK Const. Art. 2, § 30 provides private cause of action for excessive force used against prisoner</a:t>
            </a:r>
          </a:p>
          <a:p>
            <a:r>
              <a:rPr lang="en-US" i="1" dirty="0"/>
              <a:t>Bosh v. Cherokee County Building Authority</a:t>
            </a:r>
            <a:r>
              <a:rPr lang="en-US" dirty="0"/>
              <a:t>, 2013 OK 9, 305 P.3d 994 </a:t>
            </a:r>
          </a:p>
          <a:p>
            <a:r>
              <a:rPr lang="en-US" dirty="0"/>
              <a:t>Contrary to 51 O.S. § 155(25) providing exception from liability for operation of prison</a:t>
            </a:r>
          </a:p>
        </p:txBody>
      </p:sp>
    </p:spTree>
    <p:extLst>
      <p:ext uri="{BB962C8B-B14F-4D97-AF65-F5344CB8AC3E}">
        <p14:creationId xmlns:p14="http://schemas.microsoft.com/office/powerpoint/2010/main" val="37670784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i="1" dirty="0"/>
              <a:t>BOSCH</a:t>
            </a:r>
            <a:r>
              <a:rPr lang="en-US" sz="2000" dirty="0"/>
              <a:t> CLAIMS ABOLISHED?</a:t>
            </a:r>
            <a:endParaRPr lang="en-US" sz="2800" i="1" dirty="0"/>
          </a:p>
        </p:txBody>
      </p:sp>
      <p:sp>
        <p:nvSpPr>
          <p:cNvPr id="6" name="Content Placeholder 5"/>
          <p:cNvSpPr>
            <a:spLocks noGrp="1"/>
          </p:cNvSpPr>
          <p:nvPr>
            <p:ph idx="1"/>
          </p:nvPr>
        </p:nvSpPr>
        <p:spPr/>
        <p:txBody>
          <a:bodyPr>
            <a:normAutofit/>
          </a:bodyPr>
          <a:lstStyle/>
          <a:p>
            <a:r>
              <a:rPr lang="en-US" dirty="0"/>
              <a:t>2014, Legislature amended 152(14) by Laws 2014, HB 2405, c. 77, § 1 to include violation of Oklahoma Constitution in definition of “tort” under tort claim act</a:t>
            </a:r>
          </a:p>
        </p:txBody>
      </p:sp>
    </p:spTree>
    <p:extLst>
      <p:ext uri="{BB962C8B-B14F-4D97-AF65-F5344CB8AC3E}">
        <p14:creationId xmlns:p14="http://schemas.microsoft.com/office/powerpoint/2010/main" val="15912166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i="1" dirty="0"/>
              <a:t>BOSCH</a:t>
            </a:r>
            <a:r>
              <a:rPr lang="en-US" sz="2000" dirty="0"/>
              <a:t> CLAIMS ABOLISHED?</a:t>
            </a:r>
            <a:endParaRPr lang="en-US" sz="2800" i="1" dirty="0"/>
          </a:p>
        </p:txBody>
      </p:sp>
      <p:sp>
        <p:nvSpPr>
          <p:cNvPr id="6" name="Content Placeholder 5"/>
          <p:cNvSpPr>
            <a:spLocks noGrp="1"/>
          </p:cNvSpPr>
          <p:nvPr>
            <p:ph idx="1"/>
          </p:nvPr>
        </p:nvSpPr>
        <p:spPr/>
        <p:txBody>
          <a:bodyPr>
            <a:normAutofit lnSpcReduction="10000"/>
          </a:bodyPr>
          <a:lstStyle/>
          <a:p>
            <a:r>
              <a:rPr lang="en-US" dirty="0"/>
              <a:t>Art. 24, Sec. 1 of Constitution says: </a:t>
            </a:r>
          </a:p>
          <a:p>
            <a:pPr marL="0" indent="0">
              <a:buNone/>
            </a:pPr>
            <a:r>
              <a:rPr lang="en-US" dirty="0"/>
              <a:t>“Any amendment or amendments to this Constitution may be proposed in either branch of the Legislature, and if the same shall be agreed to by a majority of all the members elected to each of the two (2) houses, such proposed amendment or amendments shall, with the yeas and nays thereon, be entered in their journals and referred by the Secretary of State to the people for their approval or rejection, at the next regular general election, except when the Legislature, by a two-thirds (2/3) vote of each house, shall order a special election for that purpose. </a:t>
            </a:r>
            <a:r>
              <a:rPr lang="en-US" u="sng" dirty="0"/>
              <a:t>If a majority of all the electors voting on any proposed amendment at such election shall vote in favor thereof, it shall thereby become a part of this Constitution</a:t>
            </a:r>
            <a:r>
              <a:rPr lang="en-US" dirty="0"/>
              <a:t>.”</a:t>
            </a:r>
          </a:p>
          <a:p>
            <a:endParaRPr lang="en-US" dirty="0"/>
          </a:p>
        </p:txBody>
      </p:sp>
    </p:spTree>
    <p:extLst>
      <p:ext uri="{BB962C8B-B14F-4D97-AF65-F5344CB8AC3E}">
        <p14:creationId xmlns:p14="http://schemas.microsoft.com/office/powerpoint/2010/main" val="14420470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dirty="0"/>
              <a:t>ELECTRONIC UM REJECTIONS</a:t>
            </a:r>
            <a:endParaRPr lang="en-US" sz="2800" dirty="0"/>
          </a:p>
        </p:txBody>
      </p:sp>
      <p:sp>
        <p:nvSpPr>
          <p:cNvPr id="6" name="Content Placeholder 5"/>
          <p:cNvSpPr>
            <a:spLocks noGrp="1"/>
          </p:cNvSpPr>
          <p:nvPr>
            <p:ph idx="1"/>
          </p:nvPr>
        </p:nvSpPr>
        <p:spPr/>
        <p:txBody>
          <a:bodyPr>
            <a:normAutofit/>
          </a:bodyPr>
          <a:lstStyle/>
          <a:p>
            <a:r>
              <a:rPr lang="en-US" dirty="0"/>
              <a:t>Electronic signatures for UM selection/rejection?																																																			</a:t>
            </a:r>
          </a:p>
          <a:p>
            <a:r>
              <a:rPr lang="en-US" dirty="0"/>
              <a:t>Don’t see why not, in light of UCC provisions affirming electronic signatures generally</a:t>
            </a:r>
          </a:p>
        </p:txBody>
      </p:sp>
      <p:pic>
        <p:nvPicPr>
          <p:cNvPr id="2050" name="Picture 2" descr="C:\Users\PKouri\Desktop\NBI 2016\e c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381" y="2511962"/>
            <a:ext cx="2095500" cy="139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435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cap="all" dirty="0"/>
              <a:t>Incorrect Answer on Jury Questionnaire May Negate Verdict</a:t>
            </a:r>
            <a:endParaRPr lang="en-US" sz="2800" cap="all" dirty="0"/>
          </a:p>
        </p:txBody>
      </p:sp>
      <p:sp>
        <p:nvSpPr>
          <p:cNvPr id="6" name="Content Placeholder 5"/>
          <p:cNvSpPr>
            <a:spLocks noGrp="1"/>
          </p:cNvSpPr>
          <p:nvPr>
            <p:ph idx="1"/>
          </p:nvPr>
        </p:nvSpPr>
        <p:spPr/>
        <p:txBody>
          <a:bodyPr>
            <a:normAutofit/>
          </a:bodyPr>
          <a:lstStyle/>
          <a:p>
            <a:r>
              <a:rPr lang="en-US" i="1" dirty="0"/>
              <a:t>Muller v. </a:t>
            </a:r>
            <a:r>
              <a:rPr lang="en-US" i="1" dirty="0" err="1"/>
              <a:t>Southcrest</a:t>
            </a:r>
            <a:r>
              <a:rPr lang="en-US" i="1" dirty="0"/>
              <a:t>, LLC</a:t>
            </a:r>
            <a:r>
              <a:rPr lang="en-US" dirty="0"/>
              <a:t>, Case No. 113,907 (Unpublished) holds even inadvertent omission by jury may be ground for new trial</a:t>
            </a:r>
          </a:p>
        </p:txBody>
      </p:sp>
    </p:spTree>
    <p:extLst>
      <p:ext uri="{BB962C8B-B14F-4D97-AF65-F5344CB8AC3E}">
        <p14:creationId xmlns:p14="http://schemas.microsoft.com/office/powerpoint/2010/main" val="23974658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D. TRENDS IN PERSONAL INJURY</a:t>
            </a:r>
            <a:br>
              <a:rPr lang="en-US" sz="2800" dirty="0"/>
            </a:br>
            <a:r>
              <a:rPr lang="en-US" sz="2000" cap="all" dirty="0"/>
              <a:t>Beware the Rules Governing Workers’ Compensation Right of Subrogation Against Third-Party Recovery has Changed with 85A O.S. § 43</a:t>
            </a:r>
            <a:endParaRPr lang="en-US" sz="2800" cap="all" dirty="0"/>
          </a:p>
        </p:txBody>
      </p:sp>
      <p:sp>
        <p:nvSpPr>
          <p:cNvPr id="6" name="Content Placeholder 5"/>
          <p:cNvSpPr>
            <a:spLocks noGrp="1"/>
          </p:cNvSpPr>
          <p:nvPr>
            <p:ph idx="1"/>
          </p:nvPr>
        </p:nvSpPr>
        <p:spPr/>
        <p:txBody>
          <a:bodyPr>
            <a:normAutofit/>
          </a:bodyPr>
          <a:lstStyle/>
          <a:p>
            <a:r>
              <a:rPr lang="en-US" dirty="0"/>
              <a:t>85A O.S. section 43</a:t>
            </a:r>
          </a:p>
          <a:p>
            <a:r>
              <a:rPr lang="en-US" i="1" dirty="0" err="1"/>
              <a:t>Prettyman</a:t>
            </a:r>
            <a:r>
              <a:rPr lang="en-US" i="1" dirty="0"/>
              <a:t> </a:t>
            </a:r>
            <a:r>
              <a:rPr lang="en-US" dirty="0"/>
              <a:t>is abrogated, and rule District court had jurisdiction to determine subrogation in “compromise case” abolished</a:t>
            </a:r>
          </a:p>
          <a:p>
            <a:pPr marL="0" indent="0">
              <a:buNone/>
            </a:pPr>
            <a:endParaRPr lang="en-US" dirty="0"/>
          </a:p>
        </p:txBody>
      </p:sp>
    </p:spTree>
    <p:extLst>
      <p:ext uri="{BB962C8B-B14F-4D97-AF65-F5344CB8AC3E}">
        <p14:creationId xmlns:p14="http://schemas.microsoft.com/office/powerpoint/2010/main" val="12040042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I. LEGISLATIVE AND CASE LAW UPDATE:</a:t>
            </a:r>
            <a:br>
              <a:rPr lang="en-US" sz="4800" dirty="0"/>
            </a:br>
            <a:r>
              <a:rPr lang="en-US" sz="3600" dirty="0"/>
              <a:t>E. ADVANCED CASE ASSESSMENT: VALUE OF CASE?</a:t>
            </a:r>
            <a:br>
              <a:rPr lang="en-US" sz="3600" dirty="0"/>
            </a:br>
            <a:br>
              <a:rPr lang="en-US" sz="4800" dirty="0"/>
            </a:br>
            <a:endParaRPr lang="en-US" sz="48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36018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E. ADVANCED CASE ASSESSMENT: VALUE OF CASE?</a:t>
            </a:r>
            <a:br>
              <a:rPr lang="en-US" sz="2800" dirty="0"/>
            </a:br>
            <a:endParaRPr lang="en-US" sz="2800" cap="all" dirty="0"/>
          </a:p>
        </p:txBody>
      </p:sp>
      <p:sp>
        <p:nvSpPr>
          <p:cNvPr id="6" name="Content Placeholder 5"/>
          <p:cNvSpPr>
            <a:spLocks noGrp="1"/>
          </p:cNvSpPr>
          <p:nvPr>
            <p:ph idx="1"/>
          </p:nvPr>
        </p:nvSpPr>
        <p:spPr/>
        <p:txBody>
          <a:bodyPr>
            <a:normAutofit/>
          </a:bodyPr>
          <a:lstStyle/>
          <a:p>
            <a:r>
              <a:rPr lang="en-US" b="1" dirty="0"/>
              <a:t>How much is my case worth?</a:t>
            </a:r>
            <a:endParaRPr lang="en-US" dirty="0"/>
          </a:p>
        </p:txBody>
      </p:sp>
      <p:pic>
        <p:nvPicPr>
          <p:cNvPr id="3074" name="Picture 2" descr="C:\Users\PKouri\Desktop\NBI 2016\w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98" y="2761957"/>
            <a:ext cx="6086006" cy="279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8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pic>
        <p:nvPicPr>
          <p:cNvPr id="1026" name="Picture 2" descr="C:\Users\PKouri\Desktop\NBI 2016\balanc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91" y="1793628"/>
            <a:ext cx="4476019" cy="44760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Kouri\Desktop\NBI 2016\proportionality-is-irrelevant.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916195" y="1793628"/>
            <a:ext cx="5058950" cy="454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9689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E. ADVANCED CASE ASSESSMENT: VALUE OF CASE?</a:t>
            </a:r>
            <a:br>
              <a:rPr lang="en-US" sz="2800" dirty="0"/>
            </a:br>
            <a:endParaRPr lang="en-US" sz="2800" cap="all" dirty="0"/>
          </a:p>
        </p:txBody>
      </p:sp>
      <p:sp>
        <p:nvSpPr>
          <p:cNvPr id="6" name="Content Placeholder 5"/>
          <p:cNvSpPr>
            <a:spLocks noGrp="1"/>
          </p:cNvSpPr>
          <p:nvPr>
            <p:ph idx="1"/>
          </p:nvPr>
        </p:nvSpPr>
        <p:spPr/>
        <p:txBody>
          <a:bodyPr>
            <a:normAutofit/>
          </a:bodyPr>
          <a:lstStyle/>
          <a:p>
            <a:r>
              <a:rPr lang="en-US" b="1" dirty="0"/>
              <a:t>A Case that is not Tried is Worth Whatever you can Get the Defendant to Pay</a:t>
            </a:r>
          </a:p>
        </p:txBody>
      </p:sp>
    </p:spTree>
    <p:extLst>
      <p:ext uri="{BB962C8B-B14F-4D97-AF65-F5344CB8AC3E}">
        <p14:creationId xmlns:p14="http://schemas.microsoft.com/office/powerpoint/2010/main" val="33651665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E. ADVANCED CASE ASSESSMENT: VALUE OF CASE?</a:t>
            </a:r>
            <a:br>
              <a:rPr lang="en-US" sz="2800" dirty="0"/>
            </a:br>
            <a:endParaRPr lang="en-US" sz="2800" cap="all" dirty="0"/>
          </a:p>
        </p:txBody>
      </p:sp>
      <p:sp>
        <p:nvSpPr>
          <p:cNvPr id="6" name="Content Placeholder 5"/>
          <p:cNvSpPr>
            <a:spLocks noGrp="1"/>
          </p:cNvSpPr>
          <p:nvPr>
            <p:ph idx="1"/>
          </p:nvPr>
        </p:nvSpPr>
        <p:spPr/>
        <p:txBody>
          <a:bodyPr>
            <a:normAutofit/>
          </a:bodyPr>
          <a:lstStyle/>
          <a:p>
            <a:r>
              <a:rPr lang="en-US" b="1" dirty="0"/>
              <a:t>A Case that is not Tried is Worth Whatever you can Get the Defendant to Pay</a:t>
            </a:r>
          </a:p>
          <a:p>
            <a:r>
              <a:rPr lang="en-US" b="1" dirty="0"/>
              <a:t>A Case that is Tried is Worth Whatever You Can Get a Jury to Award</a:t>
            </a:r>
          </a:p>
        </p:txBody>
      </p:sp>
    </p:spTree>
    <p:extLst>
      <p:ext uri="{BB962C8B-B14F-4D97-AF65-F5344CB8AC3E}">
        <p14:creationId xmlns:p14="http://schemas.microsoft.com/office/powerpoint/2010/main" val="8050725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E. ADVANCED CASE ASSESSMENT: VALUE OF CASE?</a:t>
            </a:r>
            <a:br>
              <a:rPr lang="en-US" sz="2800" dirty="0"/>
            </a:br>
            <a:endParaRPr lang="en-US" sz="2800" cap="all" dirty="0"/>
          </a:p>
        </p:txBody>
      </p:sp>
      <p:sp>
        <p:nvSpPr>
          <p:cNvPr id="6" name="Content Placeholder 5"/>
          <p:cNvSpPr>
            <a:spLocks noGrp="1"/>
          </p:cNvSpPr>
          <p:nvPr>
            <p:ph idx="1"/>
          </p:nvPr>
        </p:nvSpPr>
        <p:spPr/>
        <p:txBody>
          <a:bodyPr>
            <a:normAutofit/>
          </a:bodyPr>
          <a:lstStyle/>
          <a:p>
            <a:r>
              <a:rPr lang="en-US" b="1" dirty="0"/>
              <a:t>Getting Tough to Resolve Anything Short of Extended Litigation</a:t>
            </a:r>
          </a:p>
          <a:p>
            <a:r>
              <a:rPr lang="en-US" b="1" dirty="0"/>
              <a:t>What is Driving Down Settlement Offers?: </a:t>
            </a:r>
            <a:endParaRPr lang="en-US" dirty="0"/>
          </a:p>
        </p:txBody>
      </p:sp>
    </p:spTree>
    <p:extLst>
      <p:ext uri="{BB962C8B-B14F-4D97-AF65-F5344CB8AC3E}">
        <p14:creationId xmlns:p14="http://schemas.microsoft.com/office/powerpoint/2010/main" val="10455057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E. ADVANCED CASE ASSESSMENT: VALUE OF CASE?</a:t>
            </a:r>
            <a:br>
              <a:rPr lang="en-US" sz="2800" dirty="0"/>
            </a:br>
            <a:r>
              <a:rPr lang="en-US" sz="2000" cap="all" dirty="0"/>
              <a:t>Paid vs Incurred (lien analysis and resolution)</a:t>
            </a:r>
            <a:endParaRPr lang="en-US" sz="2800" cap="all" dirty="0"/>
          </a:p>
        </p:txBody>
      </p:sp>
      <p:sp>
        <p:nvSpPr>
          <p:cNvPr id="6" name="Content Placeholder 5"/>
          <p:cNvSpPr>
            <a:spLocks noGrp="1"/>
          </p:cNvSpPr>
          <p:nvPr>
            <p:ph idx="1"/>
          </p:nvPr>
        </p:nvSpPr>
        <p:spPr/>
        <p:txBody>
          <a:bodyPr>
            <a:normAutofit/>
          </a:bodyPr>
          <a:lstStyle/>
          <a:p>
            <a:r>
              <a:rPr lang="en-US" dirty="0"/>
              <a:t>12 O.SO. 3009.1 makes it difficult for Plaintiffs and Defendants to come to agreement on case value</a:t>
            </a:r>
          </a:p>
        </p:txBody>
      </p:sp>
    </p:spTree>
    <p:extLst>
      <p:ext uri="{BB962C8B-B14F-4D97-AF65-F5344CB8AC3E}">
        <p14:creationId xmlns:p14="http://schemas.microsoft.com/office/powerpoint/2010/main" val="29537548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E. ADVANCED CASE ASSESSMENT: VALUE OF CASE?</a:t>
            </a:r>
            <a:br>
              <a:rPr lang="en-US" sz="2800" dirty="0"/>
            </a:br>
            <a:r>
              <a:rPr lang="en-US" sz="2000" cap="all" dirty="0"/>
              <a:t>More and More “Fight” on “Reasonableness” of Medical Bills</a:t>
            </a:r>
            <a:endParaRPr lang="en-US" sz="2800" cap="all" dirty="0"/>
          </a:p>
        </p:txBody>
      </p:sp>
      <p:sp>
        <p:nvSpPr>
          <p:cNvPr id="6" name="Content Placeholder 5"/>
          <p:cNvSpPr>
            <a:spLocks noGrp="1"/>
          </p:cNvSpPr>
          <p:nvPr>
            <p:ph idx="1"/>
          </p:nvPr>
        </p:nvSpPr>
        <p:spPr/>
        <p:txBody>
          <a:bodyPr>
            <a:normAutofit/>
          </a:bodyPr>
          <a:lstStyle/>
          <a:p>
            <a:r>
              <a:rPr lang="en-US" dirty="0"/>
              <a:t>Insurance carriers may be engaging in concerted effort to attack “reasonableness” of medical billing (even </a:t>
            </a:r>
            <a:r>
              <a:rPr lang="en-US" dirty="0" err="1"/>
              <a:t>liened</a:t>
            </a:r>
            <a:r>
              <a:rPr lang="en-US" dirty="0"/>
              <a:t> amount)</a:t>
            </a:r>
          </a:p>
          <a:p>
            <a:endParaRPr lang="en-US" dirty="0"/>
          </a:p>
        </p:txBody>
      </p:sp>
    </p:spTree>
    <p:extLst>
      <p:ext uri="{BB962C8B-B14F-4D97-AF65-F5344CB8AC3E}">
        <p14:creationId xmlns:p14="http://schemas.microsoft.com/office/powerpoint/2010/main" val="12263679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E. ADVANCED CASE ASSESSMENT: VALUE OF CASE?</a:t>
            </a:r>
            <a:br>
              <a:rPr lang="en-US" sz="2800" dirty="0"/>
            </a:br>
            <a:r>
              <a:rPr lang="en-US" sz="2000" cap="all" dirty="0"/>
              <a:t>More and More “Fight” on “Reasonableness” of Medical Bills</a:t>
            </a:r>
            <a:endParaRPr lang="en-US" sz="2800" cap="all" dirty="0"/>
          </a:p>
        </p:txBody>
      </p:sp>
      <p:sp>
        <p:nvSpPr>
          <p:cNvPr id="6" name="Content Placeholder 5"/>
          <p:cNvSpPr>
            <a:spLocks noGrp="1"/>
          </p:cNvSpPr>
          <p:nvPr>
            <p:ph idx="1"/>
          </p:nvPr>
        </p:nvSpPr>
        <p:spPr/>
        <p:txBody>
          <a:bodyPr>
            <a:normAutofit/>
          </a:bodyPr>
          <a:lstStyle/>
          <a:p>
            <a:r>
              <a:rPr lang="en-US" dirty="0"/>
              <a:t>Injured party need only exercise good faith judgment in selecting medical providers to make treatment “reasonable”</a:t>
            </a:r>
          </a:p>
        </p:txBody>
      </p:sp>
    </p:spTree>
    <p:extLst>
      <p:ext uri="{BB962C8B-B14F-4D97-AF65-F5344CB8AC3E}">
        <p14:creationId xmlns:p14="http://schemas.microsoft.com/office/powerpoint/2010/main" val="1810213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E. ADVANCED CASE ASSESSMENT: VALUE OF CASE?</a:t>
            </a:r>
            <a:br>
              <a:rPr lang="en-US" sz="2800" dirty="0"/>
            </a:br>
            <a:r>
              <a:rPr lang="en-US" sz="2000" cap="all" dirty="0"/>
              <a:t>More and More “Fight” on “Reasonableness” of Medical Bills</a:t>
            </a:r>
            <a:endParaRPr lang="en-US" sz="2800" cap="all" dirty="0"/>
          </a:p>
        </p:txBody>
      </p:sp>
      <p:sp>
        <p:nvSpPr>
          <p:cNvPr id="6" name="Content Placeholder 5"/>
          <p:cNvSpPr>
            <a:spLocks noGrp="1"/>
          </p:cNvSpPr>
          <p:nvPr>
            <p:ph idx="1"/>
          </p:nvPr>
        </p:nvSpPr>
        <p:spPr/>
        <p:txBody>
          <a:bodyPr>
            <a:normAutofit/>
          </a:bodyPr>
          <a:lstStyle/>
          <a:p>
            <a:r>
              <a:rPr lang="en-US" dirty="0"/>
              <a:t>Work-around 1—make them get the statements</a:t>
            </a:r>
          </a:p>
          <a:p>
            <a:r>
              <a:rPr lang="en-US" dirty="0"/>
              <a:t>Work-around 2 (if 1 fails)—don’t put in no stinking medical bills</a:t>
            </a:r>
          </a:p>
        </p:txBody>
      </p:sp>
    </p:spTree>
    <p:extLst>
      <p:ext uri="{BB962C8B-B14F-4D97-AF65-F5344CB8AC3E}">
        <p14:creationId xmlns:p14="http://schemas.microsoft.com/office/powerpoint/2010/main" val="38231309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II. ADVANCED COVERAGE ANALYSIS:</a:t>
            </a:r>
            <a:br>
              <a:rPr lang="en-US" sz="4800" dirty="0"/>
            </a:br>
            <a:r>
              <a:rPr lang="en-US" sz="3600" dirty="0"/>
              <a:t>A. COLLATERAL SOURCE RULE</a:t>
            </a:r>
            <a:br>
              <a:rPr lang="en-US" sz="3600" dirty="0"/>
            </a:br>
            <a:br>
              <a:rPr lang="en-US" sz="4800" dirty="0"/>
            </a:br>
            <a:endParaRPr lang="en-US" sz="48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8380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ADVANCED POLICY/COVERAGE ANALYSIS (UM/UIM, PREMISES LIABILITY, ETC.) </a:t>
            </a:r>
            <a:br>
              <a:rPr lang="en-US" sz="2800" dirty="0"/>
            </a:br>
            <a:r>
              <a:rPr lang="en-US" sz="2000" cap="all" dirty="0"/>
              <a:t>Dog bite coverage</a:t>
            </a:r>
            <a:endParaRPr lang="en-US" sz="2800" cap="all" dirty="0"/>
          </a:p>
        </p:txBody>
      </p:sp>
      <p:sp>
        <p:nvSpPr>
          <p:cNvPr id="6" name="Content Placeholder 5"/>
          <p:cNvSpPr>
            <a:spLocks noGrp="1"/>
          </p:cNvSpPr>
          <p:nvPr>
            <p:ph idx="1"/>
          </p:nvPr>
        </p:nvSpPr>
        <p:spPr/>
        <p:txBody>
          <a:bodyPr>
            <a:normAutofit/>
          </a:bodyPr>
          <a:lstStyle/>
          <a:p>
            <a:r>
              <a:rPr lang="en-US" dirty="0"/>
              <a:t>City dog don’t get no “free bite”</a:t>
            </a:r>
          </a:p>
          <a:p>
            <a:r>
              <a:rPr lang="en-US" dirty="0"/>
              <a:t>Oklahoma has strict liability in dog bite cases, as long as not in “rural area” 4 O.S. 42.1-42.3</a:t>
            </a:r>
          </a:p>
          <a:p>
            <a:r>
              <a:rPr lang="en-US" dirty="0"/>
              <a:t>Rural Area defined:</a:t>
            </a:r>
          </a:p>
          <a:p>
            <a:pPr marL="0" indent="0">
              <a:buNone/>
            </a:pPr>
            <a:r>
              <a:rPr lang="en-US" dirty="0"/>
              <a:t>Provided that this act shall not apply to rural areas of this State or to any cities or towns that do not have city or village United States mail delivery service. Provided, nothing herein shall be construed as diminishing any right or liability for injury by dog bites now existing under the laws of this state.</a:t>
            </a:r>
          </a:p>
        </p:txBody>
      </p:sp>
    </p:spTree>
    <p:extLst>
      <p:ext uri="{BB962C8B-B14F-4D97-AF65-F5344CB8AC3E}">
        <p14:creationId xmlns:p14="http://schemas.microsoft.com/office/powerpoint/2010/main" val="35078460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ADVANCED POLICY/COVERAGE ANALYSIS (UM/UIM, PREMISES LIABILITY, ETC.) </a:t>
            </a:r>
            <a:br>
              <a:rPr lang="en-US" sz="2800" dirty="0"/>
            </a:br>
            <a:r>
              <a:rPr lang="en-US" sz="2000" cap="all" dirty="0"/>
              <a:t>Dog bite coverage</a:t>
            </a:r>
            <a:endParaRPr lang="en-US" sz="2800" cap="all" dirty="0"/>
          </a:p>
        </p:txBody>
      </p:sp>
      <p:pic>
        <p:nvPicPr>
          <p:cNvPr id="4099" name="Picture 3" descr="C:\Users\PKouri\Desktop\NBI 2016\country do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1603" y="1948717"/>
            <a:ext cx="290296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Kouri\Desktop\NBI 2016\city d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262" y="2139672"/>
            <a:ext cx="6054408" cy="404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5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26, Subsection (b)(1)</a:t>
            </a:r>
          </a:p>
          <a:p>
            <a:r>
              <a:rPr lang="en-US" dirty="0"/>
              <a:t>Proportionality Factors include:</a:t>
            </a:r>
          </a:p>
          <a:p>
            <a:r>
              <a:rPr lang="en-US" dirty="0"/>
              <a:t>(a) importance of issues at stake</a:t>
            </a:r>
          </a:p>
          <a:p>
            <a:r>
              <a:rPr lang="en-US" dirty="0"/>
              <a:t>(b) amount in controversy</a:t>
            </a:r>
          </a:p>
          <a:p>
            <a:r>
              <a:rPr lang="en-US" dirty="0"/>
              <a:t>(c) parties’ relative access to information</a:t>
            </a:r>
          </a:p>
          <a:p>
            <a:r>
              <a:rPr lang="en-US" dirty="0"/>
              <a:t>(d) parties’ resources</a:t>
            </a:r>
          </a:p>
          <a:p>
            <a:r>
              <a:rPr lang="en-US" dirty="0"/>
              <a:t>(e) importance of discovery in deciding issue</a:t>
            </a:r>
          </a:p>
          <a:p>
            <a:r>
              <a:rPr lang="en-US" dirty="0"/>
              <a:t>(f) weighing costs/benefits of discovery</a:t>
            </a:r>
          </a:p>
        </p:txBody>
      </p:sp>
    </p:spTree>
    <p:extLst>
      <p:ext uri="{BB962C8B-B14F-4D97-AF65-F5344CB8AC3E}">
        <p14:creationId xmlns:p14="http://schemas.microsoft.com/office/powerpoint/2010/main" val="17945108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ADVANCED POLICY/COVERAGE ANALYSIS (UM/UIM, PREMISES LIABILITY, ETC.) </a:t>
            </a:r>
            <a:br>
              <a:rPr lang="en-US" sz="2800" dirty="0"/>
            </a:br>
            <a:r>
              <a:rPr lang="en-US" sz="2000" cap="all" dirty="0"/>
              <a:t>Dog bite coverage</a:t>
            </a:r>
            <a:endParaRPr lang="en-US" sz="2800" cap="all" dirty="0"/>
          </a:p>
        </p:txBody>
      </p:sp>
      <p:pic>
        <p:nvPicPr>
          <p:cNvPr id="5122" name="Picture 2" descr="C:\Users\PKouri\Desktop\NBI 2016\what do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4985" y="1990786"/>
            <a:ext cx="7993550" cy="399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52148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ADVANCED POLICY/COVERAGE ANALYSIS (UM/UIM, PREMISES LIABILITY, ETC.) </a:t>
            </a:r>
            <a:br>
              <a:rPr lang="en-US" sz="2800" dirty="0"/>
            </a:br>
            <a:r>
              <a:rPr lang="en-US" sz="2000" cap="all" dirty="0"/>
              <a:t>Dog bite coverage</a:t>
            </a:r>
            <a:endParaRPr lang="en-US" sz="2800" cap="all" dirty="0"/>
          </a:p>
        </p:txBody>
      </p:sp>
      <p:sp>
        <p:nvSpPr>
          <p:cNvPr id="6" name="Content Placeholder 5"/>
          <p:cNvSpPr>
            <a:spLocks noGrp="1"/>
          </p:cNvSpPr>
          <p:nvPr>
            <p:ph idx="1"/>
          </p:nvPr>
        </p:nvSpPr>
        <p:spPr/>
        <p:txBody>
          <a:bodyPr>
            <a:normAutofit/>
          </a:bodyPr>
          <a:lstStyle/>
          <a:p>
            <a:r>
              <a:rPr lang="en-US" dirty="0"/>
              <a:t>Many homeowner’s policies now have exclusions for dog bite in general</a:t>
            </a:r>
          </a:p>
          <a:p>
            <a:r>
              <a:rPr lang="en-US" dirty="0"/>
              <a:t>Or for bites by particular breeds of dogs</a:t>
            </a:r>
          </a:p>
          <a:p>
            <a:r>
              <a:rPr lang="en-US" dirty="0"/>
              <a:t>Or by dogs with prior bite history</a:t>
            </a:r>
          </a:p>
        </p:txBody>
      </p:sp>
    </p:spTree>
    <p:extLst>
      <p:ext uri="{BB962C8B-B14F-4D97-AF65-F5344CB8AC3E}">
        <p14:creationId xmlns:p14="http://schemas.microsoft.com/office/powerpoint/2010/main" val="30632620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Anti-Stacking Contract Clauses</a:t>
            </a:r>
            <a:br>
              <a:rPr lang="en-US" sz="2000" cap="all" dirty="0"/>
            </a:br>
            <a:r>
              <a:rPr lang="pt-BR" sz="2000" dirty="0"/>
              <a:t>Oklahoma UM no Longer Stacks</a:t>
            </a:r>
            <a:endParaRPr lang="en-US" sz="2800" dirty="0"/>
          </a:p>
        </p:txBody>
      </p:sp>
      <p:sp>
        <p:nvSpPr>
          <p:cNvPr id="6" name="Content Placeholder 5"/>
          <p:cNvSpPr>
            <a:spLocks noGrp="1"/>
          </p:cNvSpPr>
          <p:nvPr>
            <p:ph idx="1"/>
          </p:nvPr>
        </p:nvSpPr>
        <p:spPr/>
        <p:txBody>
          <a:bodyPr>
            <a:normAutofit/>
          </a:bodyPr>
          <a:lstStyle/>
          <a:p>
            <a:r>
              <a:rPr lang="en-US" dirty="0"/>
              <a:t>UM statute 36 O.S. 3636 amended in 2014: </a:t>
            </a:r>
          </a:p>
          <a:p>
            <a:r>
              <a:rPr lang="en-US" dirty="0"/>
              <a:t>(subparagraph B) </a:t>
            </a:r>
            <a:r>
              <a:rPr lang="en-US" i="1" dirty="0"/>
              <a:t>Policies issued, renewed or reinstated after November 1, 2014, shall not be subject to stacking or aggregation of limits unless expressly provided for by an insurance carrier.</a:t>
            </a:r>
            <a:endParaRPr lang="en-US" dirty="0"/>
          </a:p>
        </p:txBody>
      </p:sp>
      <p:pic>
        <p:nvPicPr>
          <p:cNvPr id="6146" name="Picture 2" descr="C:\Users\PKouri\Desktop\NBI 2016\stac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841" y="3741127"/>
            <a:ext cx="3243482" cy="244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762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Anti-Stacking Contract Clauses</a:t>
            </a:r>
            <a:br>
              <a:rPr lang="en-US" sz="2000" cap="all" dirty="0"/>
            </a:br>
            <a:r>
              <a:rPr lang="pt-BR" sz="2000" dirty="0"/>
              <a:t>Oklahoma UM no Longer Stacks</a:t>
            </a:r>
            <a:endParaRPr lang="en-US" sz="2800" dirty="0"/>
          </a:p>
        </p:txBody>
      </p:sp>
      <p:sp>
        <p:nvSpPr>
          <p:cNvPr id="6" name="Content Placeholder 5"/>
          <p:cNvSpPr>
            <a:spLocks noGrp="1"/>
          </p:cNvSpPr>
          <p:nvPr>
            <p:ph idx="1"/>
          </p:nvPr>
        </p:nvSpPr>
        <p:spPr/>
        <p:txBody>
          <a:bodyPr>
            <a:normAutofit/>
          </a:bodyPr>
          <a:lstStyle/>
          <a:p>
            <a:r>
              <a:rPr lang="en-US" dirty="0"/>
              <a:t>Does this mean policy must say “this policy stacks?”</a:t>
            </a:r>
          </a:p>
          <a:p>
            <a:r>
              <a:rPr lang="en-US" dirty="0"/>
              <a:t>Or is it enough if policy contains language interpreted to allow stacking?</a:t>
            </a:r>
          </a:p>
          <a:p>
            <a:r>
              <a:rPr lang="en-US" dirty="0"/>
              <a:t>Does this prevent “stacking” of liability and UM for passenger? </a:t>
            </a:r>
          </a:p>
          <a:p>
            <a:r>
              <a:rPr lang="en-US" dirty="0"/>
              <a:t>Does this prevent stacking of UM policies under different policies? </a:t>
            </a:r>
          </a:p>
        </p:txBody>
      </p:sp>
      <p:pic>
        <p:nvPicPr>
          <p:cNvPr id="7170" name="Picture 2" descr="C:\Users\PKouri\Desktop\NBI 2016\is this stac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970" y="4270387"/>
            <a:ext cx="2886104" cy="193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4310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Anti-Stacking Contract Clauses</a:t>
            </a:r>
            <a:br>
              <a:rPr lang="en-US" sz="2000" cap="all" dirty="0"/>
            </a:br>
            <a:r>
              <a:rPr lang="pt-BR" sz="2000" dirty="0"/>
              <a:t>Oklahoma UM no Longer Stacks</a:t>
            </a:r>
            <a:endParaRPr lang="en-US" sz="2800" dirty="0"/>
          </a:p>
        </p:txBody>
      </p:sp>
      <p:sp>
        <p:nvSpPr>
          <p:cNvPr id="6" name="Content Placeholder 5"/>
          <p:cNvSpPr>
            <a:spLocks noGrp="1"/>
          </p:cNvSpPr>
          <p:nvPr>
            <p:ph idx="1"/>
          </p:nvPr>
        </p:nvSpPr>
        <p:spPr/>
        <p:txBody>
          <a:bodyPr>
            <a:normAutofit/>
          </a:bodyPr>
          <a:lstStyle/>
          <a:p>
            <a:pPr marL="0" indent="0">
              <a:buNone/>
            </a:pPr>
            <a:r>
              <a:rPr lang="en-US" dirty="0"/>
              <a:t>UM on:</a:t>
            </a:r>
          </a:p>
          <a:p>
            <a:r>
              <a:rPr lang="en-US" dirty="0"/>
              <a:t>(1) insured person’s coverage</a:t>
            </a:r>
          </a:p>
          <a:p>
            <a:r>
              <a:rPr lang="en-US" dirty="0"/>
              <a:t>(2) occupied car policy</a:t>
            </a:r>
          </a:p>
          <a:p>
            <a:r>
              <a:rPr lang="en-US" dirty="0"/>
              <a:t>(3) “Resident Relative”</a:t>
            </a:r>
          </a:p>
          <a:p>
            <a:r>
              <a:rPr lang="en-US" dirty="0"/>
              <a:t>(4) employer’s policy</a:t>
            </a:r>
          </a:p>
          <a:p>
            <a:r>
              <a:rPr lang="en-US" dirty="0"/>
              <a:t>(5) on passenger’s uninvolved car (see discussion below, of </a:t>
            </a:r>
            <a:r>
              <a:rPr lang="en-US" i="1" dirty="0"/>
              <a:t>Russell v. Am. States Ins. Co.)</a:t>
            </a:r>
            <a:endParaRPr lang="en-US" dirty="0"/>
          </a:p>
          <a:p>
            <a:endParaRPr lang="en-US" dirty="0"/>
          </a:p>
        </p:txBody>
      </p:sp>
    </p:spTree>
    <p:extLst>
      <p:ext uri="{BB962C8B-B14F-4D97-AF65-F5344CB8AC3E}">
        <p14:creationId xmlns:p14="http://schemas.microsoft.com/office/powerpoint/2010/main" val="12698265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Anti-Stacking Contract Clauses</a:t>
            </a:r>
            <a:br>
              <a:rPr lang="en-US" sz="2000" cap="all" dirty="0"/>
            </a:br>
            <a:r>
              <a:rPr lang="pt-BR" sz="2000" dirty="0"/>
              <a:t>Is Imputed UM Stackable UM?</a:t>
            </a:r>
            <a:endParaRPr lang="en-US" sz="2800" dirty="0"/>
          </a:p>
        </p:txBody>
      </p:sp>
      <p:sp>
        <p:nvSpPr>
          <p:cNvPr id="6" name="Content Placeholder 5"/>
          <p:cNvSpPr>
            <a:spLocks noGrp="1"/>
          </p:cNvSpPr>
          <p:nvPr>
            <p:ph idx="1"/>
          </p:nvPr>
        </p:nvSpPr>
        <p:spPr/>
        <p:txBody>
          <a:bodyPr>
            <a:normAutofit/>
          </a:bodyPr>
          <a:lstStyle/>
          <a:p>
            <a:r>
              <a:rPr lang="en-US" dirty="0"/>
              <a:t>Is UM “imputed” by reason of insurance company failure to produce rejection stackable UM?</a:t>
            </a:r>
          </a:p>
        </p:txBody>
      </p:sp>
    </p:spTree>
    <p:extLst>
      <p:ext uri="{BB962C8B-B14F-4D97-AF65-F5344CB8AC3E}">
        <p14:creationId xmlns:p14="http://schemas.microsoft.com/office/powerpoint/2010/main" val="15691569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Anti-Stacking Contract Clauses</a:t>
            </a:r>
            <a:br>
              <a:rPr lang="en-US" sz="2000" cap="all" dirty="0"/>
            </a:br>
            <a:r>
              <a:rPr lang="pt-BR" sz="2000" dirty="0"/>
              <a:t>Is Imputed UM Stackable UM?</a:t>
            </a:r>
            <a:endParaRPr lang="en-US" sz="2800" dirty="0"/>
          </a:p>
        </p:txBody>
      </p:sp>
      <p:sp>
        <p:nvSpPr>
          <p:cNvPr id="6" name="Content Placeholder 5"/>
          <p:cNvSpPr>
            <a:spLocks noGrp="1"/>
          </p:cNvSpPr>
          <p:nvPr>
            <p:ph idx="1"/>
          </p:nvPr>
        </p:nvSpPr>
        <p:spPr/>
        <p:txBody>
          <a:bodyPr>
            <a:normAutofit fontScale="92500" lnSpcReduction="20000"/>
          </a:bodyPr>
          <a:lstStyle/>
          <a:p>
            <a:r>
              <a:rPr lang="en-US" dirty="0"/>
              <a:t>Question answered in </a:t>
            </a:r>
            <a:r>
              <a:rPr lang="en-US" i="1" dirty="0"/>
              <a:t>Mid-Continent Group v. Henry, </a:t>
            </a:r>
            <a:r>
              <a:rPr lang="en-US" dirty="0"/>
              <a:t>2003 OK CIV APP 46, 69 P.3d 1216—imputed UM does stack</a:t>
            </a:r>
          </a:p>
          <a:p>
            <a:r>
              <a:rPr lang="en-US" i="1" dirty="0"/>
              <a:t>Henry </a:t>
            </a:r>
            <a:r>
              <a:rPr lang="en-US" dirty="0"/>
              <a:t>then overruled by </a:t>
            </a:r>
            <a:r>
              <a:rPr lang="en-US" i="1" dirty="0"/>
              <a:t>Spears v. Glens Falls Ins. Co.,</a:t>
            </a:r>
            <a:r>
              <a:rPr lang="en-US" dirty="0"/>
              <a:t> 2005 OK 35, 114 P.3d 448, but using this language</a:t>
            </a:r>
          </a:p>
          <a:p>
            <a:r>
              <a:rPr lang="en-US" i="1" dirty="0"/>
              <a:t>[U]</a:t>
            </a:r>
            <a:r>
              <a:rPr lang="en-US" i="1" dirty="0" err="1"/>
              <a:t>nder</a:t>
            </a:r>
            <a:r>
              <a:rPr lang="en-US" i="1" dirty="0"/>
              <a:t> facts presented</a:t>
            </a:r>
            <a:r>
              <a:rPr lang="en-US" dirty="0"/>
              <a:t>, where UM/UIM coverage form provided to insured conforms with requirements of 36 O.S. Supp.2004 § 3636, policy is renewed annually over ten-year period with insured being provided coverage summaries at each renewal, a single premium is charged for multiple vehicles having UM/UIM coverage, and </a:t>
            </a:r>
            <a:r>
              <a:rPr lang="en-US" i="1" dirty="0"/>
              <a:t>policy language provides that liability for UM/UIM coverage is limited to maximum amount payable for all damages regardless of number of vehicles insured</a:t>
            </a:r>
            <a:r>
              <a:rPr lang="en-US" dirty="0"/>
              <a:t>, an insurance company need not provide insureds with pre-policy notice that stacking of UM/UIM coverage is prohibited. (emphasis added)</a:t>
            </a:r>
          </a:p>
        </p:txBody>
      </p:sp>
    </p:spTree>
    <p:extLst>
      <p:ext uri="{BB962C8B-B14F-4D97-AF65-F5344CB8AC3E}">
        <p14:creationId xmlns:p14="http://schemas.microsoft.com/office/powerpoint/2010/main" val="37063263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Passenger Insured Under Driver’s Policy on Uninvolved Car</a:t>
            </a:r>
            <a:endParaRPr lang="en-US" sz="2800" dirty="0"/>
          </a:p>
        </p:txBody>
      </p:sp>
      <p:sp>
        <p:nvSpPr>
          <p:cNvPr id="6" name="Content Placeholder 5"/>
          <p:cNvSpPr>
            <a:spLocks noGrp="1"/>
          </p:cNvSpPr>
          <p:nvPr>
            <p:ph idx="1"/>
          </p:nvPr>
        </p:nvSpPr>
        <p:spPr/>
        <p:txBody>
          <a:bodyPr>
            <a:normAutofit/>
          </a:bodyPr>
          <a:lstStyle/>
          <a:p>
            <a:r>
              <a:rPr lang="en-US" i="1" dirty="0"/>
              <a:t>Russell v. American States Ins. Co, </a:t>
            </a:r>
            <a:r>
              <a:rPr lang="en-US" dirty="0"/>
              <a:t>813 F.2d 306 (10</a:t>
            </a:r>
            <a:r>
              <a:rPr lang="en-US" baseline="30000" dirty="0"/>
              <a:t>th</a:t>
            </a:r>
            <a:r>
              <a:rPr lang="en-US" dirty="0"/>
              <a:t> Cir. 1987)</a:t>
            </a:r>
            <a:r>
              <a:rPr lang="en-US" i="1" dirty="0"/>
              <a:t> </a:t>
            </a:r>
            <a:endParaRPr lang="en-US" dirty="0"/>
          </a:p>
          <a:p>
            <a:r>
              <a:rPr lang="en-US" dirty="0"/>
              <a:t>An unusual source for passenger UM coverage</a:t>
            </a:r>
          </a:p>
        </p:txBody>
      </p:sp>
    </p:spTree>
    <p:extLst>
      <p:ext uri="{BB962C8B-B14F-4D97-AF65-F5344CB8AC3E}">
        <p14:creationId xmlns:p14="http://schemas.microsoft.com/office/powerpoint/2010/main" val="9381076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Passenger Insured Under Driver’s Policy on Uninvolved Car</a:t>
            </a:r>
            <a:endParaRPr lang="en-US" sz="2800" dirty="0"/>
          </a:p>
        </p:txBody>
      </p:sp>
      <p:sp>
        <p:nvSpPr>
          <p:cNvPr id="6" name="Content Placeholder 5"/>
          <p:cNvSpPr>
            <a:spLocks noGrp="1"/>
          </p:cNvSpPr>
          <p:nvPr>
            <p:ph idx="1"/>
          </p:nvPr>
        </p:nvSpPr>
        <p:spPr/>
        <p:txBody>
          <a:bodyPr>
            <a:normAutofit/>
          </a:bodyPr>
          <a:lstStyle/>
          <a:p>
            <a:r>
              <a:rPr lang="en-US" dirty="0"/>
              <a:t>Since driver did not own car, his policy was on noninvolved auto, such that passenger would not be typical Class II “occupant” insured</a:t>
            </a:r>
          </a:p>
        </p:txBody>
      </p:sp>
    </p:spTree>
    <p:extLst>
      <p:ext uri="{BB962C8B-B14F-4D97-AF65-F5344CB8AC3E}">
        <p14:creationId xmlns:p14="http://schemas.microsoft.com/office/powerpoint/2010/main" val="383801818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Oklahoma Governmental Tort Claims Act and UM Coverage</a:t>
            </a:r>
            <a:endParaRPr lang="en-US" sz="2800" dirty="0"/>
          </a:p>
        </p:txBody>
      </p:sp>
      <p:sp>
        <p:nvSpPr>
          <p:cNvPr id="6" name="Content Placeholder 5"/>
          <p:cNvSpPr>
            <a:spLocks noGrp="1"/>
          </p:cNvSpPr>
          <p:nvPr>
            <p:ph idx="1"/>
          </p:nvPr>
        </p:nvSpPr>
        <p:spPr/>
        <p:txBody>
          <a:bodyPr>
            <a:normAutofit/>
          </a:bodyPr>
          <a:lstStyle/>
          <a:p>
            <a:r>
              <a:rPr lang="en-US" dirty="0"/>
              <a:t>OGTCA exempts governmental entities from “any loss to any person covered by any workers’ compensation act . . . .” 51 O.S. § 155(14)</a:t>
            </a:r>
          </a:p>
          <a:p>
            <a:r>
              <a:rPr lang="en-US" dirty="0"/>
              <a:t>Exemption applies to both workers’ compensation claims by governmental employees as well as those by non-governmental employees (</a:t>
            </a:r>
            <a:r>
              <a:rPr lang="en-US" i="1" dirty="0"/>
              <a:t>Smith v. State ex rel. DOT,</a:t>
            </a:r>
            <a:r>
              <a:rPr lang="en-US" dirty="0"/>
              <a:t> 1994 OK 61, 875 P.2d 1147)</a:t>
            </a:r>
          </a:p>
          <a:p>
            <a:endParaRPr lang="en-US" dirty="0"/>
          </a:p>
        </p:txBody>
      </p:sp>
    </p:spTree>
    <p:extLst>
      <p:ext uri="{BB962C8B-B14F-4D97-AF65-F5344CB8AC3E}">
        <p14:creationId xmlns:p14="http://schemas.microsoft.com/office/powerpoint/2010/main" val="360468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26, Subsection (b)(1)</a:t>
            </a:r>
          </a:p>
          <a:p>
            <a:r>
              <a:rPr lang="en-US" dirty="0"/>
              <a:t>Second, </a:t>
            </a:r>
            <a:r>
              <a:rPr lang="en-US" u="sng" dirty="0"/>
              <a:t>language related to source of information in discovery deleted</a:t>
            </a:r>
          </a:p>
        </p:txBody>
      </p:sp>
    </p:spTree>
    <p:extLst>
      <p:ext uri="{BB962C8B-B14F-4D97-AF65-F5344CB8AC3E}">
        <p14:creationId xmlns:p14="http://schemas.microsoft.com/office/powerpoint/2010/main" val="34440445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Oklahoma Governmental Tort Claims Act and UM Coverage</a:t>
            </a:r>
            <a:endParaRPr lang="en-US" sz="2800" dirty="0"/>
          </a:p>
        </p:txBody>
      </p:sp>
      <p:sp>
        <p:nvSpPr>
          <p:cNvPr id="6" name="Content Placeholder 5"/>
          <p:cNvSpPr>
            <a:spLocks noGrp="1"/>
          </p:cNvSpPr>
          <p:nvPr>
            <p:ph idx="1"/>
          </p:nvPr>
        </p:nvSpPr>
        <p:spPr/>
        <p:txBody>
          <a:bodyPr>
            <a:normAutofit/>
          </a:bodyPr>
          <a:lstStyle/>
          <a:p>
            <a:r>
              <a:rPr lang="en-US" dirty="0"/>
              <a:t>OGTCA exemption makes governmental entity “uninsured” for purposes of UM (</a:t>
            </a:r>
            <a:r>
              <a:rPr lang="en-US" i="1" dirty="0" err="1"/>
              <a:t>Karlson</a:t>
            </a:r>
            <a:r>
              <a:rPr lang="en-US" i="1" dirty="0"/>
              <a:t> v. City of OKC,</a:t>
            </a:r>
            <a:r>
              <a:rPr lang="en-US" dirty="0"/>
              <a:t> 1985 OK 45, 711 P.2d 72)</a:t>
            </a:r>
          </a:p>
          <a:p>
            <a:endParaRPr lang="en-US" dirty="0"/>
          </a:p>
        </p:txBody>
      </p:sp>
    </p:spTree>
    <p:extLst>
      <p:ext uri="{BB962C8B-B14F-4D97-AF65-F5344CB8AC3E}">
        <p14:creationId xmlns:p14="http://schemas.microsoft.com/office/powerpoint/2010/main" val="18713436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Oklahoma Governmental Tort Claims Act and UM Coverage</a:t>
            </a:r>
            <a:endParaRPr lang="en-US" sz="2800" dirty="0"/>
          </a:p>
        </p:txBody>
      </p:sp>
      <p:sp>
        <p:nvSpPr>
          <p:cNvPr id="6" name="Content Placeholder 5"/>
          <p:cNvSpPr>
            <a:spLocks noGrp="1"/>
          </p:cNvSpPr>
          <p:nvPr>
            <p:ph idx="1"/>
          </p:nvPr>
        </p:nvSpPr>
        <p:spPr/>
        <p:txBody>
          <a:bodyPr>
            <a:normAutofit/>
          </a:bodyPr>
          <a:lstStyle/>
          <a:p>
            <a:r>
              <a:rPr lang="en-US" dirty="0"/>
              <a:t>A lot of OGTCA entities cite exemption for “any claim based on the theory of indemnification or subrogation” (51 O.S. § 155(28) for the proposition it is entitled to set-off for UM payments when it does pay a tort claim in which the injured party also received UM </a:t>
            </a:r>
          </a:p>
        </p:txBody>
      </p:sp>
    </p:spTree>
    <p:extLst>
      <p:ext uri="{BB962C8B-B14F-4D97-AF65-F5344CB8AC3E}">
        <p14:creationId xmlns:p14="http://schemas.microsoft.com/office/powerpoint/2010/main" val="14767258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Oklahoma Governmental Tort Claims Act and UM Coverage</a:t>
            </a:r>
            <a:endParaRPr lang="en-US" sz="2800" dirty="0"/>
          </a:p>
        </p:txBody>
      </p:sp>
      <p:sp>
        <p:nvSpPr>
          <p:cNvPr id="6" name="Content Placeholder 5"/>
          <p:cNvSpPr>
            <a:spLocks noGrp="1"/>
          </p:cNvSpPr>
          <p:nvPr>
            <p:ph idx="1"/>
          </p:nvPr>
        </p:nvSpPr>
        <p:spPr/>
        <p:txBody>
          <a:bodyPr>
            <a:normAutofit/>
          </a:bodyPr>
          <a:lstStyle/>
          <a:p>
            <a:r>
              <a:rPr lang="en-US" dirty="0"/>
              <a:t>Provision seems clearly only to preclude subrogated entity from subrogating against GTCA entity</a:t>
            </a:r>
          </a:p>
          <a:p>
            <a:r>
              <a:rPr lang="en-US" dirty="0"/>
              <a:t>Apparently bluff is working:</a:t>
            </a:r>
          </a:p>
          <a:p>
            <a:r>
              <a:rPr lang="en-US" dirty="0"/>
              <a:t>See, e.g., </a:t>
            </a:r>
            <a:r>
              <a:rPr lang="en-US" i="1" dirty="0"/>
              <a:t>Moore v. Park View Hospital Trist Authority, et al., </a:t>
            </a:r>
            <a:r>
              <a:rPr lang="en-US" dirty="0"/>
              <a:t>S. Ct. Case No. 112,134 (Okla. Ct. App. 2014 (not for publication)</a:t>
            </a:r>
          </a:p>
        </p:txBody>
      </p:sp>
      <p:pic>
        <p:nvPicPr>
          <p:cNvPr id="8194" name="Picture 2" descr="C:\Users\PKouri\Desktop\NBI 2016\poker kit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779" y="4232910"/>
            <a:ext cx="1821180" cy="16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2364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Oklahoma Governmental Tort Claims Act and UM Coverage</a:t>
            </a:r>
            <a:endParaRPr lang="en-US" sz="2800" dirty="0"/>
          </a:p>
        </p:txBody>
      </p:sp>
      <p:sp>
        <p:nvSpPr>
          <p:cNvPr id="6" name="Content Placeholder 5"/>
          <p:cNvSpPr>
            <a:spLocks noGrp="1"/>
          </p:cNvSpPr>
          <p:nvPr>
            <p:ph idx="1"/>
          </p:nvPr>
        </p:nvSpPr>
        <p:spPr/>
        <p:txBody>
          <a:bodyPr>
            <a:normAutofit/>
          </a:bodyPr>
          <a:lstStyle/>
          <a:p>
            <a:r>
              <a:rPr lang="en-US" dirty="0"/>
              <a:t>Related argument based on stilted reading of 51 O.S. § 158</a:t>
            </a:r>
          </a:p>
          <a:p>
            <a:r>
              <a:rPr lang="en-US" dirty="0"/>
              <a:t>Gives governmental entity setoff when </a:t>
            </a:r>
            <a:r>
              <a:rPr lang="en-US" i="1" dirty="0"/>
              <a:t>its own coverage</a:t>
            </a:r>
            <a:r>
              <a:rPr lang="en-US" dirty="0"/>
              <a:t> pays claim</a:t>
            </a:r>
          </a:p>
          <a:p>
            <a:r>
              <a:rPr lang="en-US" dirty="0"/>
              <a:t>OGTCA entity claims Subparagraph E creates setoff:</a:t>
            </a:r>
          </a:p>
          <a:p>
            <a:r>
              <a:rPr lang="en-US" dirty="0"/>
              <a:t>The state or a political subdivision shall not be liable for any costs, judgments or settlements paid through an applicable contract or policy of insurance but shall be entitled to set off those payments against liability arising from the same occurrence</a:t>
            </a:r>
          </a:p>
        </p:txBody>
      </p:sp>
    </p:spTree>
    <p:extLst>
      <p:ext uri="{BB962C8B-B14F-4D97-AF65-F5344CB8AC3E}">
        <p14:creationId xmlns:p14="http://schemas.microsoft.com/office/powerpoint/2010/main" val="6758492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Oklahoma Governmental Tort Claims Act and UM Coverage</a:t>
            </a:r>
            <a:endParaRPr lang="en-US" sz="2800" dirty="0"/>
          </a:p>
        </p:txBody>
      </p:sp>
      <p:sp>
        <p:nvSpPr>
          <p:cNvPr id="6" name="Content Placeholder 5"/>
          <p:cNvSpPr>
            <a:spLocks noGrp="1"/>
          </p:cNvSpPr>
          <p:nvPr>
            <p:ph idx="1"/>
          </p:nvPr>
        </p:nvSpPr>
        <p:spPr/>
        <p:txBody>
          <a:bodyPr>
            <a:normAutofit/>
          </a:bodyPr>
          <a:lstStyle/>
          <a:p>
            <a:r>
              <a:rPr lang="en-US" dirty="0"/>
              <a:t>Waiver of immunity from purchase of liability insurance in excess of OGTCA limits?</a:t>
            </a:r>
          </a:p>
        </p:txBody>
      </p:sp>
    </p:spTree>
    <p:extLst>
      <p:ext uri="{BB962C8B-B14F-4D97-AF65-F5344CB8AC3E}">
        <p14:creationId xmlns:p14="http://schemas.microsoft.com/office/powerpoint/2010/main" val="34675717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Oklahoma Governmental Tort Claims Act and UM Coverage</a:t>
            </a:r>
            <a:endParaRPr lang="en-US" sz="2800" dirty="0"/>
          </a:p>
        </p:txBody>
      </p:sp>
      <p:sp>
        <p:nvSpPr>
          <p:cNvPr id="6" name="Content Placeholder 5"/>
          <p:cNvSpPr>
            <a:spLocks noGrp="1"/>
          </p:cNvSpPr>
          <p:nvPr>
            <p:ph idx="1"/>
          </p:nvPr>
        </p:nvSpPr>
        <p:spPr/>
        <p:txBody>
          <a:bodyPr>
            <a:normAutofit/>
          </a:bodyPr>
          <a:lstStyle/>
          <a:p>
            <a:r>
              <a:rPr lang="en-US" dirty="0"/>
              <a:t>OGTCA entity claimed offset for $50,000, citing provision </a:t>
            </a:r>
            <a:r>
              <a:rPr lang="en-US" i="1" dirty="0"/>
              <a:t>in its liability policy</a:t>
            </a:r>
            <a:r>
              <a:rPr lang="en-US" dirty="0"/>
              <a:t> that said liability coverage “does not waive” the OGTCA limits</a:t>
            </a:r>
          </a:p>
        </p:txBody>
      </p:sp>
    </p:spTree>
    <p:extLst>
      <p:ext uri="{BB962C8B-B14F-4D97-AF65-F5344CB8AC3E}">
        <p14:creationId xmlns:p14="http://schemas.microsoft.com/office/powerpoint/2010/main" val="12815130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Oklahoma Governmental Tort Claims Act and UM Coverage</a:t>
            </a:r>
            <a:endParaRPr lang="en-US" sz="2800" dirty="0"/>
          </a:p>
        </p:txBody>
      </p:sp>
      <p:sp>
        <p:nvSpPr>
          <p:cNvPr id="6" name="Content Placeholder 5"/>
          <p:cNvSpPr>
            <a:spLocks noGrp="1"/>
          </p:cNvSpPr>
          <p:nvPr>
            <p:ph idx="1"/>
          </p:nvPr>
        </p:nvSpPr>
        <p:spPr/>
        <p:txBody>
          <a:bodyPr>
            <a:normAutofit/>
          </a:bodyPr>
          <a:lstStyle/>
          <a:p>
            <a:r>
              <a:rPr lang="en-US" dirty="0"/>
              <a:t>NAICO claimed it did not seek “offset” </a:t>
            </a:r>
          </a:p>
          <a:p>
            <a:r>
              <a:rPr lang="en-US" dirty="0"/>
              <a:t>But that its policy only paid amounts entity was “legally obligated to pay”</a:t>
            </a:r>
          </a:p>
        </p:txBody>
      </p:sp>
    </p:spTree>
    <p:extLst>
      <p:ext uri="{BB962C8B-B14F-4D97-AF65-F5344CB8AC3E}">
        <p14:creationId xmlns:p14="http://schemas.microsoft.com/office/powerpoint/2010/main" val="24518294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UM and the Oklahoma Guarantee Fund</a:t>
            </a:r>
            <a:endParaRPr lang="en-US" sz="2800" dirty="0"/>
          </a:p>
        </p:txBody>
      </p:sp>
      <p:sp>
        <p:nvSpPr>
          <p:cNvPr id="6" name="Content Placeholder 5"/>
          <p:cNvSpPr>
            <a:spLocks noGrp="1"/>
          </p:cNvSpPr>
          <p:nvPr>
            <p:ph idx="1"/>
          </p:nvPr>
        </p:nvSpPr>
        <p:spPr/>
        <p:txBody>
          <a:bodyPr>
            <a:normAutofit/>
          </a:bodyPr>
          <a:lstStyle/>
          <a:p>
            <a:r>
              <a:rPr lang="en-US" dirty="0"/>
              <a:t>When does Oklahoma Property and Casualty Insurance Guarantee fund (26 O.S. 2001 </a:t>
            </a:r>
            <a:r>
              <a:rPr lang="en-US" i="1" dirty="0"/>
              <a:t>et seq.</a:t>
            </a:r>
            <a:r>
              <a:rPr lang="en-US" dirty="0"/>
              <a:t>) provide UM coverage?</a:t>
            </a:r>
          </a:p>
        </p:txBody>
      </p:sp>
    </p:spTree>
    <p:extLst>
      <p:ext uri="{BB962C8B-B14F-4D97-AF65-F5344CB8AC3E}">
        <p14:creationId xmlns:p14="http://schemas.microsoft.com/office/powerpoint/2010/main" val="31648364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UM and the Oklahoma Guarantee Fund</a:t>
            </a:r>
            <a:endParaRPr lang="en-US" sz="2800" dirty="0"/>
          </a:p>
        </p:txBody>
      </p:sp>
      <p:sp>
        <p:nvSpPr>
          <p:cNvPr id="6" name="Content Placeholder 5"/>
          <p:cNvSpPr>
            <a:spLocks noGrp="1"/>
          </p:cNvSpPr>
          <p:nvPr>
            <p:ph idx="1"/>
          </p:nvPr>
        </p:nvSpPr>
        <p:spPr/>
        <p:txBody>
          <a:bodyPr>
            <a:normAutofit/>
          </a:bodyPr>
          <a:lstStyle/>
          <a:p>
            <a:r>
              <a:rPr lang="en-US" dirty="0"/>
              <a:t>Guarantee fund requires exhaustion of all other available coverage before fund kicks in</a:t>
            </a:r>
          </a:p>
        </p:txBody>
      </p:sp>
    </p:spTree>
    <p:extLst>
      <p:ext uri="{BB962C8B-B14F-4D97-AF65-F5344CB8AC3E}">
        <p14:creationId xmlns:p14="http://schemas.microsoft.com/office/powerpoint/2010/main" val="26630588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UM and the Oklahoma Guarantee Fund</a:t>
            </a:r>
            <a:endParaRPr lang="en-US" sz="2800" dirty="0"/>
          </a:p>
        </p:txBody>
      </p:sp>
      <p:sp>
        <p:nvSpPr>
          <p:cNvPr id="6" name="Content Placeholder 5"/>
          <p:cNvSpPr>
            <a:spLocks noGrp="1"/>
          </p:cNvSpPr>
          <p:nvPr>
            <p:ph idx="1"/>
          </p:nvPr>
        </p:nvSpPr>
        <p:spPr/>
        <p:txBody>
          <a:bodyPr>
            <a:normAutofit/>
          </a:bodyPr>
          <a:lstStyle/>
          <a:p>
            <a:r>
              <a:rPr lang="en-US" dirty="0"/>
              <a:t>Unresolved issue whether UM statute’s definition of insolvency as creating “uninsured” car limited to those becoming insolvent within one-year of wreck</a:t>
            </a:r>
          </a:p>
          <a:p>
            <a:r>
              <a:rPr lang="en-US" dirty="0"/>
              <a:t>36 O.S. § 3636(C) defines insolvency to create uninsured status, subsection D purports to limit “[a]n insurer’s insolvency protection” to insolvency occurring within one year of accident </a:t>
            </a:r>
          </a:p>
        </p:txBody>
      </p:sp>
    </p:spTree>
    <p:extLst>
      <p:ext uri="{BB962C8B-B14F-4D97-AF65-F5344CB8AC3E}">
        <p14:creationId xmlns:p14="http://schemas.microsoft.com/office/powerpoint/2010/main" val="149207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26, Subsection (b)(1)</a:t>
            </a:r>
          </a:p>
          <a:p>
            <a:r>
              <a:rPr lang="en-US" dirty="0"/>
              <a:t>Third, </a:t>
            </a:r>
            <a:r>
              <a:rPr lang="en-US" u="sng" dirty="0"/>
              <a:t>language regarding court’s ability to order discovery of relevant subject matter deleted</a:t>
            </a:r>
          </a:p>
        </p:txBody>
      </p:sp>
    </p:spTree>
    <p:extLst>
      <p:ext uri="{BB962C8B-B14F-4D97-AF65-F5344CB8AC3E}">
        <p14:creationId xmlns:p14="http://schemas.microsoft.com/office/powerpoint/2010/main" val="654072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UM and the Oklahoma Guarantee Fund</a:t>
            </a:r>
            <a:endParaRPr lang="en-US" sz="2800" dirty="0"/>
          </a:p>
        </p:txBody>
      </p:sp>
      <p:sp>
        <p:nvSpPr>
          <p:cNvPr id="6" name="Content Placeholder 5"/>
          <p:cNvSpPr>
            <a:spLocks noGrp="1"/>
          </p:cNvSpPr>
          <p:nvPr>
            <p:ph idx="1"/>
          </p:nvPr>
        </p:nvSpPr>
        <p:spPr/>
        <p:txBody>
          <a:bodyPr>
            <a:normAutofit/>
          </a:bodyPr>
          <a:lstStyle/>
          <a:p>
            <a:r>
              <a:rPr lang="en-US" i="1" dirty="0"/>
              <a:t>Dicta</a:t>
            </a:r>
            <a:r>
              <a:rPr lang="en-US" dirty="0"/>
              <a:t> from </a:t>
            </a:r>
            <a:r>
              <a:rPr lang="en-US" i="1" dirty="0"/>
              <a:t>Burch v. Allstate Ins. Co.,</a:t>
            </a:r>
            <a:r>
              <a:rPr lang="en-US" dirty="0"/>
              <a:t> 1998 OK 129, 977 P.2d 1057: </a:t>
            </a:r>
          </a:p>
          <a:p>
            <a:r>
              <a:rPr lang="en-US" dirty="0"/>
              <a:t>The dissent argues that in enacting </a:t>
            </a:r>
            <a:r>
              <a:rPr lang="en-US" u="sng" dirty="0">
                <a:hlinkClick r:id="rId3"/>
              </a:rPr>
              <a:t>§ 3636 (D)</a:t>
            </a:r>
            <a:r>
              <a:rPr lang="en-US" dirty="0"/>
              <a:t>, the Legislature explicitly limited the use of UM coverage as a substitute for liability coverage to the situation in which the liability carrier becomes insolvent within one year after the date of the accident. The dissent is mistaken. Subsection (D) merely deals with an insolvent insurer as a special subclass of available UM insurance from indemnitors who become insolvent.</a:t>
            </a:r>
          </a:p>
        </p:txBody>
      </p:sp>
    </p:spTree>
    <p:extLst>
      <p:ext uri="{BB962C8B-B14F-4D97-AF65-F5344CB8AC3E}">
        <p14:creationId xmlns:p14="http://schemas.microsoft.com/office/powerpoint/2010/main" val="7903910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UM and the Oklahoma Guarantee Fund</a:t>
            </a:r>
            <a:endParaRPr lang="en-US" sz="2800" dirty="0"/>
          </a:p>
        </p:txBody>
      </p:sp>
      <p:sp>
        <p:nvSpPr>
          <p:cNvPr id="6" name="Content Placeholder 5"/>
          <p:cNvSpPr>
            <a:spLocks noGrp="1"/>
          </p:cNvSpPr>
          <p:nvPr>
            <p:ph idx="1"/>
          </p:nvPr>
        </p:nvSpPr>
        <p:spPr/>
        <p:txBody>
          <a:bodyPr>
            <a:normAutofit/>
          </a:bodyPr>
          <a:lstStyle/>
          <a:p>
            <a:r>
              <a:rPr lang="en-US" dirty="0"/>
              <a:t>I think Subsection (D) speaks to right of UM carrier to look to Guarantee Fund for repayment after UM pays claim based on liability carrier’s insolvency</a:t>
            </a:r>
          </a:p>
          <a:p>
            <a:r>
              <a:rPr lang="en-US" dirty="0"/>
              <a:t>That’s my story--until Supreme Court confirms I really am crazy</a:t>
            </a:r>
          </a:p>
        </p:txBody>
      </p:sp>
      <p:pic>
        <p:nvPicPr>
          <p:cNvPr id="9218" name="Picture 2" descr="C:\Users\PKouri\Desktop\NBI 2016\craz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7407" y="3887995"/>
            <a:ext cx="3127131" cy="201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3107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UM and the Oklahoma Guarantee Fund</a:t>
            </a:r>
            <a:endParaRPr lang="en-US" sz="2800" dirty="0"/>
          </a:p>
        </p:txBody>
      </p:sp>
      <p:sp>
        <p:nvSpPr>
          <p:cNvPr id="6" name="Content Placeholder 5"/>
          <p:cNvSpPr>
            <a:spLocks noGrp="1"/>
          </p:cNvSpPr>
          <p:nvPr>
            <p:ph idx="1"/>
          </p:nvPr>
        </p:nvSpPr>
        <p:spPr/>
        <p:txBody>
          <a:bodyPr>
            <a:normAutofit/>
          </a:bodyPr>
          <a:lstStyle/>
          <a:p>
            <a:r>
              <a:rPr lang="en-US" dirty="0"/>
              <a:t>Any amount payable on covered claim under Oklahoma Property and Casualty Insurance Guaranty Association Act shall be reduced by full applicable limits stated in insurance policy or by amount of recovery under insurance policy as provided herein. The Association shall receive a full credit for stated limits, unless claimant demonstrates that claimant used reasonable efforts to exhaust all coverage and limits applicable under other insurance policy. If claimant demonstrates that claimant used reasonable efforts to exhaust all coverage and limits applicable under insurance policy, or if there are no applicable stated limits under policy, Association shall receive a full credit for total recovery.</a:t>
            </a:r>
          </a:p>
        </p:txBody>
      </p:sp>
    </p:spTree>
    <p:extLst>
      <p:ext uri="{BB962C8B-B14F-4D97-AF65-F5344CB8AC3E}">
        <p14:creationId xmlns:p14="http://schemas.microsoft.com/office/powerpoint/2010/main" val="418808507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Sources of Coverage</a:t>
            </a:r>
            <a:br>
              <a:rPr lang="en-US" sz="2000" cap="all" dirty="0"/>
            </a:br>
            <a:r>
              <a:rPr lang="en-US" sz="2000" dirty="0"/>
              <a:t>UM and the Oklahoma Guarantee Fund</a:t>
            </a:r>
            <a:endParaRPr lang="en-US" sz="2800" dirty="0"/>
          </a:p>
        </p:txBody>
      </p:sp>
      <p:sp>
        <p:nvSpPr>
          <p:cNvPr id="6" name="Content Placeholder 5"/>
          <p:cNvSpPr>
            <a:spLocks noGrp="1"/>
          </p:cNvSpPr>
          <p:nvPr>
            <p:ph idx="1"/>
          </p:nvPr>
        </p:nvSpPr>
        <p:spPr/>
        <p:txBody>
          <a:bodyPr>
            <a:normAutofit/>
          </a:bodyPr>
          <a:lstStyle/>
          <a:p>
            <a:r>
              <a:rPr lang="en-US" dirty="0"/>
              <a:t>If Fund right, badly injured UM claimant loses any real benefit from UM since that prevents payment by Fund</a:t>
            </a:r>
          </a:p>
          <a:p>
            <a:r>
              <a:rPr lang="en-US" dirty="0"/>
              <a:t>If I were on other side, I would argue, where injuries warrant, exhaustion statute just reverses priority of payment, making UM pay first, with Fund then kicking in after UM</a:t>
            </a:r>
          </a:p>
        </p:txBody>
      </p:sp>
    </p:spTree>
    <p:extLst>
      <p:ext uri="{BB962C8B-B14F-4D97-AF65-F5344CB8AC3E}">
        <p14:creationId xmlns:p14="http://schemas.microsoft.com/office/powerpoint/2010/main" val="7962011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i="1" dirty="0"/>
              <a:t>Morris</a:t>
            </a:r>
            <a:r>
              <a:rPr lang="en-US" sz="2000" dirty="0"/>
              <a:t> and </a:t>
            </a:r>
            <a:r>
              <a:rPr lang="en-US" sz="2000" i="1" dirty="0"/>
              <a:t>Connor</a:t>
            </a:r>
            <a:r>
              <a:rPr lang="en-US" sz="2000" dirty="0"/>
              <a:t> and UM Coverage Under Resident Relative Coverage</a:t>
            </a:r>
            <a:endParaRPr lang="en-US" sz="2800" dirty="0"/>
          </a:p>
        </p:txBody>
      </p:sp>
      <p:sp>
        <p:nvSpPr>
          <p:cNvPr id="6" name="Content Placeholder 5"/>
          <p:cNvSpPr>
            <a:spLocks noGrp="1"/>
          </p:cNvSpPr>
          <p:nvPr>
            <p:ph idx="1"/>
          </p:nvPr>
        </p:nvSpPr>
        <p:spPr/>
        <p:txBody>
          <a:bodyPr>
            <a:normAutofit/>
          </a:bodyPr>
          <a:lstStyle/>
          <a:p>
            <a:r>
              <a:rPr lang="en-US" dirty="0"/>
              <a:t>Oklahoma axiom: “While an insurance company is free to decide at the outset who is and is not a UM insured, once it defines someone as a UM insured, it is not free to limit coverage based upon the particular vehicle occupied at the time of injury”</a:t>
            </a:r>
          </a:p>
          <a:p>
            <a:r>
              <a:rPr lang="en-US" dirty="0"/>
              <a:t>And, “it is up to the legislature to carve out any exceptions to this rule”</a:t>
            </a:r>
          </a:p>
        </p:txBody>
      </p:sp>
    </p:spTree>
    <p:extLst>
      <p:ext uri="{BB962C8B-B14F-4D97-AF65-F5344CB8AC3E}">
        <p14:creationId xmlns:p14="http://schemas.microsoft.com/office/powerpoint/2010/main" val="396118958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i="1" dirty="0"/>
              <a:t>Morris</a:t>
            </a:r>
            <a:r>
              <a:rPr lang="en-US" sz="2000" dirty="0"/>
              <a:t> and </a:t>
            </a:r>
            <a:r>
              <a:rPr lang="en-US" sz="2000" i="1" dirty="0"/>
              <a:t>Connor</a:t>
            </a:r>
            <a:r>
              <a:rPr lang="en-US" sz="2000" dirty="0"/>
              <a:t> and UM Coverage Under Resident Relative Coverage</a:t>
            </a:r>
            <a:endParaRPr lang="en-US" sz="2800" dirty="0"/>
          </a:p>
        </p:txBody>
      </p:sp>
      <p:sp>
        <p:nvSpPr>
          <p:cNvPr id="6" name="Content Placeholder 5"/>
          <p:cNvSpPr>
            <a:spLocks noGrp="1"/>
          </p:cNvSpPr>
          <p:nvPr>
            <p:ph idx="1"/>
          </p:nvPr>
        </p:nvSpPr>
        <p:spPr/>
        <p:txBody>
          <a:bodyPr>
            <a:normAutofit/>
          </a:bodyPr>
          <a:lstStyle/>
          <a:p>
            <a:r>
              <a:rPr lang="en-US" dirty="0"/>
              <a:t>Mantra comes from a trilogy of cases: </a:t>
            </a:r>
          </a:p>
          <a:p>
            <a:r>
              <a:rPr lang="en-US" i="1" dirty="0" err="1"/>
              <a:t>Cothren</a:t>
            </a:r>
            <a:r>
              <a:rPr lang="en-US" i="1" dirty="0"/>
              <a:t> v. </a:t>
            </a:r>
            <a:r>
              <a:rPr lang="en-US" i="1" dirty="0" err="1"/>
              <a:t>Emcasco</a:t>
            </a:r>
            <a:r>
              <a:rPr lang="en-US" i="1" dirty="0"/>
              <a:t>, </a:t>
            </a:r>
            <a:r>
              <a:rPr lang="en-US" dirty="0"/>
              <a:t>1976 OK 137, 555 P.2d 1037 invalidated “owned but uninsured vehicle” exclusion in UM policy (that policy excluded coverage to insured while occupying vehicle owned by insured, but not insured under policy)</a:t>
            </a:r>
          </a:p>
        </p:txBody>
      </p:sp>
    </p:spTree>
    <p:extLst>
      <p:ext uri="{BB962C8B-B14F-4D97-AF65-F5344CB8AC3E}">
        <p14:creationId xmlns:p14="http://schemas.microsoft.com/office/powerpoint/2010/main" val="27183903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i="1" dirty="0"/>
              <a:t>Morris</a:t>
            </a:r>
            <a:r>
              <a:rPr lang="en-US" sz="2000" dirty="0"/>
              <a:t> and </a:t>
            </a:r>
            <a:r>
              <a:rPr lang="en-US" sz="2000" i="1" dirty="0"/>
              <a:t>Connor</a:t>
            </a:r>
            <a:r>
              <a:rPr lang="en-US" sz="2000" dirty="0"/>
              <a:t> and UM Coverage Under Resident Relative Coverage</a:t>
            </a:r>
            <a:endParaRPr lang="en-US" sz="2800" dirty="0"/>
          </a:p>
        </p:txBody>
      </p:sp>
      <p:sp>
        <p:nvSpPr>
          <p:cNvPr id="6" name="Content Placeholder 5"/>
          <p:cNvSpPr>
            <a:spLocks noGrp="1"/>
          </p:cNvSpPr>
          <p:nvPr>
            <p:ph idx="1"/>
          </p:nvPr>
        </p:nvSpPr>
        <p:spPr/>
        <p:txBody>
          <a:bodyPr>
            <a:normAutofit/>
          </a:bodyPr>
          <a:lstStyle/>
          <a:p>
            <a:r>
              <a:rPr lang="en-US" i="1" dirty="0"/>
              <a:t>Shepard v. Farmers Ins. Co., </a:t>
            </a:r>
            <a:r>
              <a:rPr lang="en-US" dirty="0"/>
              <a:t>1976 OK 137, 555 P.2d 1037 by contrast Court upholds policy definition of insured which said resident relative who owned her own car was not UM insured under the policy</a:t>
            </a:r>
          </a:p>
          <a:p>
            <a:r>
              <a:rPr lang="en-US" dirty="0"/>
              <a:t>Okay since it did not take coverage away from defined insured</a:t>
            </a:r>
          </a:p>
        </p:txBody>
      </p:sp>
    </p:spTree>
    <p:extLst>
      <p:ext uri="{BB962C8B-B14F-4D97-AF65-F5344CB8AC3E}">
        <p14:creationId xmlns:p14="http://schemas.microsoft.com/office/powerpoint/2010/main" val="211146700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i="1" dirty="0"/>
              <a:t>Morris</a:t>
            </a:r>
            <a:r>
              <a:rPr lang="en-US" sz="2000" dirty="0"/>
              <a:t> and </a:t>
            </a:r>
            <a:r>
              <a:rPr lang="en-US" sz="2000" i="1" dirty="0"/>
              <a:t>Connor</a:t>
            </a:r>
            <a:r>
              <a:rPr lang="en-US" sz="2000" dirty="0"/>
              <a:t> and UM Coverage Under Resident Relative Coverage</a:t>
            </a:r>
            <a:endParaRPr lang="en-US" sz="2800" dirty="0"/>
          </a:p>
        </p:txBody>
      </p:sp>
      <p:sp>
        <p:nvSpPr>
          <p:cNvPr id="6" name="Content Placeholder 5"/>
          <p:cNvSpPr>
            <a:spLocks noGrp="1"/>
          </p:cNvSpPr>
          <p:nvPr>
            <p:ph idx="1"/>
          </p:nvPr>
        </p:nvSpPr>
        <p:spPr/>
        <p:txBody>
          <a:bodyPr>
            <a:normAutofit/>
          </a:bodyPr>
          <a:lstStyle/>
          <a:p>
            <a:r>
              <a:rPr lang="en-US" i="1" dirty="0"/>
              <a:t>State Farm </a:t>
            </a:r>
            <a:r>
              <a:rPr lang="en-US" i="1" dirty="0" err="1"/>
              <a:t>Mut</a:t>
            </a:r>
            <a:r>
              <a:rPr lang="en-US" i="1" dirty="0"/>
              <a:t>. Auto. Ins. Co. v. Wendt,</a:t>
            </a:r>
            <a:r>
              <a:rPr lang="en-US" dirty="0"/>
              <a:t> 1985 OK 75, 708 P.2d 581: </a:t>
            </a:r>
          </a:p>
          <a:p>
            <a:r>
              <a:rPr lang="en-US" dirty="0"/>
              <a:t>Once one defined as UM insured (Class I, only—since Class II UM does not follow the person) “subsequent exclusions inserted by the insurer in the policy which dilute and impermissibly limit uninsured motorists coverage are void as </a:t>
            </a:r>
            <a:r>
              <a:rPr lang="en-US" dirty="0" err="1"/>
              <a:t>violative</a:t>
            </a:r>
            <a:r>
              <a:rPr lang="en-US" dirty="0"/>
              <a:t> of the public policy expressed by [the UM statute]”</a:t>
            </a:r>
          </a:p>
        </p:txBody>
      </p:sp>
    </p:spTree>
    <p:extLst>
      <p:ext uri="{BB962C8B-B14F-4D97-AF65-F5344CB8AC3E}">
        <p14:creationId xmlns:p14="http://schemas.microsoft.com/office/powerpoint/2010/main" val="204672035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i="1" dirty="0"/>
              <a:t>Morris</a:t>
            </a:r>
            <a:r>
              <a:rPr lang="en-US" sz="2000" dirty="0"/>
              <a:t> and </a:t>
            </a:r>
            <a:r>
              <a:rPr lang="en-US" sz="2000" i="1" dirty="0"/>
              <a:t>Connor</a:t>
            </a:r>
            <a:r>
              <a:rPr lang="en-US" sz="2000" dirty="0"/>
              <a:t> and UM Coverage Under Resident Relative Coverage</a:t>
            </a:r>
            <a:endParaRPr lang="en-US" sz="2800" dirty="0"/>
          </a:p>
        </p:txBody>
      </p:sp>
      <p:sp>
        <p:nvSpPr>
          <p:cNvPr id="6" name="Content Placeholder 5"/>
          <p:cNvSpPr>
            <a:spLocks noGrp="1"/>
          </p:cNvSpPr>
          <p:nvPr>
            <p:ph idx="1"/>
          </p:nvPr>
        </p:nvSpPr>
        <p:spPr/>
        <p:txBody>
          <a:bodyPr>
            <a:normAutofit/>
          </a:bodyPr>
          <a:lstStyle/>
          <a:p>
            <a:r>
              <a:rPr lang="en-US" dirty="0"/>
              <a:t>For purposes of this section, there is no coverage </a:t>
            </a:r>
            <a:r>
              <a:rPr lang="en-US" i="1" dirty="0"/>
              <a:t>for any insured</a:t>
            </a:r>
            <a:r>
              <a:rPr lang="en-US" dirty="0"/>
              <a:t> while occupying a motor vehicle owned by, or furnished or available for the regular use of the named insured, a resident spouse of the named insured, or a resident relative of the named insured, if such motor vehicle is not insured </a:t>
            </a:r>
            <a:r>
              <a:rPr lang="en-US" i="1" dirty="0"/>
              <a:t>by a motor vehicle insurance policy </a:t>
            </a:r>
            <a:r>
              <a:rPr lang="en-US" dirty="0"/>
              <a:t>(emphasis added)</a:t>
            </a:r>
          </a:p>
        </p:txBody>
      </p:sp>
    </p:spTree>
    <p:extLst>
      <p:ext uri="{BB962C8B-B14F-4D97-AF65-F5344CB8AC3E}">
        <p14:creationId xmlns:p14="http://schemas.microsoft.com/office/powerpoint/2010/main" val="22071516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i="1" dirty="0"/>
              <a:t>Morris</a:t>
            </a:r>
            <a:r>
              <a:rPr lang="en-US" sz="2000" dirty="0"/>
              <a:t> and </a:t>
            </a:r>
            <a:r>
              <a:rPr lang="en-US" sz="2000" i="1" dirty="0"/>
              <a:t>Connor</a:t>
            </a:r>
            <a:r>
              <a:rPr lang="en-US" sz="2000" dirty="0"/>
              <a:t> and UM Coverage Under Resident Relative Coverage</a:t>
            </a:r>
            <a:endParaRPr lang="en-US" sz="2800" dirty="0"/>
          </a:p>
        </p:txBody>
      </p:sp>
      <p:sp>
        <p:nvSpPr>
          <p:cNvPr id="6" name="Content Placeholder 5"/>
          <p:cNvSpPr>
            <a:spLocks noGrp="1"/>
          </p:cNvSpPr>
          <p:nvPr>
            <p:ph idx="1"/>
          </p:nvPr>
        </p:nvSpPr>
        <p:spPr/>
        <p:txBody>
          <a:bodyPr>
            <a:normAutofit/>
          </a:bodyPr>
          <a:lstStyle/>
          <a:p>
            <a:r>
              <a:rPr lang="en-US" dirty="0"/>
              <a:t>In </a:t>
            </a:r>
            <a:r>
              <a:rPr lang="en-US" i="1" dirty="0"/>
              <a:t>Connor v. American Commerce Ins. Co</a:t>
            </a:r>
            <a:r>
              <a:rPr lang="en-US" dirty="0"/>
              <a:t>., 2009 OK CIV APP 61, 216 P.3d 850, son who lived with parents owned own motorcycle, </a:t>
            </a:r>
            <a:r>
              <a:rPr lang="en-US" i="1" dirty="0"/>
              <a:t>which he insured for liability only</a:t>
            </a:r>
            <a:r>
              <a:rPr lang="en-US" dirty="0"/>
              <a:t> with AIG</a:t>
            </a:r>
          </a:p>
          <a:p>
            <a:r>
              <a:rPr lang="en-US" dirty="0"/>
              <a:t>Parents had policy with American Commerce</a:t>
            </a:r>
          </a:p>
          <a:p>
            <a:r>
              <a:rPr lang="en-US" dirty="0"/>
              <a:t>Had UM that included resident relative in definition of UM insured</a:t>
            </a:r>
          </a:p>
          <a:p>
            <a:r>
              <a:rPr lang="en-US" dirty="0"/>
              <a:t>Policy then had </a:t>
            </a:r>
            <a:r>
              <a:rPr lang="en-US" i="1" dirty="0"/>
              <a:t>an exclusion</a:t>
            </a:r>
            <a:r>
              <a:rPr lang="en-US" dirty="0"/>
              <a:t> to UM coverage when resident relative occupied car that was </a:t>
            </a:r>
            <a:r>
              <a:rPr lang="en-US" i="1" dirty="0"/>
              <a:t>not insured for UM</a:t>
            </a:r>
          </a:p>
        </p:txBody>
      </p:sp>
    </p:spTree>
    <p:extLst>
      <p:ext uri="{BB962C8B-B14F-4D97-AF65-F5344CB8AC3E}">
        <p14:creationId xmlns:p14="http://schemas.microsoft.com/office/powerpoint/2010/main" val="178202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26, Subsection (b)(1)</a:t>
            </a:r>
          </a:p>
          <a:p>
            <a:r>
              <a:rPr lang="en-US" dirty="0"/>
              <a:t>Fourth, </a:t>
            </a:r>
            <a:r>
              <a:rPr lang="en-US" u="sng" dirty="0"/>
              <a:t>phrase “reasonably calculated to lead to the discovery of admissible evidence” deleted</a:t>
            </a:r>
            <a:endParaRPr lang="en-US" dirty="0"/>
          </a:p>
        </p:txBody>
      </p:sp>
    </p:spTree>
    <p:extLst>
      <p:ext uri="{BB962C8B-B14F-4D97-AF65-F5344CB8AC3E}">
        <p14:creationId xmlns:p14="http://schemas.microsoft.com/office/powerpoint/2010/main" val="157418958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i="1" dirty="0"/>
              <a:t>Morris</a:t>
            </a:r>
            <a:r>
              <a:rPr lang="en-US" sz="2000" dirty="0"/>
              <a:t> and </a:t>
            </a:r>
            <a:r>
              <a:rPr lang="en-US" sz="2000" i="1" dirty="0"/>
              <a:t>Connor</a:t>
            </a:r>
            <a:r>
              <a:rPr lang="en-US" sz="2000" dirty="0"/>
              <a:t> and UM Coverage Under Resident Relative Coverage</a:t>
            </a:r>
            <a:endParaRPr lang="en-US" sz="2800" dirty="0"/>
          </a:p>
        </p:txBody>
      </p:sp>
      <p:sp>
        <p:nvSpPr>
          <p:cNvPr id="6" name="Content Placeholder 5"/>
          <p:cNvSpPr>
            <a:spLocks noGrp="1"/>
          </p:cNvSpPr>
          <p:nvPr>
            <p:ph idx="1"/>
          </p:nvPr>
        </p:nvSpPr>
        <p:spPr/>
        <p:txBody>
          <a:bodyPr>
            <a:normAutofit/>
          </a:bodyPr>
          <a:lstStyle/>
          <a:p>
            <a:r>
              <a:rPr lang="en-US" dirty="0"/>
              <a:t>We tried to get Supreme Court to overrule </a:t>
            </a:r>
            <a:r>
              <a:rPr lang="en-US" i="1" dirty="0"/>
              <a:t>Connor</a:t>
            </a:r>
            <a:r>
              <a:rPr lang="en-US" dirty="0"/>
              <a:t> in </a:t>
            </a:r>
            <a:r>
              <a:rPr lang="en-US" i="1" dirty="0"/>
              <a:t>Morris v. America First Ins. Co.,</a:t>
            </a:r>
            <a:r>
              <a:rPr lang="en-US" dirty="0"/>
              <a:t> 2010 OK 35, 240 P.3d 661</a:t>
            </a:r>
          </a:p>
          <a:p>
            <a:r>
              <a:rPr lang="en-US" dirty="0"/>
              <a:t>Instead, Court limited </a:t>
            </a:r>
            <a:r>
              <a:rPr lang="en-US" i="1" dirty="0"/>
              <a:t>Connor</a:t>
            </a:r>
            <a:r>
              <a:rPr lang="en-US" dirty="0"/>
              <a:t> to where resident relative has no other UM</a:t>
            </a:r>
          </a:p>
        </p:txBody>
      </p:sp>
    </p:spTree>
    <p:extLst>
      <p:ext uri="{BB962C8B-B14F-4D97-AF65-F5344CB8AC3E}">
        <p14:creationId xmlns:p14="http://schemas.microsoft.com/office/powerpoint/2010/main" val="6060421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i="1" dirty="0"/>
              <a:t>Morris</a:t>
            </a:r>
            <a:r>
              <a:rPr lang="en-US" sz="2000" dirty="0"/>
              <a:t> and </a:t>
            </a:r>
            <a:r>
              <a:rPr lang="en-US" sz="2000" i="1" dirty="0"/>
              <a:t>Connor</a:t>
            </a:r>
            <a:r>
              <a:rPr lang="en-US" sz="2000" dirty="0"/>
              <a:t> and UM Coverage Under Resident Relative Coverage</a:t>
            </a:r>
            <a:endParaRPr lang="en-US" sz="2800" dirty="0"/>
          </a:p>
        </p:txBody>
      </p:sp>
      <p:sp>
        <p:nvSpPr>
          <p:cNvPr id="6" name="Content Placeholder 5"/>
          <p:cNvSpPr>
            <a:spLocks noGrp="1"/>
          </p:cNvSpPr>
          <p:nvPr>
            <p:ph idx="1"/>
          </p:nvPr>
        </p:nvSpPr>
        <p:spPr/>
        <p:txBody>
          <a:bodyPr>
            <a:normAutofit/>
          </a:bodyPr>
          <a:lstStyle/>
          <a:p>
            <a:r>
              <a:rPr lang="en-US" dirty="0"/>
              <a:t>Under these cases, if resident relative has separate policy that has UM, resident relative also entitled to UM on relative’s policy</a:t>
            </a:r>
          </a:p>
          <a:p>
            <a:r>
              <a:rPr lang="en-US" dirty="0"/>
              <a:t>But if resident relative’s separate policies have no UM, then there is no UM under relative’s policy either</a:t>
            </a:r>
          </a:p>
        </p:txBody>
      </p:sp>
    </p:spTree>
    <p:extLst>
      <p:ext uri="{BB962C8B-B14F-4D97-AF65-F5344CB8AC3E}">
        <p14:creationId xmlns:p14="http://schemas.microsoft.com/office/powerpoint/2010/main" val="221590850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Stacking of Commercial and Personal Policies</a:t>
            </a:r>
            <a:endParaRPr lang="en-US" sz="2800" dirty="0"/>
          </a:p>
        </p:txBody>
      </p:sp>
      <p:sp>
        <p:nvSpPr>
          <p:cNvPr id="6" name="Content Placeholder 5"/>
          <p:cNvSpPr>
            <a:spLocks noGrp="1"/>
          </p:cNvSpPr>
          <p:nvPr>
            <p:ph idx="1"/>
          </p:nvPr>
        </p:nvSpPr>
        <p:spPr/>
        <p:txBody>
          <a:bodyPr>
            <a:normAutofit/>
          </a:bodyPr>
          <a:lstStyle/>
          <a:p>
            <a:r>
              <a:rPr lang="en-US" dirty="0"/>
              <a:t>Employee who causes injury while on clock insured under his own auto policy, as well as under the employer’s commercial auto policy, as “additional insured” under omnibus coverage provision</a:t>
            </a:r>
          </a:p>
          <a:p>
            <a:r>
              <a:rPr lang="en-US" dirty="0"/>
              <a:t>Coverage on auto will usually be primary, with coverage on “non-owned” policy being excess </a:t>
            </a:r>
          </a:p>
        </p:txBody>
      </p:sp>
    </p:spTree>
    <p:extLst>
      <p:ext uri="{BB962C8B-B14F-4D97-AF65-F5344CB8AC3E}">
        <p14:creationId xmlns:p14="http://schemas.microsoft.com/office/powerpoint/2010/main" val="41115081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Stacking of Commercial and Personal Policies</a:t>
            </a:r>
            <a:endParaRPr lang="en-US" sz="2800" dirty="0"/>
          </a:p>
        </p:txBody>
      </p:sp>
      <p:sp>
        <p:nvSpPr>
          <p:cNvPr id="6" name="Content Placeholder 5"/>
          <p:cNvSpPr>
            <a:spLocks noGrp="1"/>
          </p:cNvSpPr>
          <p:nvPr>
            <p:ph idx="1"/>
          </p:nvPr>
        </p:nvSpPr>
        <p:spPr/>
        <p:txBody>
          <a:bodyPr>
            <a:normAutofit/>
          </a:bodyPr>
          <a:lstStyle/>
          <a:p>
            <a:r>
              <a:rPr lang="en-US" dirty="0"/>
              <a:t>Beware: if policy has “Limits of Liability Clause” restricting total coverage to “limits provided by the policy with the highest limits” </a:t>
            </a:r>
          </a:p>
          <a:p>
            <a:r>
              <a:rPr lang="en-US" dirty="0"/>
              <a:t>That will be enforced (</a:t>
            </a:r>
            <a:r>
              <a:rPr lang="en-US" i="1" dirty="0"/>
              <a:t>Gordon v. Gordon</a:t>
            </a:r>
            <a:r>
              <a:rPr lang="en-US" dirty="0"/>
              <a:t>, 2005 OK 5, 41 P.3d 391)</a:t>
            </a:r>
          </a:p>
          <a:p>
            <a:r>
              <a:rPr lang="en-US" dirty="0"/>
              <a:t>Compulsory insurance laws mandate only one legal limit of coverage</a:t>
            </a:r>
          </a:p>
        </p:txBody>
      </p:sp>
    </p:spTree>
    <p:extLst>
      <p:ext uri="{BB962C8B-B14F-4D97-AF65-F5344CB8AC3E}">
        <p14:creationId xmlns:p14="http://schemas.microsoft.com/office/powerpoint/2010/main" val="239225820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Stacking of Commercial and Personal Policies</a:t>
            </a:r>
            <a:endParaRPr lang="en-US" sz="2800" dirty="0"/>
          </a:p>
        </p:txBody>
      </p:sp>
      <p:sp>
        <p:nvSpPr>
          <p:cNvPr id="6" name="Content Placeholder 5"/>
          <p:cNvSpPr>
            <a:spLocks noGrp="1"/>
          </p:cNvSpPr>
          <p:nvPr>
            <p:ph idx="1"/>
          </p:nvPr>
        </p:nvSpPr>
        <p:spPr/>
        <p:txBody>
          <a:bodyPr>
            <a:normAutofit/>
          </a:bodyPr>
          <a:lstStyle/>
          <a:p>
            <a:r>
              <a:rPr lang="en-US" dirty="0"/>
              <a:t>If policies have no “Limits of Liability Clause” but both have “other insurance clauses” making each “excess,” provisions cancel each other out and both have pro rata primary coverage up to cumulative limit (</a:t>
            </a:r>
            <a:r>
              <a:rPr lang="en-US" i="1" dirty="0"/>
              <a:t>Equity </a:t>
            </a:r>
            <a:r>
              <a:rPr lang="en-US" i="1" dirty="0" err="1"/>
              <a:t>Mut</a:t>
            </a:r>
            <a:r>
              <a:rPr lang="en-US" i="1" dirty="0"/>
              <a:t>. Ins. Co. v. Spring Valley Wholesale Nursery, Inc.</a:t>
            </a:r>
            <a:r>
              <a:rPr lang="en-US" dirty="0"/>
              <a:t>, 1987 OK 121, 747 P.2d 947—involves commercial coverage on tractor trailer and personal coverage on the trailer)</a:t>
            </a:r>
          </a:p>
        </p:txBody>
      </p:sp>
    </p:spTree>
    <p:extLst>
      <p:ext uri="{BB962C8B-B14F-4D97-AF65-F5344CB8AC3E}">
        <p14:creationId xmlns:p14="http://schemas.microsoft.com/office/powerpoint/2010/main" val="37753458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Stacking of Commercial and Personal Policies</a:t>
            </a:r>
            <a:endParaRPr lang="en-US" sz="2800" dirty="0"/>
          </a:p>
        </p:txBody>
      </p:sp>
      <p:sp>
        <p:nvSpPr>
          <p:cNvPr id="6" name="Content Placeholder 5"/>
          <p:cNvSpPr>
            <a:spLocks noGrp="1"/>
          </p:cNvSpPr>
          <p:nvPr>
            <p:ph idx="1"/>
          </p:nvPr>
        </p:nvSpPr>
        <p:spPr/>
        <p:txBody>
          <a:bodyPr>
            <a:normAutofit/>
          </a:bodyPr>
          <a:lstStyle/>
          <a:p>
            <a:r>
              <a:rPr lang="en-US" i="1" dirty="0"/>
              <a:t>Shelter General Ins. Co. v. </a:t>
            </a:r>
            <a:r>
              <a:rPr lang="en-US" i="1" dirty="0" err="1"/>
              <a:t>Earthsmart</a:t>
            </a:r>
            <a:r>
              <a:rPr lang="en-US" i="1" dirty="0"/>
              <a:t> Const.</a:t>
            </a:r>
            <a:r>
              <a:rPr lang="en-US" dirty="0"/>
              <a:t>, Inc.,2015 WL 6672216 holds you cannot stack coverage on semi-tractor with separate coverage on semi-trailer, when written by same company</a:t>
            </a:r>
          </a:p>
        </p:txBody>
      </p:sp>
      <p:pic>
        <p:nvPicPr>
          <p:cNvPr id="10242" name="Picture 2" descr="C:\Users\PKouri\Desktop\NBI 2016\truck and 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647" y="3143186"/>
            <a:ext cx="7030036" cy="290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1070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Excess Coverage</a:t>
            </a:r>
            <a:endParaRPr lang="en-US" sz="2800" dirty="0"/>
          </a:p>
        </p:txBody>
      </p:sp>
      <p:sp>
        <p:nvSpPr>
          <p:cNvPr id="6" name="Content Placeholder 5"/>
          <p:cNvSpPr>
            <a:spLocks noGrp="1"/>
          </p:cNvSpPr>
          <p:nvPr>
            <p:ph idx="1"/>
          </p:nvPr>
        </p:nvSpPr>
        <p:spPr/>
        <p:txBody>
          <a:bodyPr>
            <a:normAutofit/>
          </a:bodyPr>
          <a:lstStyle/>
          <a:p>
            <a:r>
              <a:rPr lang="en-US" dirty="0"/>
              <a:t>Liability coverage may condition coverage on exhaustion of all other available coverage</a:t>
            </a:r>
          </a:p>
          <a:p>
            <a:r>
              <a:rPr lang="en-US" i="1" dirty="0"/>
              <a:t>Smith v. Geico,</a:t>
            </a:r>
            <a:r>
              <a:rPr lang="en-US" dirty="0"/>
              <a:t>1976 OK 190, 558 P.2d 1160</a:t>
            </a:r>
          </a:p>
          <a:p>
            <a:r>
              <a:rPr lang="en-US" dirty="0"/>
              <a:t>Upholds clause making coverage on driver of non-owned auto excess to coverage on auto</a:t>
            </a:r>
          </a:p>
        </p:txBody>
      </p:sp>
    </p:spTree>
    <p:extLst>
      <p:ext uri="{BB962C8B-B14F-4D97-AF65-F5344CB8AC3E}">
        <p14:creationId xmlns:p14="http://schemas.microsoft.com/office/powerpoint/2010/main" val="24955006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UM Priority and is Umbrella Counted in Determining Liability Limits?</a:t>
            </a:r>
            <a:endParaRPr lang="en-US" sz="2800" dirty="0"/>
          </a:p>
        </p:txBody>
      </p:sp>
      <p:sp>
        <p:nvSpPr>
          <p:cNvPr id="6" name="Content Placeholder 5"/>
          <p:cNvSpPr>
            <a:spLocks noGrp="1"/>
          </p:cNvSpPr>
          <p:nvPr>
            <p:ph idx="1"/>
          </p:nvPr>
        </p:nvSpPr>
        <p:spPr/>
        <p:txBody>
          <a:bodyPr>
            <a:normAutofit/>
          </a:bodyPr>
          <a:lstStyle/>
          <a:p>
            <a:r>
              <a:rPr lang="en-US" dirty="0"/>
              <a:t>Is there priority among UM and is Excess/Umbrella policy considered in determining tortfeasor coverage limits?</a:t>
            </a:r>
          </a:p>
        </p:txBody>
      </p:sp>
      <p:pic>
        <p:nvPicPr>
          <p:cNvPr id="11266" name="Picture 2" descr="C:\Users\PKouri\Desktop\NBI 2016\umbre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0345" y="2884792"/>
            <a:ext cx="4522176" cy="367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69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UM Priority and is Umbrella Counted in Determining Liability Limits?</a:t>
            </a:r>
            <a:endParaRPr lang="en-US" sz="2800" dirty="0"/>
          </a:p>
        </p:txBody>
      </p:sp>
      <p:sp>
        <p:nvSpPr>
          <p:cNvPr id="6" name="Content Placeholder 5"/>
          <p:cNvSpPr>
            <a:spLocks noGrp="1"/>
          </p:cNvSpPr>
          <p:nvPr>
            <p:ph idx="1"/>
          </p:nvPr>
        </p:nvSpPr>
        <p:spPr/>
        <p:txBody>
          <a:bodyPr>
            <a:normAutofit/>
          </a:bodyPr>
          <a:lstStyle/>
          <a:p>
            <a:r>
              <a:rPr lang="en-US" dirty="0"/>
              <a:t>NOT with respect to UM</a:t>
            </a:r>
          </a:p>
          <a:p>
            <a:r>
              <a:rPr lang="en-US" dirty="0"/>
              <a:t>UM first party coverage for which insured (or someone on their behalf) has paid premium</a:t>
            </a:r>
          </a:p>
          <a:p>
            <a:r>
              <a:rPr lang="en-US" dirty="0"/>
              <a:t>Made clear in </a:t>
            </a:r>
            <a:r>
              <a:rPr lang="en-US" i="1" dirty="0" err="1"/>
              <a:t>Mustain</a:t>
            </a:r>
            <a:r>
              <a:rPr lang="en-US" i="1" dirty="0"/>
              <a:t> v. United States Fid. &amp; Guar. Co.,</a:t>
            </a:r>
            <a:r>
              <a:rPr lang="en-US" dirty="0"/>
              <a:t> 1996 OK 98, 925 P.2d 533</a:t>
            </a:r>
          </a:p>
          <a:p>
            <a:endParaRPr lang="en-US" dirty="0"/>
          </a:p>
        </p:txBody>
      </p:sp>
    </p:spTree>
    <p:extLst>
      <p:ext uri="{BB962C8B-B14F-4D97-AF65-F5344CB8AC3E}">
        <p14:creationId xmlns:p14="http://schemas.microsoft.com/office/powerpoint/2010/main" val="17644206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UM Priority and is Umbrella Counted in Determining Liability Limits?</a:t>
            </a:r>
            <a:endParaRPr lang="en-US" sz="2800" dirty="0"/>
          </a:p>
        </p:txBody>
      </p:sp>
      <p:sp>
        <p:nvSpPr>
          <p:cNvPr id="6" name="Content Placeholder 5"/>
          <p:cNvSpPr>
            <a:spLocks noGrp="1"/>
          </p:cNvSpPr>
          <p:nvPr>
            <p:ph idx="1"/>
          </p:nvPr>
        </p:nvSpPr>
        <p:spPr/>
        <p:txBody>
          <a:bodyPr>
            <a:normAutofit/>
          </a:bodyPr>
          <a:lstStyle/>
          <a:p>
            <a:r>
              <a:rPr lang="en-US" i="1" dirty="0" err="1"/>
              <a:t>Mustain</a:t>
            </a:r>
            <a:r>
              <a:rPr lang="en-US" dirty="0"/>
              <a:t> makes clear once UM paid, insurance companies may still have right to apportionment amongst themselves as to which ultimately bears burden of UM paid</a:t>
            </a:r>
          </a:p>
        </p:txBody>
      </p:sp>
    </p:spTree>
    <p:extLst>
      <p:ext uri="{BB962C8B-B14F-4D97-AF65-F5344CB8AC3E}">
        <p14:creationId xmlns:p14="http://schemas.microsoft.com/office/powerpoint/2010/main" val="1559597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26, Subsection (d)(2)</a:t>
            </a:r>
          </a:p>
          <a:p>
            <a:r>
              <a:rPr lang="en-US" dirty="0"/>
              <a:t>Either party may issue Rule 34 document request 21 days after service of summons and complaint</a:t>
            </a:r>
          </a:p>
        </p:txBody>
      </p:sp>
    </p:spTree>
    <p:extLst>
      <p:ext uri="{BB962C8B-B14F-4D97-AF65-F5344CB8AC3E}">
        <p14:creationId xmlns:p14="http://schemas.microsoft.com/office/powerpoint/2010/main" val="65802193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UM Priority and is Umbrella Counted in Determining Liability Limits?</a:t>
            </a:r>
            <a:endParaRPr lang="en-US" sz="2800" dirty="0"/>
          </a:p>
        </p:txBody>
      </p:sp>
      <p:sp>
        <p:nvSpPr>
          <p:cNvPr id="6" name="Content Placeholder 5"/>
          <p:cNvSpPr>
            <a:spLocks noGrp="1"/>
          </p:cNvSpPr>
          <p:nvPr>
            <p:ph idx="1"/>
          </p:nvPr>
        </p:nvSpPr>
        <p:spPr/>
        <p:txBody>
          <a:bodyPr>
            <a:normAutofit/>
          </a:bodyPr>
          <a:lstStyle/>
          <a:p>
            <a:r>
              <a:rPr lang="en-US" dirty="0"/>
              <a:t>Also, since UM primary, once insured shows damages in excess of liability limits, UM must pay amount in excess of liability, up to limit, from “dollar one” without waiting for insured to “exhaust” liability coverage</a:t>
            </a:r>
          </a:p>
          <a:p>
            <a:r>
              <a:rPr lang="en-US" i="1" dirty="0"/>
              <a:t>Burch v. Allstate Ins. Co.,</a:t>
            </a:r>
            <a:r>
              <a:rPr lang="en-US" dirty="0"/>
              <a:t> 1998 OK 129, 977 P.2d 1057</a:t>
            </a:r>
          </a:p>
        </p:txBody>
      </p:sp>
    </p:spTree>
    <p:extLst>
      <p:ext uri="{BB962C8B-B14F-4D97-AF65-F5344CB8AC3E}">
        <p14:creationId xmlns:p14="http://schemas.microsoft.com/office/powerpoint/2010/main" val="391279897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UM Priority and is Umbrella Counted in Determining Liability Limits?</a:t>
            </a:r>
            <a:endParaRPr lang="en-US" sz="2800" dirty="0"/>
          </a:p>
        </p:txBody>
      </p:sp>
      <p:sp>
        <p:nvSpPr>
          <p:cNvPr id="6" name="Content Placeholder 5"/>
          <p:cNvSpPr>
            <a:spLocks noGrp="1"/>
          </p:cNvSpPr>
          <p:nvPr>
            <p:ph idx="1"/>
          </p:nvPr>
        </p:nvSpPr>
        <p:spPr/>
        <p:txBody>
          <a:bodyPr>
            <a:normAutofit/>
          </a:bodyPr>
          <a:lstStyle/>
          <a:p>
            <a:r>
              <a:rPr lang="en-US" dirty="0"/>
              <a:t>If multiple UM carriers, all have duty to pay first, then resolve priority amongst themselves (</a:t>
            </a:r>
            <a:r>
              <a:rPr lang="en-US" i="1" dirty="0" err="1"/>
              <a:t>Pentz</a:t>
            </a:r>
            <a:r>
              <a:rPr lang="en-US" i="1" dirty="0"/>
              <a:t> v. Davis,</a:t>
            </a:r>
            <a:r>
              <a:rPr lang="en-US" dirty="0"/>
              <a:t> 1996 OK 89, 927 P.2d 538)</a:t>
            </a:r>
          </a:p>
        </p:txBody>
      </p:sp>
      <p:pic>
        <p:nvPicPr>
          <p:cNvPr id="12290" name="Picture 2" descr="C:\Users\PKouri\Desktop\NBI 2016\no esca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447" y="2998763"/>
            <a:ext cx="4594860" cy="286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845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UM—PLAYING THE STACKING AND OFFSETS GAME </a:t>
            </a:r>
            <a:br>
              <a:rPr lang="en-US" sz="2800" dirty="0"/>
            </a:br>
            <a:r>
              <a:rPr lang="en-US" sz="2000" cap="all" dirty="0"/>
              <a:t>Multiple Policyholders</a:t>
            </a:r>
            <a:br>
              <a:rPr lang="en-US" sz="2000" cap="all" dirty="0"/>
            </a:br>
            <a:r>
              <a:rPr lang="en-US" sz="2000" dirty="0"/>
              <a:t>UM Priority and is Umbrella Counted in Determining Liability Limits?</a:t>
            </a:r>
            <a:endParaRPr lang="en-US" sz="2800" dirty="0"/>
          </a:p>
        </p:txBody>
      </p:sp>
      <p:sp>
        <p:nvSpPr>
          <p:cNvPr id="6" name="Content Placeholder 5"/>
          <p:cNvSpPr>
            <a:spLocks noGrp="1"/>
          </p:cNvSpPr>
          <p:nvPr>
            <p:ph idx="1"/>
          </p:nvPr>
        </p:nvSpPr>
        <p:spPr/>
        <p:txBody>
          <a:bodyPr>
            <a:normAutofit/>
          </a:bodyPr>
          <a:lstStyle/>
          <a:p>
            <a:r>
              <a:rPr lang="en-US" dirty="0"/>
              <a:t>UM insured need not count excess or umbrella liability coverage in determining whether injuries exceed liability limits</a:t>
            </a:r>
          </a:p>
          <a:p>
            <a:r>
              <a:rPr lang="en-US" i="1" dirty="0" err="1"/>
              <a:t>Geico</a:t>
            </a:r>
            <a:r>
              <a:rPr lang="en-US" i="1" dirty="0"/>
              <a:t> v. Northwestern Pacific Ind. Co., </a:t>
            </a:r>
            <a:r>
              <a:rPr lang="en-US" dirty="0"/>
              <a:t>2005 OK 40, 115 P.3d 856,</a:t>
            </a:r>
          </a:p>
        </p:txBody>
      </p:sp>
    </p:spTree>
    <p:extLst>
      <p:ext uri="{BB962C8B-B14F-4D97-AF65-F5344CB8AC3E}">
        <p14:creationId xmlns:p14="http://schemas.microsoft.com/office/powerpoint/2010/main" val="214828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26, Subsection (f)(3)</a:t>
            </a:r>
          </a:p>
          <a:p>
            <a:r>
              <a:rPr lang="en-US" dirty="0"/>
              <a:t>Discovery plans must now state party’s view on preservation of ESI and whether they want court to enter order following agreement reached pursuant to FRE 502</a:t>
            </a:r>
          </a:p>
        </p:txBody>
      </p:sp>
    </p:spTree>
    <p:extLst>
      <p:ext uri="{BB962C8B-B14F-4D97-AF65-F5344CB8AC3E}">
        <p14:creationId xmlns:p14="http://schemas.microsoft.com/office/powerpoint/2010/main" val="261076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I. LEGISLATIVE AND CASE LAW UPDATE:</a:t>
            </a:r>
            <a:br>
              <a:rPr lang="en-US" sz="4800" dirty="0"/>
            </a:br>
            <a:r>
              <a:rPr lang="en-US" sz="3600" dirty="0"/>
              <a:t>A. FEDERAL AND STATE RULES/PROCEDURES UPDATE </a:t>
            </a:r>
            <a:br>
              <a:rPr lang="en-US" sz="3600" dirty="0"/>
            </a:br>
            <a:br>
              <a:rPr lang="en-US" sz="4800" dirty="0"/>
            </a:br>
            <a:endParaRPr lang="en-US" sz="48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186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26, Subsection (f)(3)</a:t>
            </a:r>
          </a:p>
          <a:p>
            <a:r>
              <a:rPr lang="en-US" dirty="0"/>
              <a:t>FRE 502(e) allows limitations on waivers due to inadvertent disclosure of attorney work product and attorney-client communications</a:t>
            </a:r>
          </a:p>
        </p:txBody>
      </p:sp>
    </p:spTree>
    <p:extLst>
      <p:ext uri="{BB962C8B-B14F-4D97-AF65-F5344CB8AC3E}">
        <p14:creationId xmlns:p14="http://schemas.microsoft.com/office/powerpoint/2010/main" val="202833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Rules 30, 31, 33</a:t>
            </a:r>
          </a:p>
          <a:p>
            <a:r>
              <a:rPr lang="en-US" dirty="0"/>
              <a:t>Amended to reflect proportionality changes to 26(b)(1)</a:t>
            </a:r>
          </a:p>
        </p:txBody>
      </p:sp>
    </p:spTree>
    <p:extLst>
      <p:ext uri="{BB962C8B-B14F-4D97-AF65-F5344CB8AC3E}">
        <p14:creationId xmlns:p14="http://schemas.microsoft.com/office/powerpoint/2010/main" val="2358906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34, Subsection (b)(2)</a:t>
            </a:r>
          </a:p>
          <a:p>
            <a:r>
              <a:rPr lang="en-US" dirty="0"/>
              <a:t>Amendments narrow objections party can make to document requests</a:t>
            </a:r>
          </a:p>
        </p:txBody>
      </p:sp>
    </p:spTree>
    <p:extLst>
      <p:ext uri="{BB962C8B-B14F-4D97-AF65-F5344CB8AC3E}">
        <p14:creationId xmlns:p14="http://schemas.microsoft.com/office/powerpoint/2010/main" val="424443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34, Subsection (b)(2)</a:t>
            </a:r>
          </a:p>
          <a:p>
            <a:r>
              <a:rPr lang="en-US" dirty="0"/>
              <a:t>Lastly, objections to document requests must state whether responsive materials withheld on basis of objection</a:t>
            </a:r>
          </a:p>
        </p:txBody>
      </p:sp>
    </p:spTree>
    <p:extLst>
      <p:ext uri="{BB962C8B-B14F-4D97-AF65-F5344CB8AC3E}">
        <p14:creationId xmlns:p14="http://schemas.microsoft.com/office/powerpoint/2010/main" val="43964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37, Subsection (e)</a:t>
            </a:r>
          </a:p>
          <a:p>
            <a:r>
              <a:rPr lang="en-US" dirty="0"/>
              <a:t>2015 amendments overhaul 2006 version of Federal Rules related to party’s failure to preserve ESI</a:t>
            </a:r>
          </a:p>
        </p:txBody>
      </p:sp>
    </p:spTree>
    <p:extLst>
      <p:ext uri="{BB962C8B-B14F-4D97-AF65-F5344CB8AC3E}">
        <p14:creationId xmlns:p14="http://schemas.microsoft.com/office/powerpoint/2010/main" val="3453289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37, Subsection (e)</a:t>
            </a:r>
          </a:p>
          <a:p>
            <a:r>
              <a:rPr lang="en-US" dirty="0"/>
              <a:t>Court may take action when:</a:t>
            </a:r>
          </a:p>
          <a:p>
            <a:r>
              <a:rPr lang="en-US" dirty="0"/>
              <a:t>(1) lost information electronically stored</a:t>
            </a:r>
          </a:p>
          <a:p>
            <a:r>
              <a:rPr lang="en-US" dirty="0"/>
              <a:t>(2) type of ESI should have been preserved in anticipation or conduct of litigation </a:t>
            </a:r>
          </a:p>
          <a:p>
            <a:r>
              <a:rPr lang="en-US" dirty="0"/>
              <a:t>(3) ESI lost because party failed to take reasonable steps to preserve it</a:t>
            </a:r>
          </a:p>
          <a:p>
            <a:r>
              <a:rPr lang="en-US" dirty="0"/>
              <a:t>(4) lost ESI information cannot be restored or replaced though additional discovery</a:t>
            </a:r>
          </a:p>
        </p:txBody>
      </p:sp>
    </p:spTree>
    <p:extLst>
      <p:ext uri="{BB962C8B-B14F-4D97-AF65-F5344CB8AC3E}">
        <p14:creationId xmlns:p14="http://schemas.microsoft.com/office/powerpoint/2010/main" val="2591940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37, Subsection (e)</a:t>
            </a:r>
          </a:p>
          <a:p>
            <a:r>
              <a:rPr lang="en-US" dirty="0"/>
              <a:t>Upon finding court could take action, court must determine whether:</a:t>
            </a:r>
          </a:p>
          <a:p>
            <a:r>
              <a:rPr lang="en-US" dirty="0"/>
              <a:t>(a) party who lost ESI acted with intent to deprive other party of ESI’s use in litigation or </a:t>
            </a:r>
          </a:p>
          <a:p>
            <a:r>
              <a:rPr lang="en-US" dirty="0"/>
              <a:t>(b) whether loss was simply prejudicial to other party, but not intended as such</a:t>
            </a:r>
          </a:p>
        </p:txBody>
      </p:sp>
    </p:spTree>
    <p:extLst>
      <p:ext uri="{BB962C8B-B14F-4D97-AF65-F5344CB8AC3E}">
        <p14:creationId xmlns:p14="http://schemas.microsoft.com/office/powerpoint/2010/main" val="3683581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37, Subsection (e)</a:t>
            </a:r>
          </a:p>
          <a:p>
            <a:r>
              <a:rPr lang="en-US" dirty="0"/>
              <a:t>If court determines party acted with intent in losing ESI, it may take more punitive measures of:</a:t>
            </a:r>
          </a:p>
          <a:p>
            <a:r>
              <a:rPr lang="en-US" dirty="0"/>
              <a:t>(1) presuming lost information was unfavorable to responsible party</a:t>
            </a:r>
          </a:p>
          <a:p>
            <a:r>
              <a:rPr lang="en-US" dirty="0"/>
              <a:t>(2) instructing jury it may or must presume information unfavorable to party responsible for loss, or </a:t>
            </a:r>
          </a:p>
          <a:p>
            <a:r>
              <a:rPr lang="en-US" dirty="0"/>
              <a:t>(3) dismissing action or ordering default judgment</a:t>
            </a:r>
          </a:p>
        </p:txBody>
      </p:sp>
    </p:spTree>
    <p:extLst>
      <p:ext uri="{BB962C8B-B14F-4D97-AF65-F5344CB8AC3E}">
        <p14:creationId xmlns:p14="http://schemas.microsoft.com/office/powerpoint/2010/main" val="79396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37, Subsection (e)</a:t>
            </a:r>
          </a:p>
          <a:p>
            <a:r>
              <a:rPr lang="en-US" dirty="0"/>
              <a:t>Prejudicial loss of ESI due to party’s negligence does not give rise to inference against party, but court may order such measures as are necessary to cure prejudicial effect</a:t>
            </a:r>
          </a:p>
        </p:txBody>
      </p:sp>
    </p:spTree>
    <p:extLst>
      <p:ext uri="{BB962C8B-B14F-4D97-AF65-F5344CB8AC3E}">
        <p14:creationId xmlns:p14="http://schemas.microsoft.com/office/powerpoint/2010/main" val="139551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55, Subsection (c)</a:t>
            </a:r>
          </a:p>
          <a:p>
            <a:r>
              <a:rPr lang="en-US" dirty="0"/>
              <a:t>Amended to reflect distinction between default judgment where court has not directed entry of final judgment under Rule 54(b) and final judgment subject to stricter demands under Rule 60(b)</a:t>
            </a:r>
          </a:p>
        </p:txBody>
      </p:sp>
    </p:spTree>
    <p:extLst>
      <p:ext uri="{BB962C8B-B14F-4D97-AF65-F5344CB8AC3E}">
        <p14:creationId xmlns:p14="http://schemas.microsoft.com/office/powerpoint/2010/main" val="320748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lstStyle/>
          <a:p>
            <a:r>
              <a:rPr lang="en-US" dirty="0"/>
              <a:t>Rule 1:</a:t>
            </a:r>
          </a:p>
          <a:p>
            <a:r>
              <a:rPr lang="en-US" dirty="0"/>
              <a:t>Modified to specify “parties” should share responsibility with court in administration of justice</a:t>
            </a:r>
          </a:p>
        </p:txBody>
      </p:sp>
    </p:spTree>
    <p:extLst>
      <p:ext uri="{BB962C8B-B14F-4D97-AF65-F5344CB8AC3E}">
        <p14:creationId xmlns:p14="http://schemas.microsoft.com/office/powerpoint/2010/main" val="423497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84</a:t>
            </a:r>
          </a:p>
          <a:p>
            <a:r>
              <a:rPr lang="en-US" dirty="0"/>
              <a:t>Before 2015 amendments, this provision provided forms to illustrate “simplicity and brevity of statements which the rules contemplate”</a:t>
            </a:r>
          </a:p>
        </p:txBody>
      </p:sp>
      <p:pic>
        <p:nvPicPr>
          <p:cNvPr id="2050" name="Picture 2" descr="C:\Users\PKouri\Desktop\NBI 2016\are-these-the-most-beautiful-about-the-beauty-of-mathematica-theorems-15-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124" y="3587261"/>
            <a:ext cx="3587262"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1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FRCP DOES NOT APPLY IN OKLAHOMA COURTS</a:t>
            </a:r>
            <a:endParaRPr lang="en-US" sz="2800" dirty="0"/>
          </a:p>
        </p:txBody>
      </p:sp>
      <p:sp>
        <p:nvSpPr>
          <p:cNvPr id="6" name="Content Placeholder 5"/>
          <p:cNvSpPr>
            <a:spLocks noGrp="1"/>
          </p:cNvSpPr>
          <p:nvPr>
            <p:ph idx="1"/>
          </p:nvPr>
        </p:nvSpPr>
        <p:spPr/>
        <p:txBody>
          <a:bodyPr>
            <a:normAutofit/>
          </a:bodyPr>
          <a:lstStyle/>
          <a:p>
            <a:pPr marL="0" indent="0">
              <a:buNone/>
            </a:pPr>
            <a:r>
              <a:rPr lang="en-US" dirty="0"/>
              <a:t>FEDERAL RULES OF CIVIL PROCEDURE IN OKLAHOMA STATE COURT</a:t>
            </a:r>
          </a:p>
          <a:p>
            <a:r>
              <a:rPr lang="en-US" i="1" dirty="0"/>
              <a:t>Pierson v. Joplin</a:t>
            </a:r>
            <a:r>
              <a:rPr lang="en-US" dirty="0"/>
              <a:t>, 2016 OK 40, ---P.3d---, Negative Ghost Rider, the pattern is full . . .</a:t>
            </a:r>
          </a:p>
        </p:txBody>
      </p:sp>
      <p:pic>
        <p:nvPicPr>
          <p:cNvPr id="3075" name="Picture 3" descr="C:\Users\PKouri\Desktop\NBI 2016\JoinOrDie_withCraigFerguson_Watch_Desktop-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208" y="3148065"/>
            <a:ext cx="4456966" cy="250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53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a:t>
            </a:r>
            <a:br>
              <a:rPr lang="en-US" sz="2000" dirty="0"/>
            </a:br>
            <a:r>
              <a:rPr lang="en-US" sz="2000" dirty="0"/>
              <a:t>CHANGES TO FEDERAL RULES OF EVIDENCE IN THE LAST 3 YEARS</a:t>
            </a:r>
            <a:endParaRPr lang="en-US" sz="2800" dirty="0"/>
          </a:p>
        </p:txBody>
      </p:sp>
      <p:sp>
        <p:nvSpPr>
          <p:cNvPr id="6" name="Content Placeholder 5"/>
          <p:cNvSpPr>
            <a:spLocks noGrp="1"/>
          </p:cNvSpPr>
          <p:nvPr>
            <p:ph idx="1"/>
          </p:nvPr>
        </p:nvSpPr>
        <p:spPr/>
        <p:txBody>
          <a:bodyPr>
            <a:normAutofit/>
          </a:bodyPr>
          <a:lstStyle/>
          <a:p>
            <a:r>
              <a:rPr lang="en-US" dirty="0"/>
              <a:t>Rule 803, Hearsay Objections</a:t>
            </a:r>
          </a:p>
          <a:p>
            <a:r>
              <a:rPr lang="en-US" dirty="0"/>
              <a:t>Puts burden on objecting party to prove lack of trustworthiness of exceptions pertaining to “Business Records, “Lack of Records,” and “Public Records” </a:t>
            </a:r>
          </a:p>
        </p:txBody>
      </p:sp>
    </p:spTree>
    <p:extLst>
      <p:ext uri="{BB962C8B-B14F-4D97-AF65-F5344CB8AC3E}">
        <p14:creationId xmlns:p14="http://schemas.microsoft.com/office/powerpoint/2010/main" val="1760809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 </a:t>
            </a:r>
            <a:br>
              <a:rPr lang="en-US" sz="2000" dirty="0"/>
            </a:br>
            <a:r>
              <a:rPr lang="en-US" sz="2000" dirty="0"/>
              <a:t>CHANGES TO FEDERAL RULES OF EVIDENCE IN THE LAST 3 YEARS</a:t>
            </a:r>
            <a:endParaRPr lang="en-US" sz="2800" dirty="0"/>
          </a:p>
        </p:txBody>
      </p:sp>
      <p:sp>
        <p:nvSpPr>
          <p:cNvPr id="6" name="Content Placeholder 5"/>
          <p:cNvSpPr>
            <a:spLocks noGrp="1"/>
          </p:cNvSpPr>
          <p:nvPr>
            <p:ph idx="1"/>
          </p:nvPr>
        </p:nvSpPr>
        <p:spPr/>
        <p:txBody>
          <a:bodyPr>
            <a:normAutofit/>
          </a:bodyPr>
          <a:lstStyle/>
          <a:p>
            <a:r>
              <a:rPr lang="en-US" dirty="0"/>
              <a:t>Rule 801, Subsection, Year: 2014 </a:t>
            </a:r>
          </a:p>
          <a:p>
            <a:r>
              <a:rPr lang="en-US" dirty="0"/>
              <a:t>Allows prior consistent statement “to rehabilitate a declarant’s credibility as a witness”</a:t>
            </a:r>
          </a:p>
        </p:txBody>
      </p:sp>
    </p:spTree>
    <p:extLst>
      <p:ext uri="{BB962C8B-B14F-4D97-AF65-F5344CB8AC3E}">
        <p14:creationId xmlns:p14="http://schemas.microsoft.com/office/powerpoint/2010/main" val="1197485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 </a:t>
            </a:r>
            <a:br>
              <a:rPr lang="en-US" sz="2000" dirty="0"/>
            </a:br>
            <a:r>
              <a:rPr lang="en-US" sz="2000" b="1" dirty="0"/>
              <a:t>APPLICATION OF OKLAHOMA’S 12 O.S. §3009.1 IN FEDERAL COURT</a:t>
            </a:r>
            <a:endParaRPr lang="en-US" sz="2800" b="1" dirty="0"/>
          </a:p>
        </p:txBody>
      </p:sp>
      <p:sp>
        <p:nvSpPr>
          <p:cNvPr id="6" name="Content Placeholder 5"/>
          <p:cNvSpPr>
            <a:spLocks noGrp="1"/>
          </p:cNvSpPr>
          <p:nvPr>
            <p:ph idx="1"/>
          </p:nvPr>
        </p:nvSpPr>
        <p:spPr/>
        <p:txBody>
          <a:bodyPr>
            <a:normAutofit/>
          </a:bodyPr>
          <a:lstStyle/>
          <a:p>
            <a:r>
              <a:rPr lang="en-US" dirty="0"/>
              <a:t>Statute is state evidentiary rule saying (under certain circumstances) in personal injury case, plaintiff may only introduce evidence of amount of medical bills paid (or </a:t>
            </a:r>
            <a:r>
              <a:rPr lang="en-US" dirty="0" err="1"/>
              <a:t>liened</a:t>
            </a:r>
            <a:r>
              <a:rPr lang="en-US" dirty="0"/>
              <a:t>), rather than full, billed amounts</a:t>
            </a:r>
          </a:p>
        </p:txBody>
      </p:sp>
    </p:spTree>
    <p:extLst>
      <p:ext uri="{BB962C8B-B14F-4D97-AF65-F5344CB8AC3E}">
        <p14:creationId xmlns:p14="http://schemas.microsoft.com/office/powerpoint/2010/main" val="3550974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 </a:t>
            </a:r>
            <a:br>
              <a:rPr lang="en-US" sz="2000" dirty="0"/>
            </a:br>
            <a:r>
              <a:rPr lang="en-US" sz="2000" dirty="0"/>
              <a:t>APPLICATION OF OKLAHOMA’S 12 O.S. §3009.1 IN FEDERAL COURT</a:t>
            </a:r>
            <a:endParaRPr lang="en-US" sz="2800" dirty="0"/>
          </a:p>
        </p:txBody>
      </p:sp>
      <p:sp>
        <p:nvSpPr>
          <p:cNvPr id="6" name="Content Placeholder 5"/>
          <p:cNvSpPr>
            <a:spLocks noGrp="1"/>
          </p:cNvSpPr>
          <p:nvPr>
            <p:ph idx="1"/>
          </p:nvPr>
        </p:nvSpPr>
        <p:spPr/>
        <p:txBody>
          <a:bodyPr>
            <a:normAutofit/>
          </a:bodyPr>
          <a:lstStyle/>
          <a:p>
            <a:r>
              <a:rPr lang="en-US" dirty="0"/>
              <a:t>Paid versus Incurred</a:t>
            </a:r>
          </a:p>
          <a:p>
            <a:r>
              <a:rPr lang="en-US" dirty="0"/>
              <a:t>Procedural or substantive</a:t>
            </a:r>
          </a:p>
        </p:txBody>
      </p:sp>
    </p:spTree>
    <p:extLst>
      <p:ext uri="{BB962C8B-B14F-4D97-AF65-F5344CB8AC3E}">
        <p14:creationId xmlns:p14="http://schemas.microsoft.com/office/powerpoint/2010/main" val="1917244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 </a:t>
            </a:r>
            <a:br>
              <a:rPr lang="en-US" sz="2000" dirty="0"/>
            </a:br>
            <a:r>
              <a:rPr lang="en-US" sz="2000" dirty="0"/>
              <a:t>APPLICATION OF OKLAHOMA’S 12 O.S. §3009.1 IN FEDERAL COURT</a:t>
            </a:r>
            <a:endParaRPr lang="en-US" sz="2800" dirty="0"/>
          </a:p>
        </p:txBody>
      </p:sp>
      <p:sp>
        <p:nvSpPr>
          <p:cNvPr id="6" name="Content Placeholder 5"/>
          <p:cNvSpPr>
            <a:spLocks noGrp="1"/>
          </p:cNvSpPr>
          <p:nvPr>
            <p:ph idx="1"/>
          </p:nvPr>
        </p:nvSpPr>
        <p:spPr/>
        <p:txBody>
          <a:bodyPr>
            <a:normAutofit/>
          </a:bodyPr>
          <a:lstStyle/>
          <a:p>
            <a:r>
              <a:rPr lang="en-US" dirty="0"/>
              <a:t>Not much guidance</a:t>
            </a:r>
          </a:p>
          <a:p>
            <a:r>
              <a:rPr lang="en-US" i="1" dirty="0"/>
              <a:t>Compton v. Hale</a:t>
            </a:r>
            <a:r>
              <a:rPr lang="en-US" dirty="0"/>
              <a:t>, (E.D) and </a:t>
            </a:r>
            <a:r>
              <a:rPr lang="en-US" i="1" dirty="0"/>
              <a:t>Brown v. USA Truck, Inc</a:t>
            </a:r>
            <a:r>
              <a:rPr lang="en-US" dirty="0"/>
              <a:t>. (W.D.) filed before statute went into effect, say would apply if claims had arisen later</a:t>
            </a:r>
          </a:p>
          <a:p>
            <a:r>
              <a:rPr lang="en-US" i="1" dirty="0"/>
              <a:t>Hodge v. Stan Koch &amp; Sons Trucking, Inc.,</a:t>
            </a:r>
            <a:r>
              <a:rPr lang="en-US" dirty="0"/>
              <a:t> court did not get to the answer</a:t>
            </a:r>
          </a:p>
        </p:txBody>
      </p:sp>
    </p:spTree>
    <p:extLst>
      <p:ext uri="{BB962C8B-B14F-4D97-AF65-F5344CB8AC3E}">
        <p14:creationId xmlns:p14="http://schemas.microsoft.com/office/powerpoint/2010/main" val="1597712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 </a:t>
            </a:r>
            <a:br>
              <a:rPr lang="en-US" sz="2000" dirty="0"/>
            </a:br>
            <a:r>
              <a:rPr lang="en-US" sz="2000" dirty="0"/>
              <a:t>APPLICATION OF OKLAHOMA’S 12 O.S. §3009.1 IN FEDERAL COURT</a:t>
            </a:r>
            <a:endParaRPr lang="en-US" sz="2800" dirty="0"/>
          </a:p>
        </p:txBody>
      </p:sp>
      <p:sp>
        <p:nvSpPr>
          <p:cNvPr id="6" name="Content Placeholder 5"/>
          <p:cNvSpPr>
            <a:spLocks noGrp="1"/>
          </p:cNvSpPr>
          <p:nvPr>
            <p:ph idx="1"/>
          </p:nvPr>
        </p:nvSpPr>
        <p:spPr/>
        <p:txBody>
          <a:bodyPr>
            <a:normAutofit/>
          </a:bodyPr>
          <a:lstStyle/>
          <a:p>
            <a:r>
              <a:rPr lang="en-US" dirty="0"/>
              <a:t>Constitutionality of 12 O.S. § 3009.1 questioned in: </a:t>
            </a:r>
            <a:r>
              <a:rPr lang="en-US" i="1" dirty="0"/>
              <a:t>Christian v. Lee</a:t>
            </a:r>
            <a:r>
              <a:rPr lang="en-US" dirty="0"/>
              <a:t> and </a:t>
            </a:r>
            <a:r>
              <a:rPr lang="en-US" i="1" dirty="0"/>
              <a:t>Lee v. Bueno</a:t>
            </a:r>
            <a:r>
              <a:rPr lang="en-US" dirty="0"/>
              <a:t>. </a:t>
            </a:r>
          </a:p>
        </p:txBody>
      </p:sp>
    </p:spTree>
    <p:extLst>
      <p:ext uri="{BB962C8B-B14F-4D97-AF65-F5344CB8AC3E}">
        <p14:creationId xmlns:p14="http://schemas.microsoft.com/office/powerpoint/2010/main" val="572436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 </a:t>
            </a:r>
            <a:br>
              <a:rPr lang="en-US" sz="2000" dirty="0"/>
            </a:br>
            <a:r>
              <a:rPr lang="en-US" sz="2000" dirty="0"/>
              <a:t>DISCLOSURE OF TREATING DOCTOR “EXPERT OPINION” IN FEDERAL COURT</a:t>
            </a:r>
            <a:endParaRPr lang="en-US" sz="2800" dirty="0"/>
          </a:p>
        </p:txBody>
      </p:sp>
      <p:sp>
        <p:nvSpPr>
          <p:cNvPr id="6" name="Content Placeholder 5"/>
          <p:cNvSpPr>
            <a:spLocks noGrp="1"/>
          </p:cNvSpPr>
          <p:nvPr>
            <p:ph idx="1"/>
          </p:nvPr>
        </p:nvSpPr>
        <p:spPr/>
        <p:txBody>
          <a:bodyPr>
            <a:normAutofit/>
          </a:bodyPr>
          <a:lstStyle/>
          <a:p>
            <a:r>
              <a:rPr lang="en-US" dirty="0"/>
              <a:t>Rule 26 requires disclosure of any witness who will present evidence under </a:t>
            </a:r>
            <a:r>
              <a:rPr lang="en-US" u="sng" dirty="0">
                <a:hlinkClick r:id="rId3"/>
              </a:rPr>
              <a:t>Federal Rule of Evidence 702</a:t>
            </a:r>
            <a:r>
              <a:rPr lang="en-US" dirty="0"/>
              <a:t>, </a:t>
            </a:r>
            <a:r>
              <a:rPr lang="en-US" u="sng" dirty="0">
                <a:hlinkClick r:id="rId4"/>
              </a:rPr>
              <a:t>703</a:t>
            </a:r>
            <a:r>
              <a:rPr lang="en-US" dirty="0"/>
              <a:t>, or </a:t>
            </a:r>
            <a:r>
              <a:rPr lang="en-US" u="sng" dirty="0">
                <a:hlinkClick r:id="rId5"/>
              </a:rPr>
              <a:t>705</a:t>
            </a:r>
            <a:endParaRPr lang="en-US" dirty="0"/>
          </a:p>
        </p:txBody>
      </p:sp>
    </p:spTree>
    <p:extLst>
      <p:ext uri="{BB962C8B-B14F-4D97-AF65-F5344CB8AC3E}">
        <p14:creationId xmlns:p14="http://schemas.microsoft.com/office/powerpoint/2010/main" val="2955583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 </a:t>
            </a:r>
            <a:br>
              <a:rPr lang="en-US" sz="2000" dirty="0"/>
            </a:br>
            <a:r>
              <a:rPr lang="en-US" sz="2000" dirty="0"/>
              <a:t>DISCLOSURE OF TREATING DOCTOR “EXPERT OPINION” IN FEDERAL COURT</a:t>
            </a:r>
            <a:endParaRPr lang="en-US" sz="2800" dirty="0"/>
          </a:p>
        </p:txBody>
      </p:sp>
      <p:sp>
        <p:nvSpPr>
          <p:cNvPr id="6" name="Content Placeholder 5"/>
          <p:cNvSpPr>
            <a:spLocks noGrp="1"/>
          </p:cNvSpPr>
          <p:nvPr>
            <p:ph idx="1"/>
          </p:nvPr>
        </p:nvSpPr>
        <p:spPr/>
        <p:txBody>
          <a:bodyPr>
            <a:normAutofit/>
          </a:bodyPr>
          <a:lstStyle/>
          <a:p>
            <a:r>
              <a:rPr lang="en-US" dirty="0"/>
              <a:t>(B) </a:t>
            </a:r>
            <a:r>
              <a:rPr lang="en-US" i="1" dirty="0"/>
              <a:t>Witnesses Who Must Provide a</a:t>
            </a:r>
            <a:r>
              <a:rPr lang="en-US" dirty="0"/>
              <a:t> </a:t>
            </a:r>
            <a:r>
              <a:rPr lang="en-US" i="1" dirty="0"/>
              <a:t>Written Report</a:t>
            </a:r>
          </a:p>
          <a:p>
            <a:r>
              <a:rPr lang="en-US" dirty="0"/>
              <a:t>Unless otherwise stipulated or ordered by court, this disclosure must be accompanied by written report—prepared and signed by witness—</a:t>
            </a:r>
            <a:r>
              <a:rPr lang="en-US" i="1" dirty="0"/>
              <a:t>if witness is one retained or specially employed to provide expert testimony </a:t>
            </a:r>
            <a:r>
              <a:rPr lang="en-US" dirty="0"/>
              <a:t>in </a:t>
            </a:r>
            <a:r>
              <a:rPr lang="en-US" i="1" dirty="0"/>
              <a:t>case or one whose duties as party’s employee </a:t>
            </a:r>
            <a:r>
              <a:rPr lang="en-US" dirty="0"/>
              <a:t>regularly involve giving expert testimony </a:t>
            </a:r>
          </a:p>
        </p:txBody>
      </p:sp>
    </p:spTree>
    <p:extLst>
      <p:ext uri="{BB962C8B-B14F-4D97-AF65-F5344CB8AC3E}">
        <p14:creationId xmlns:p14="http://schemas.microsoft.com/office/powerpoint/2010/main" val="151709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lstStyle/>
          <a:p>
            <a:r>
              <a:rPr lang="en-US" dirty="0"/>
              <a:t>Rule 4, Subsection (m)</a:t>
            </a:r>
          </a:p>
          <a:p>
            <a:r>
              <a:rPr lang="en-US" dirty="0"/>
              <a:t>Presumptive time for serving defendant with summons reduced from 120 days to 90 days</a:t>
            </a:r>
          </a:p>
        </p:txBody>
      </p:sp>
    </p:spTree>
    <p:extLst>
      <p:ext uri="{BB962C8B-B14F-4D97-AF65-F5344CB8AC3E}">
        <p14:creationId xmlns:p14="http://schemas.microsoft.com/office/powerpoint/2010/main" val="2312349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 </a:t>
            </a:r>
            <a:br>
              <a:rPr lang="en-US" sz="2000" dirty="0"/>
            </a:br>
            <a:r>
              <a:rPr lang="en-US" sz="2000" dirty="0"/>
              <a:t>DISCLOSURE OF TREATING DOCTOR “EXPERT OPINION” IN FEDERAL COURT</a:t>
            </a:r>
            <a:endParaRPr lang="en-US" sz="2800" dirty="0"/>
          </a:p>
        </p:txBody>
      </p:sp>
      <p:sp>
        <p:nvSpPr>
          <p:cNvPr id="6" name="Content Placeholder 5"/>
          <p:cNvSpPr>
            <a:spLocks noGrp="1"/>
          </p:cNvSpPr>
          <p:nvPr>
            <p:ph idx="1"/>
          </p:nvPr>
        </p:nvSpPr>
        <p:spPr/>
        <p:txBody>
          <a:bodyPr>
            <a:normAutofit/>
          </a:bodyPr>
          <a:lstStyle/>
          <a:p>
            <a:r>
              <a:rPr lang="en-US" dirty="0"/>
              <a:t>(C) </a:t>
            </a:r>
            <a:r>
              <a:rPr lang="en-US" i="1" dirty="0"/>
              <a:t>Witnesses Who Do Not Provide a Written Report</a:t>
            </a:r>
          </a:p>
          <a:p>
            <a:r>
              <a:rPr lang="en-US" dirty="0"/>
              <a:t>Unless otherwise stipulated or ordered by court, if witness is not required to provide written report, this disclosure must state:</a:t>
            </a:r>
          </a:p>
          <a:p>
            <a:r>
              <a:rPr lang="en-US" dirty="0"/>
              <a:t>(</a:t>
            </a:r>
            <a:r>
              <a:rPr lang="en-US" dirty="0" err="1"/>
              <a:t>i</a:t>
            </a:r>
            <a:r>
              <a:rPr lang="en-US" dirty="0"/>
              <a:t>) subject matter on which witness is expected to present evidence under </a:t>
            </a:r>
            <a:r>
              <a:rPr lang="en-US" u="sng" dirty="0">
                <a:hlinkClick r:id="rId3"/>
              </a:rPr>
              <a:t>Federal Rule of Evidence 702</a:t>
            </a:r>
            <a:r>
              <a:rPr lang="en-US" dirty="0"/>
              <a:t>, </a:t>
            </a:r>
            <a:r>
              <a:rPr lang="en-US" u="sng" dirty="0">
                <a:hlinkClick r:id="rId4"/>
              </a:rPr>
              <a:t>703</a:t>
            </a:r>
            <a:r>
              <a:rPr lang="en-US" dirty="0"/>
              <a:t>, or </a:t>
            </a:r>
            <a:r>
              <a:rPr lang="en-US" u="sng" dirty="0">
                <a:hlinkClick r:id="rId5"/>
              </a:rPr>
              <a:t>705</a:t>
            </a:r>
            <a:r>
              <a:rPr lang="en-US" dirty="0"/>
              <a:t>; and</a:t>
            </a:r>
          </a:p>
          <a:p>
            <a:r>
              <a:rPr lang="en-US" dirty="0"/>
              <a:t>(ii) summary of facts and opinions to which witness is expected to testify</a:t>
            </a:r>
          </a:p>
        </p:txBody>
      </p:sp>
    </p:spTree>
    <p:extLst>
      <p:ext uri="{BB962C8B-B14F-4D97-AF65-F5344CB8AC3E}">
        <p14:creationId xmlns:p14="http://schemas.microsoft.com/office/powerpoint/2010/main" val="3568375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FEDERAL RULES OF EVIDENCE </a:t>
            </a:r>
            <a:br>
              <a:rPr lang="en-US" sz="2000" dirty="0"/>
            </a:br>
            <a:r>
              <a:rPr lang="en-US" sz="2000" dirty="0"/>
              <a:t>DISCLOSURE OF TREATING DOCTOR “EXPERT OPINION” IN FEDERAL COURT</a:t>
            </a:r>
            <a:endParaRPr lang="en-US" sz="2800" dirty="0"/>
          </a:p>
        </p:txBody>
      </p:sp>
      <p:sp>
        <p:nvSpPr>
          <p:cNvPr id="6" name="Content Placeholder 5"/>
          <p:cNvSpPr>
            <a:spLocks noGrp="1"/>
          </p:cNvSpPr>
          <p:nvPr>
            <p:ph idx="1"/>
          </p:nvPr>
        </p:nvSpPr>
        <p:spPr/>
        <p:txBody>
          <a:bodyPr>
            <a:normAutofit/>
          </a:bodyPr>
          <a:lstStyle/>
          <a:p>
            <a:r>
              <a:rPr lang="en-US" dirty="0"/>
              <a:t>To be safe we make disclosure on both expert witness list and regular witness list, so far without ill effect:</a:t>
            </a:r>
          </a:p>
          <a:p>
            <a:endParaRPr lang="en-US" dirty="0"/>
          </a:p>
        </p:txBody>
      </p:sp>
      <p:pic>
        <p:nvPicPr>
          <p:cNvPr id="4" name="Picture 3"/>
          <p:cNvPicPr>
            <a:picLocks noChangeAspect="1"/>
          </p:cNvPicPr>
          <p:nvPr/>
        </p:nvPicPr>
        <p:blipFill>
          <a:blip r:embed="rId3"/>
          <a:stretch>
            <a:fillRect/>
          </a:stretch>
        </p:blipFill>
        <p:spPr>
          <a:xfrm>
            <a:off x="4118368" y="2663854"/>
            <a:ext cx="3955264" cy="4194146"/>
          </a:xfrm>
          <a:prstGeom prst="rect">
            <a:avLst/>
          </a:prstGeom>
        </p:spPr>
      </p:pic>
    </p:spTree>
    <p:extLst>
      <p:ext uri="{BB962C8B-B14F-4D97-AF65-F5344CB8AC3E}">
        <p14:creationId xmlns:p14="http://schemas.microsoft.com/office/powerpoint/2010/main" val="230917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a:t>
            </a:r>
            <a:br>
              <a:rPr lang="en-US" sz="28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§3009.1, Year: 2015</a:t>
            </a:r>
          </a:p>
          <a:p>
            <a:r>
              <a:rPr lang="en-US" dirty="0"/>
              <a:t>“Paid versus Incurred” </a:t>
            </a:r>
          </a:p>
        </p:txBody>
      </p:sp>
      <p:pic>
        <p:nvPicPr>
          <p:cNvPr id="4" name="Picture 2" descr="C:\Users\PKouri\Desktop\NBI 2016\Comic-M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355" y="2896211"/>
            <a:ext cx="4212614" cy="331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60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§3009.1, Year: 2015</a:t>
            </a:r>
          </a:p>
          <a:p>
            <a:r>
              <a:rPr lang="en-US" dirty="0"/>
              <a:t>“Paid versus Incurred” </a:t>
            </a:r>
          </a:p>
          <a:p>
            <a:r>
              <a:rPr lang="en-US" dirty="0"/>
              <a:t>Now includes ambulance, drug and “similar bills”</a:t>
            </a:r>
          </a:p>
        </p:txBody>
      </p:sp>
    </p:spTree>
    <p:extLst>
      <p:ext uri="{BB962C8B-B14F-4D97-AF65-F5344CB8AC3E}">
        <p14:creationId xmlns:p14="http://schemas.microsoft.com/office/powerpoint/2010/main" val="2879768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§3009.1, Year: 2015 </a:t>
            </a:r>
          </a:p>
          <a:p>
            <a:r>
              <a:rPr lang="en-US" dirty="0"/>
              <a:t>Limited to Medicare reimbursement rates in effect at time of injury, when no payment made</a:t>
            </a:r>
          </a:p>
        </p:txBody>
      </p:sp>
    </p:spTree>
    <p:extLst>
      <p:ext uri="{BB962C8B-B14F-4D97-AF65-F5344CB8AC3E}">
        <p14:creationId xmlns:p14="http://schemas.microsoft.com/office/powerpoint/2010/main" val="1913002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§3009.1, Year: 2015 </a:t>
            </a:r>
          </a:p>
          <a:p>
            <a:r>
              <a:rPr lang="en-US" dirty="0"/>
              <a:t>Now “sworn testimony” satisfies the burden of proving provider will accept payment made as payment in full </a:t>
            </a:r>
          </a:p>
        </p:txBody>
      </p:sp>
      <p:pic>
        <p:nvPicPr>
          <p:cNvPr id="5124" name="Picture 4" descr="C:\Users\PKouri\Desktop\NBI 2016\hand+on+bibl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902" y="3304442"/>
            <a:ext cx="30607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18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§3009.1, Year: 2015 </a:t>
            </a:r>
          </a:p>
          <a:p>
            <a:r>
              <a:rPr lang="en-US" dirty="0"/>
              <a:t>If no payment or “acknowledgements” obtained by PTC, amounts billed are admissible</a:t>
            </a:r>
          </a:p>
        </p:txBody>
      </p:sp>
    </p:spTree>
    <p:extLst>
      <p:ext uri="{BB962C8B-B14F-4D97-AF65-F5344CB8AC3E}">
        <p14:creationId xmlns:p14="http://schemas.microsoft.com/office/powerpoint/2010/main" val="3063799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§3225.1, Year: 2015 </a:t>
            </a:r>
          </a:p>
          <a:p>
            <a:r>
              <a:rPr lang="en-US" dirty="0"/>
              <a:t>New provision to Discovery Code for appointment of “Discovery Masters”</a:t>
            </a:r>
          </a:p>
        </p:txBody>
      </p:sp>
    </p:spTree>
    <p:extLst>
      <p:ext uri="{BB962C8B-B14F-4D97-AF65-F5344CB8AC3E}">
        <p14:creationId xmlns:p14="http://schemas.microsoft.com/office/powerpoint/2010/main" val="3053739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§3225.1, Year: 2015 </a:t>
            </a:r>
          </a:p>
          <a:p>
            <a:r>
              <a:rPr lang="en-US" dirty="0"/>
              <a:t>New provision to Discovery Code for appointment of “Discovery Masters</a:t>
            </a:r>
          </a:p>
          <a:p>
            <a:r>
              <a:rPr lang="en-US" dirty="0"/>
              <a:t>Mirrors FRCP</a:t>
            </a:r>
          </a:p>
        </p:txBody>
      </p:sp>
    </p:spTree>
    <p:extLst>
      <p:ext uri="{BB962C8B-B14F-4D97-AF65-F5344CB8AC3E}">
        <p14:creationId xmlns:p14="http://schemas.microsoft.com/office/powerpoint/2010/main" val="598081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Title 12, Section §3225.1, Year: 2015 </a:t>
            </a:r>
          </a:p>
          <a:p>
            <a:r>
              <a:rPr lang="en-US" dirty="0"/>
              <a:t>New provision to Discovery Code for appointment of “Discovery Masters</a:t>
            </a:r>
          </a:p>
          <a:p>
            <a:r>
              <a:rPr lang="en-US" dirty="0"/>
              <a:t>Mirrors FRCP</a:t>
            </a:r>
          </a:p>
          <a:p>
            <a:r>
              <a:rPr lang="en-US" dirty="0"/>
              <a:t>Helps to control abusive discovery tactics</a:t>
            </a:r>
          </a:p>
        </p:txBody>
      </p:sp>
    </p:spTree>
    <p:extLst>
      <p:ext uri="{BB962C8B-B14F-4D97-AF65-F5344CB8AC3E}">
        <p14:creationId xmlns:p14="http://schemas.microsoft.com/office/powerpoint/2010/main" val="337574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lstStyle/>
          <a:p>
            <a:r>
              <a:rPr lang="en-US" dirty="0"/>
              <a:t>Rule 4, Subsection (m)</a:t>
            </a:r>
          </a:p>
          <a:p>
            <a:r>
              <a:rPr lang="en-US" dirty="0"/>
              <a:t>Presumptive time for serving defendant with summons reduced from 120 days to 90 days</a:t>
            </a:r>
          </a:p>
          <a:p>
            <a:r>
              <a:rPr lang="en-US" dirty="0"/>
              <a:t>Committee notes recognize shortened presumptive time may increase number of extensions for good cause</a:t>
            </a:r>
          </a:p>
        </p:txBody>
      </p:sp>
    </p:spTree>
    <p:extLst>
      <p:ext uri="{BB962C8B-B14F-4D97-AF65-F5344CB8AC3E}">
        <p14:creationId xmlns:p14="http://schemas.microsoft.com/office/powerpoint/2010/main" val="2409904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fontScale="92500" lnSpcReduction="20000"/>
          </a:bodyPr>
          <a:lstStyle/>
          <a:p>
            <a:r>
              <a:rPr lang="en-US" dirty="0"/>
              <a:t>Title 12, Section §3225.1, Year: 2015 </a:t>
            </a:r>
          </a:p>
          <a:p>
            <a:r>
              <a:rPr lang="en-US" dirty="0"/>
              <a:t>Order appointing discovery master must state:</a:t>
            </a:r>
          </a:p>
          <a:p>
            <a:r>
              <a:rPr lang="en-US" dirty="0"/>
              <a:t>(1) requirement master proceed with all reasonable diligence</a:t>
            </a:r>
          </a:p>
          <a:p>
            <a:r>
              <a:rPr lang="en-US" dirty="0"/>
              <a:t>(2) master’s duties</a:t>
            </a:r>
          </a:p>
          <a:p>
            <a:r>
              <a:rPr lang="en-US" dirty="0"/>
              <a:t>(3) circumstances under which master may engage in </a:t>
            </a:r>
            <a:r>
              <a:rPr lang="en-US" i="1" dirty="0"/>
              <a:t>ex </a:t>
            </a:r>
            <a:r>
              <a:rPr lang="en-US" i="1" dirty="0" err="1"/>
              <a:t>parte</a:t>
            </a:r>
            <a:r>
              <a:rPr lang="en-US" i="1" dirty="0"/>
              <a:t> </a:t>
            </a:r>
            <a:r>
              <a:rPr lang="en-US" dirty="0"/>
              <a:t>communications with parties</a:t>
            </a:r>
          </a:p>
          <a:p>
            <a:r>
              <a:rPr lang="en-US" dirty="0"/>
              <a:t>(4) limitations on discovery master’s communications with court</a:t>
            </a:r>
          </a:p>
          <a:p>
            <a:r>
              <a:rPr lang="en-US" dirty="0"/>
              <a:t>(5) nature of materials to be preserved and filed as part of discovery master’s record</a:t>
            </a:r>
          </a:p>
          <a:p>
            <a:r>
              <a:rPr lang="en-US" dirty="0"/>
              <a:t>(6) time limits and other procedures for court to review master’s findings</a:t>
            </a:r>
          </a:p>
          <a:p>
            <a:r>
              <a:rPr lang="en-US" dirty="0"/>
              <a:t>(7) basis, means, and procedures for paying master</a:t>
            </a:r>
          </a:p>
        </p:txBody>
      </p:sp>
    </p:spTree>
    <p:extLst>
      <p:ext uri="{BB962C8B-B14F-4D97-AF65-F5344CB8AC3E}">
        <p14:creationId xmlns:p14="http://schemas.microsoft.com/office/powerpoint/2010/main" val="3214095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§3233, Year: 2015 </a:t>
            </a:r>
          </a:p>
          <a:p>
            <a:r>
              <a:rPr lang="en-US"/>
              <a:t>Party </a:t>
            </a:r>
            <a:r>
              <a:rPr lang="en-US" dirty="0"/>
              <a:t>responding to interrogatories must restate each interrogatory then respond to it</a:t>
            </a:r>
          </a:p>
        </p:txBody>
      </p:sp>
    </p:spTree>
    <p:extLst>
      <p:ext uri="{BB962C8B-B14F-4D97-AF65-F5344CB8AC3E}">
        <p14:creationId xmlns:p14="http://schemas.microsoft.com/office/powerpoint/2010/main" val="2109556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§682(C), Year: 2016  </a:t>
            </a:r>
          </a:p>
          <a:p>
            <a:r>
              <a:rPr lang="en-US" dirty="0"/>
              <a:t>2016 Amendments eliminated subsection holding claim against officer, director or shareholder would not be tried during same phase of proceeding as issues of liability with respect to corporation unless conduct by officer, director or shareholder gave rise to claim arising out of same transaction or occurrence</a:t>
            </a:r>
          </a:p>
        </p:txBody>
      </p:sp>
    </p:spTree>
    <p:extLst>
      <p:ext uri="{BB962C8B-B14F-4D97-AF65-F5344CB8AC3E}">
        <p14:creationId xmlns:p14="http://schemas.microsoft.com/office/powerpoint/2010/main" val="4216689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§1171, Year: 2016 </a:t>
            </a:r>
          </a:p>
          <a:p>
            <a:r>
              <a:rPr lang="en-US" dirty="0"/>
              <a:t>To garnish, must have </a:t>
            </a:r>
            <a:r>
              <a:rPr lang="en-US" u="sng" dirty="0"/>
              <a:t>good faith belief</a:t>
            </a:r>
            <a:r>
              <a:rPr lang="en-US" dirty="0"/>
              <a:t> garnishee is indebted to judgment debtor</a:t>
            </a:r>
          </a:p>
        </p:txBody>
      </p:sp>
    </p:spTree>
    <p:extLst>
      <p:ext uri="{BB962C8B-B14F-4D97-AF65-F5344CB8AC3E}">
        <p14:creationId xmlns:p14="http://schemas.microsoft.com/office/powerpoint/2010/main" val="3459415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RECENT CHANGES TO OKLAHOMA RULES OF CIVIL PROCEDURE (12 O.S. 2015-2016)</a:t>
            </a:r>
            <a:endParaRPr lang="en-US" sz="2800" dirty="0"/>
          </a:p>
        </p:txBody>
      </p:sp>
      <p:sp>
        <p:nvSpPr>
          <p:cNvPr id="6" name="Content Placeholder 5"/>
          <p:cNvSpPr>
            <a:spLocks noGrp="1"/>
          </p:cNvSpPr>
          <p:nvPr>
            <p:ph idx="1"/>
          </p:nvPr>
        </p:nvSpPr>
        <p:spPr/>
        <p:txBody>
          <a:bodyPr>
            <a:normAutofit/>
          </a:bodyPr>
          <a:lstStyle/>
          <a:p>
            <a:r>
              <a:rPr lang="en-US" dirty="0"/>
              <a:t>Title 12, Section §1190, Year: 2016 </a:t>
            </a:r>
          </a:p>
          <a:p>
            <a:r>
              <a:rPr lang="en-US" dirty="0"/>
              <a:t>Fee deductions changed</a:t>
            </a:r>
          </a:p>
        </p:txBody>
      </p:sp>
    </p:spTree>
    <p:extLst>
      <p:ext uri="{BB962C8B-B14F-4D97-AF65-F5344CB8AC3E}">
        <p14:creationId xmlns:p14="http://schemas.microsoft.com/office/powerpoint/2010/main" val="791183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12 O.S. § 3226 NOW REQUIRES THAT A PLAINTIFF PROVIDE, WHERE PERTINENT, MEDICAL, SCHOOL, AND EMPLOYMENT AUTHORIZATIONS AS PART OF THE INITIAL DISCLOSURE REQUIREMENT</a:t>
            </a:r>
            <a:endParaRPr lang="en-US" sz="2800" dirty="0"/>
          </a:p>
        </p:txBody>
      </p:sp>
      <p:sp>
        <p:nvSpPr>
          <p:cNvPr id="6" name="Content Placeholder 5"/>
          <p:cNvSpPr>
            <a:spLocks noGrp="1"/>
          </p:cNvSpPr>
          <p:nvPr>
            <p:ph idx="1"/>
          </p:nvPr>
        </p:nvSpPr>
        <p:spPr/>
        <p:txBody>
          <a:bodyPr>
            <a:normAutofit/>
          </a:bodyPr>
          <a:lstStyle/>
          <a:p>
            <a:r>
              <a:rPr lang="en-US" dirty="0"/>
              <a:t>Discovery code now requires plaintiff’s provide medical, school, or employment authorizations</a:t>
            </a:r>
          </a:p>
          <a:p>
            <a:endParaRPr lang="en-US" dirty="0"/>
          </a:p>
        </p:txBody>
      </p:sp>
    </p:spTree>
    <p:extLst>
      <p:ext uri="{BB962C8B-B14F-4D97-AF65-F5344CB8AC3E}">
        <p14:creationId xmlns:p14="http://schemas.microsoft.com/office/powerpoint/2010/main" val="1616360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12 O.S. § 3226 NOW REQUIRES THAT A PLAINTIFF PROVIDE, WHERE PERTINENT, MEDICAL, SCHOOL, AND EMPLOYMENT AUTHORIZATIONS AS PART OF THE INITIAL DISCLOSURE REQUIREMENT</a:t>
            </a:r>
            <a:endParaRPr lang="en-US" sz="2800" dirty="0"/>
          </a:p>
        </p:txBody>
      </p:sp>
      <p:sp>
        <p:nvSpPr>
          <p:cNvPr id="6" name="Content Placeholder 5"/>
          <p:cNvSpPr>
            <a:spLocks noGrp="1"/>
          </p:cNvSpPr>
          <p:nvPr>
            <p:ph idx="1"/>
          </p:nvPr>
        </p:nvSpPr>
        <p:spPr/>
        <p:txBody>
          <a:bodyPr>
            <a:normAutofit/>
          </a:bodyPr>
          <a:lstStyle/>
          <a:p>
            <a:pPr marL="0" indent="0">
              <a:buNone/>
            </a:pPr>
            <a:r>
              <a:rPr lang="en-US" dirty="0"/>
              <a:t>Limited to relevant disclosure: Limited in time and scope?</a:t>
            </a:r>
          </a:p>
          <a:p>
            <a:pPr marL="0" indent="0">
              <a:buNone/>
            </a:pPr>
            <a:r>
              <a:rPr lang="en-US" dirty="0"/>
              <a:t>Who pays for copies?</a:t>
            </a:r>
          </a:p>
        </p:txBody>
      </p:sp>
    </p:spTree>
    <p:extLst>
      <p:ext uri="{BB962C8B-B14F-4D97-AF65-F5344CB8AC3E}">
        <p14:creationId xmlns:p14="http://schemas.microsoft.com/office/powerpoint/2010/main" val="430945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OILFIELD LIABILITY LIMITATION</a:t>
            </a:r>
            <a:endParaRPr lang="en-US" sz="2800" dirty="0"/>
          </a:p>
        </p:txBody>
      </p:sp>
      <p:sp>
        <p:nvSpPr>
          <p:cNvPr id="6" name="Content Placeholder 5"/>
          <p:cNvSpPr>
            <a:spLocks noGrp="1"/>
          </p:cNvSpPr>
          <p:nvPr>
            <p:ph idx="1"/>
          </p:nvPr>
        </p:nvSpPr>
        <p:spPr/>
        <p:txBody>
          <a:bodyPr>
            <a:normAutofit/>
          </a:bodyPr>
          <a:lstStyle/>
          <a:p>
            <a:r>
              <a:rPr lang="en-US" dirty="0"/>
              <a:t>85 O.S. § 302 (85A § 5, in “Code”):</a:t>
            </a:r>
          </a:p>
          <a:p>
            <a:r>
              <a:rPr lang="en-US" dirty="0"/>
              <a:t>operator or owner of well is de facto “principal employer” </a:t>
            </a:r>
          </a:p>
          <a:p>
            <a:endParaRPr lang="en-US" dirty="0"/>
          </a:p>
        </p:txBody>
      </p:sp>
    </p:spTree>
    <p:extLst>
      <p:ext uri="{BB962C8B-B14F-4D97-AF65-F5344CB8AC3E}">
        <p14:creationId xmlns:p14="http://schemas.microsoft.com/office/powerpoint/2010/main" val="2002823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OILFIELD LIABILITY LIMITATION</a:t>
            </a:r>
            <a:endParaRPr lang="en-US" sz="2800" dirty="0"/>
          </a:p>
        </p:txBody>
      </p:sp>
      <p:sp>
        <p:nvSpPr>
          <p:cNvPr id="6" name="Content Placeholder 5"/>
          <p:cNvSpPr>
            <a:spLocks noGrp="1"/>
          </p:cNvSpPr>
          <p:nvPr>
            <p:ph idx="1"/>
          </p:nvPr>
        </p:nvSpPr>
        <p:spPr/>
        <p:txBody>
          <a:bodyPr>
            <a:normAutofit/>
          </a:bodyPr>
          <a:lstStyle/>
          <a:p>
            <a:r>
              <a:rPr lang="en-US" dirty="0"/>
              <a:t>85 O.S. § 302 (85A § 5, in “Code”):</a:t>
            </a:r>
          </a:p>
          <a:p>
            <a:r>
              <a:rPr lang="en-US" dirty="0"/>
              <a:t>operator or owner of well is de facto “principal employer” </a:t>
            </a:r>
          </a:p>
          <a:p>
            <a:r>
              <a:rPr lang="en-US" dirty="0"/>
              <a:t>overrules “necessary and integral” test</a:t>
            </a:r>
          </a:p>
        </p:txBody>
      </p:sp>
    </p:spTree>
    <p:extLst>
      <p:ext uri="{BB962C8B-B14F-4D97-AF65-F5344CB8AC3E}">
        <p14:creationId xmlns:p14="http://schemas.microsoft.com/office/powerpoint/2010/main" val="2633423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OILFIELD LIABILITY LIMITATION</a:t>
            </a:r>
            <a:endParaRPr lang="en-US" sz="2800" dirty="0"/>
          </a:p>
        </p:txBody>
      </p:sp>
      <p:sp>
        <p:nvSpPr>
          <p:cNvPr id="6" name="Content Placeholder 5"/>
          <p:cNvSpPr>
            <a:spLocks noGrp="1"/>
          </p:cNvSpPr>
          <p:nvPr>
            <p:ph idx="1"/>
          </p:nvPr>
        </p:nvSpPr>
        <p:spPr/>
        <p:txBody>
          <a:bodyPr>
            <a:normAutofit/>
          </a:bodyPr>
          <a:lstStyle/>
          <a:p>
            <a:r>
              <a:rPr lang="en-US" dirty="0"/>
              <a:t>Provision currently before Oklahoma Supreme Court (I think)</a:t>
            </a:r>
          </a:p>
          <a:p>
            <a:r>
              <a:rPr lang="en-US" dirty="0"/>
              <a:t>“I may not be a smart man, but I do know what ‘special law’ is”</a:t>
            </a:r>
          </a:p>
          <a:p>
            <a:endParaRPr lang="en-US" dirty="0"/>
          </a:p>
        </p:txBody>
      </p:sp>
      <p:pic>
        <p:nvPicPr>
          <p:cNvPr id="7170" name="Picture 2" descr="C:\Users\PKouri\Desktop\NBI 2016\that-thing-is-unconstitutional-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462" y="3308779"/>
            <a:ext cx="4004163" cy="300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22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lstStyle/>
          <a:p>
            <a:r>
              <a:rPr lang="en-US" dirty="0"/>
              <a:t>Rule 16, Subsection (b)(2)</a:t>
            </a:r>
          </a:p>
          <a:p>
            <a:r>
              <a:rPr lang="en-US" dirty="0"/>
              <a:t>Shortens amount of time for court to issue scheduling order by 30 days (shorter of </a:t>
            </a:r>
            <a:r>
              <a:rPr lang="en-US" strike="sngStrike" dirty="0"/>
              <a:t>120 </a:t>
            </a:r>
            <a:r>
              <a:rPr lang="en-US" dirty="0"/>
              <a:t>90 days after any defendant served or </a:t>
            </a:r>
            <a:r>
              <a:rPr lang="en-US" strike="sngStrike" dirty="0"/>
              <a:t>90 </a:t>
            </a:r>
            <a:r>
              <a:rPr lang="en-US" dirty="0"/>
              <a:t>60 days of any defendant’s appearance)</a:t>
            </a:r>
          </a:p>
        </p:txBody>
      </p:sp>
    </p:spTree>
    <p:extLst>
      <p:ext uri="{BB962C8B-B14F-4D97-AF65-F5344CB8AC3E}">
        <p14:creationId xmlns:p14="http://schemas.microsoft.com/office/powerpoint/2010/main" val="1211376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EFFECT OF TORT REFORM</a:t>
            </a:r>
            <a:endParaRPr lang="en-US" sz="2800" dirty="0"/>
          </a:p>
        </p:txBody>
      </p:sp>
      <p:sp>
        <p:nvSpPr>
          <p:cNvPr id="6" name="Content Placeholder 5"/>
          <p:cNvSpPr>
            <a:spLocks noGrp="1"/>
          </p:cNvSpPr>
          <p:nvPr>
            <p:ph idx="1"/>
          </p:nvPr>
        </p:nvSpPr>
        <p:spPr/>
        <p:txBody>
          <a:bodyPr>
            <a:normAutofit/>
          </a:bodyPr>
          <a:lstStyle/>
          <a:p>
            <a:r>
              <a:rPr lang="en-US" dirty="0"/>
              <a:t>Most of bit 2009 bill struck down as “log-rolling” </a:t>
            </a:r>
          </a:p>
          <a:p>
            <a:r>
              <a:rPr lang="en-US" dirty="0"/>
              <a:t>Reenacted piecemeal to overcome defect</a:t>
            </a:r>
          </a:p>
        </p:txBody>
      </p:sp>
    </p:spTree>
    <p:extLst>
      <p:ext uri="{BB962C8B-B14F-4D97-AF65-F5344CB8AC3E}">
        <p14:creationId xmlns:p14="http://schemas.microsoft.com/office/powerpoint/2010/main" val="2692773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EFFECT OF TORT REFORM</a:t>
            </a:r>
            <a:endParaRPr lang="en-US" sz="2800" dirty="0"/>
          </a:p>
        </p:txBody>
      </p:sp>
      <p:sp>
        <p:nvSpPr>
          <p:cNvPr id="6" name="Content Placeholder 5"/>
          <p:cNvSpPr>
            <a:spLocks noGrp="1"/>
          </p:cNvSpPr>
          <p:nvPr>
            <p:ph idx="1"/>
          </p:nvPr>
        </p:nvSpPr>
        <p:spPr/>
        <p:txBody>
          <a:bodyPr>
            <a:normAutofit/>
          </a:bodyPr>
          <a:lstStyle/>
          <a:p>
            <a:r>
              <a:rPr lang="en-US" dirty="0"/>
              <a:t>Paid v. Incurred—currently in Supreme Court</a:t>
            </a:r>
          </a:p>
        </p:txBody>
      </p:sp>
    </p:spTree>
    <p:extLst>
      <p:ext uri="{BB962C8B-B14F-4D97-AF65-F5344CB8AC3E}">
        <p14:creationId xmlns:p14="http://schemas.microsoft.com/office/powerpoint/2010/main" val="2093496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EFFECT OF TORT REFORM</a:t>
            </a:r>
            <a:endParaRPr lang="en-US" sz="2800" dirty="0"/>
          </a:p>
        </p:txBody>
      </p:sp>
      <p:sp>
        <p:nvSpPr>
          <p:cNvPr id="6" name="Content Placeholder 5"/>
          <p:cNvSpPr>
            <a:spLocks noGrp="1"/>
          </p:cNvSpPr>
          <p:nvPr>
            <p:ph idx="1"/>
          </p:nvPr>
        </p:nvSpPr>
        <p:spPr/>
        <p:txBody>
          <a:bodyPr>
            <a:normAutofit/>
          </a:bodyPr>
          <a:lstStyle/>
          <a:p>
            <a:r>
              <a:rPr lang="en-US" strike="sngStrike" dirty="0"/>
              <a:t>Paid v. Incurred—currently in Supreme Court</a:t>
            </a:r>
            <a:endParaRPr lang="en-US" dirty="0"/>
          </a:p>
          <a:p>
            <a:pPr marL="0" indent="0">
              <a:buNone/>
            </a:pPr>
            <a:r>
              <a:rPr lang="en-US" dirty="0"/>
              <a:t>Paid v. Incurred—Upheld as Constitutional</a:t>
            </a:r>
          </a:p>
          <a:p>
            <a:pPr marL="0" indent="0">
              <a:buNone/>
            </a:pPr>
            <a:endParaRPr lang="en-US" strike="sngStrike" dirty="0"/>
          </a:p>
        </p:txBody>
      </p:sp>
    </p:spTree>
    <p:extLst>
      <p:ext uri="{BB962C8B-B14F-4D97-AF65-F5344CB8AC3E}">
        <p14:creationId xmlns:p14="http://schemas.microsoft.com/office/powerpoint/2010/main" val="3683819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EFFECT OF TORT REFORM</a:t>
            </a:r>
            <a:endParaRPr lang="en-US" sz="2800" dirty="0"/>
          </a:p>
        </p:txBody>
      </p:sp>
      <p:sp>
        <p:nvSpPr>
          <p:cNvPr id="6" name="Content Placeholder 5"/>
          <p:cNvSpPr>
            <a:spLocks noGrp="1"/>
          </p:cNvSpPr>
          <p:nvPr>
            <p:ph idx="1"/>
          </p:nvPr>
        </p:nvSpPr>
        <p:spPr/>
        <p:txBody>
          <a:bodyPr>
            <a:normAutofit/>
          </a:bodyPr>
          <a:lstStyle/>
          <a:p>
            <a:r>
              <a:rPr lang="en-US" dirty="0"/>
              <a:t>No Pay, No Play—Struck down as Special Law</a:t>
            </a:r>
          </a:p>
        </p:txBody>
      </p:sp>
    </p:spTree>
    <p:extLst>
      <p:ext uri="{BB962C8B-B14F-4D97-AF65-F5344CB8AC3E}">
        <p14:creationId xmlns:p14="http://schemas.microsoft.com/office/powerpoint/2010/main" val="3463720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EFFECT OF TORT REFORM</a:t>
            </a:r>
            <a:endParaRPr lang="en-US" sz="2800" dirty="0"/>
          </a:p>
        </p:txBody>
      </p:sp>
      <p:sp>
        <p:nvSpPr>
          <p:cNvPr id="6" name="Content Placeholder 5"/>
          <p:cNvSpPr>
            <a:spLocks noGrp="1"/>
          </p:cNvSpPr>
          <p:nvPr>
            <p:ph idx="1"/>
          </p:nvPr>
        </p:nvSpPr>
        <p:spPr/>
        <p:txBody>
          <a:bodyPr>
            <a:normAutofit/>
          </a:bodyPr>
          <a:lstStyle/>
          <a:p>
            <a:r>
              <a:rPr lang="en-US" dirty="0"/>
              <a:t>Cap on Non-Economic Damages—Currently in Supreme Court</a:t>
            </a:r>
          </a:p>
        </p:txBody>
      </p:sp>
      <p:pic>
        <p:nvPicPr>
          <p:cNvPr id="8194" name="Picture 2" descr="C:\Users\PKouri\Desktop\NBI 2016\tort-re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572" y="2495549"/>
            <a:ext cx="50958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80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EFFECT OF TORT REFORM</a:t>
            </a:r>
            <a:endParaRPr lang="en-US" sz="2800" dirty="0"/>
          </a:p>
        </p:txBody>
      </p:sp>
      <p:sp>
        <p:nvSpPr>
          <p:cNvPr id="6" name="Content Placeholder 5"/>
          <p:cNvSpPr>
            <a:spLocks noGrp="1"/>
          </p:cNvSpPr>
          <p:nvPr>
            <p:ph idx="1"/>
          </p:nvPr>
        </p:nvSpPr>
        <p:spPr/>
        <p:txBody>
          <a:bodyPr>
            <a:normAutofit/>
          </a:bodyPr>
          <a:lstStyle/>
          <a:p>
            <a:r>
              <a:rPr lang="en-US" dirty="0"/>
              <a:t>Workers’ Compensation Reform—up for review</a:t>
            </a:r>
          </a:p>
        </p:txBody>
      </p:sp>
    </p:spTree>
    <p:extLst>
      <p:ext uri="{BB962C8B-B14F-4D97-AF65-F5344CB8AC3E}">
        <p14:creationId xmlns:p14="http://schemas.microsoft.com/office/powerpoint/2010/main" val="1356754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EFFECT OF TORT REFORM</a:t>
            </a:r>
            <a:endParaRPr lang="en-US" sz="2800" dirty="0"/>
          </a:p>
        </p:txBody>
      </p:sp>
      <p:sp>
        <p:nvSpPr>
          <p:cNvPr id="6" name="Content Placeholder 5"/>
          <p:cNvSpPr>
            <a:spLocks noGrp="1"/>
          </p:cNvSpPr>
          <p:nvPr>
            <p:ph idx="1"/>
          </p:nvPr>
        </p:nvSpPr>
        <p:spPr/>
        <p:txBody>
          <a:bodyPr>
            <a:normAutofit/>
          </a:bodyPr>
          <a:lstStyle/>
          <a:p>
            <a:r>
              <a:rPr lang="en-US" dirty="0"/>
              <a:t>Workers’ Compensation Reform—up for review</a:t>
            </a:r>
          </a:p>
          <a:p>
            <a:r>
              <a:rPr lang="en-US" dirty="0"/>
              <a:t>Court just struck “Opt-Out” system</a:t>
            </a:r>
          </a:p>
        </p:txBody>
      </p:sp>
    </p:spTree>
    <p:extLst>
      <p:ext uri="{BB962C8B-B14F-4D97-AF65-F5344CB8AC3E}">
        <p14:creationId xmlns:p14="http://schemas.microsoft.com/office/powerpoint/2010/main" val="1797576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EFFECT OF TORT REFORM</a:t>
            </a:r>
            <a:endParaRPr lang="en-US" sz="2800" dirty="0"/>
          </a:p>
        </p:txBody>
      </p:sp>
      <p:sp>
        <p:nvSpPr>
          <p:cNvPr id="6" name="Content Placeholder 5"/>
          <p:cNvSpPr>
            <a:spLocks noGrp="1"/>
          </p:cNvSpPr>
          <p:nvPr>
            <p:ph idx="1"/>
          </p:nvPr>
        </p:nvSpPr>
        <p:spPr/>
        <p:txBody>
          <a:bodyPr>
            <a:normAutofit/>
          </a:bodyPr>
          <a:lstStyle/>
          <a:p>
            <a:r>
              <a:rPr lang="en-US" dirty="0"/>
              <a:t>Workers’ Compensation Reform—up for review</a:t>
            </a:r>
          </a:p>
          <a:p>
            <a:r>
              <a:rPr lang="en-US" dirty="0"/>
              <a:t>Court just struck “Opt-Out” system</a:t>
            </a:r>
          </a:p>
          <a:p>
            <a:r>
              <a:rPr lang="en-US" dirty="0"/>
              <a:t>Statutory abrogation of </a:t>
            </a:r>
            <a:r>
              <a:rPr lang="en-US" i="1" dirty="0" err="1"/>
              <a:t>Parret</a:t>
            </a:r>
            <a:r>
              <a:rPr lang="en-US" i="1" dirty="0"/>
              <a:t> v. </a:t>
            </a:r>
            <a:r>
              <a:rPr lang="en-US" i="1" dirty="0" err="1"/>
              <a:t>Unicco</a:t>
            </a:r>
            <a:r>
              <a:rPr lang="en-US" dirty="0"/>
              <a:t> </a:t>
            </a:r>
          </a:p>
          <a:p>
            <a:r>
              <a:rPr lang="en-US" dirty="0"/>
              <a:t>as is question of whether workers’ compensation system catches only “unforeseeable” injury</a:t>
            </a:r>
          </a:p>
        </p:txBody>
      </p:sp>
    </p:spTree>
    <p:extLst>
      <p:ext uri="{BB962C8B-B14F-4D97-AF65-F5344CB8AC3E}">
        <p14:creationId xmlns:p14="http://schemas.microsoft.com/office/powerpoint/2010/main" val="36684122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CASES</a:t>
            </a:r>
            <a:endParaRPr lang="en-US" sz="2800" dirty="0"/>
          </a:p>
        </p:txBody>
      </p:sp>
      <p:sp>
        <p:nvSpPr>
          <p:cNvPr id="6" name="Content Placeholder 5"/>
          <p:cNvSpPr>
            <a:spLocks noGrp="1"/>
          </p:cNvSpPr>
          <p:nvPr>
            <p:ph idx="1"/>
          </p:nvPr>
        </p:nvSpPr>
        <p:spPr/>
        <p:txBody>
          <a:bodyPr>
            <a:normAutofit/>
          </a:bodyPr>
          <a:lstStyle/>
          <a:p>
            <a:r>
              <a:rPr lang="en-US" dirty="0"/>
              <a:t>Seeing trickle down effect of </a:t>
            </a:r>
            <a:r>
              <a:rPr lang="en-US" i="1" dirty="0" err="1"/>
              <a:t>Twombly</a:t>
            </a:r>
            <a:r>
              <a:rPr lang="en-US" dirty="0"/>
              <a:t>/</a:t>
            </a:r>
            <a:r>
              <a:rPr lang="en-US" i="1" dirty="0"/>
              <a:t>Iqbal</a:t>
            </a:r>
            <a:r>
              <a:rPr lang="en-US" dirty="0"/>
              <a:t> type motions filed in state court actions</a:t>
            </a:r>
          </a:p>
        </p:txBody>
      </p:sp>
    </p:spTree>
    <p:extLst>
      <p:ext uri="{BB962C8B-B14F-4D97-AF65-F5344CB8AC3E}">
        <p14:creationId xmlns:p14="http://schemas.microsoft.com/office/powerpoint/2010/main" val="3196359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OKLAHOMA CHANGES </a:t>
            </a:r>
            <a:br>
              <a:rPr lang="en-US" sz="2000" dirty="0"/>
            </a:br>
            <a:r>
              <a:rPr lang="en-US" sz="2000" dirty="0"/>
              <a:t>CASES</a:t>
            </a:r>
            <a:endParaRPr lang="en-US" sz="2800" dirty="0"/>
          </a:p>
        </p:txBody>
      </p:sp>
      <p:sp>
        <p:nvSpPr>
          <p:cNvPr id="6" name="Content Placeholder 5"/>
          <p:cNvSpPr>
            <a:spLocks noGrp="1"/>
          </p:cNvSpPr>
          <p:nvPr>
            <p:ph idx="1"/>
          </p:nvPr>
        </p:nvSpPr>
        <p:spPr/>
        <p:txBody>
          <a:bodyPr>
            <a:normAutofit/>
          </a:bodyPr>
          <a:lstStyle/>
          <a:p>
            <a:pPr marL="0" indent="0">
              <a:buNone/>
            </a:pPr>
            <a:endParaRPr lang="en-US" dirty="0"/>
          </a:p>
        </p:txBody>
      </p:sp>
      <p:pic>
        <p:nvPicPr>
          <p:cNvPr id="4" name="Picture 2" descr="C:\Users\PKouri\Desktop\NBI 2016\twomb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158" y="1846385"/>
            <a:ext cx="4552873" cy="396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49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lstStyle/>
          <a:p>
            <a:r>
              <a:rPr lang="en-US" dirty="0"/>
              <a:t>Rule 16, Subsection (b)(2)</a:t>
            </a:r>
          </a:p>
          <a:p>
            <a:r>
              <a:rPr lang="en-US" dirty="0"/>
              <a:t>Shortens amount of time for court to issue scheduling order by 30 days (shorter of </a:t>
            </a:r>
            <a:r>
              <a:rPr lang="en-US" strike="sngStrike" dirty="0"/>
              <a:t>120 </a:t>
            </a:r>
            <a:r>
              <a:rPr lang="en-US" dirty="0"/>
              <a:t>90 days after any defendant served or </a:t>
            </a:r>
            <a:r>
              <a:rPr lang="en-US" strike="sngStrike" dirty="0"/>
              <a:t>90 </a:t>
            </a:r>
            <a:r>
              <a:rPr lang="en-US" dirty="0"/>
              <a:t>60 days of any defendant’s appearance)</a:t>
            </a:r>
          </a:p>
          <a:p>
            <a:r>
              <a:rPr lang="en-US" dirty="0"/>
              <a:t>As with change to Rule 4, this presumptive time may be extended by court for good cause</a:t>
            </a:r>
          </a:p>
        </p:txBody>
      </p:sp>
    </p:spTree>
    <p:extLst>
      <p:ext uri="{BB962C8B-B14F-4D97-AF65-F5344CB8AC3E}">
        <p14:creationId xmlns:p14="http://schemas.microsoft.com/office/powerpoint/2010/main" val="495027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I. LEGISLATIVE AND CASE LAW UPDATE:</a:t>
            </a:r>
            <a:br>
              <a:rPr lang="en-US" sz="4800" dirty="0"/>
            </a:br>
            <a:r>
              <a:rPr lang="en-US" sz="3600" dirty="0"/>
              <a:t>B. INSURANCE LAW UPDATE </a:t>
            </a:r>
            <a:br>
              <a:rPr lang="en-US" sz="3600" dirty="0"/>
            </a:br>
            <a:br>
              <a:rPr lang="en-US" sz="4800" dirty="0"/>
            </a:br>
            <a:endParaRPr lang="en-US" sz="48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5555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INSURANCE LAW UPDATE </a:t>
            </a:r>
            <a:br>
              <a:rPr lang="en-US" sz="2800" dirty="0"/>
            </a:br>
            <a:r>
              <a:rPr lang="en-US" sz="2000" i="1" dirty="0"/>
              <a:t>Broom v. Wilson Paving &amp; Excavating, Inc.</a:t>
            </a:r>
            <a:endParaRPr lang="en-US" sz="2800" dirty="0"/>
          </a:p>
        </p:txBody>
      </p:sp>
      <p:sp>
        <p:nvSpPr>
          <p:cNvPr id="6" name="Content Placeholder 5"/>
          <p:cNvSpPr>
            <a:spLocks noGrp="1"/>
          </p:cNvSpPr>
          <p:nvPr>
            <p:ph idx="1"/>
          </p:nvPr>
        </p:nvSpPr>
        <p:spPr/>
        <p:txBody>
          <a:bodyPr>
            <a:normAutofit/>
          </a:bodyPr>
          <a:lstStyle/>
          <a:p>
            <a:r>
              <a:rPr lang="en-US" b="1" dirty="0"/>
              <a:t>Earth Movement Exclusion Applies Only to Natural Movement Such as Earthquake—</a:t>
            </a:r>
          </a:p>
          <a:p>
            <a:r>
              <a:rPr lang="en-US" b="1" i="1" dirty="0"/>
              <a:t>Broom v. Wilson Paving &amp; Excavating, Inc</a:t>
            </a:r>
            <a:r>
              <a:rPr lang="en-US" b="1" dirty="0"/>
              <a:t>., 2015 OK 19, 356 P.3d 617</a:t>
            </a:r>
            <a:r>
              <a:rPr lang="en-US" dirty="0"/>
              <a:t>. </a:t>
            </a:r>
          </a:p>
        </p:txBody>
      </p:sp>
      <p:pic>
        <p:nvPicPr>
          <p:cNvPr id="10242" name="Picture 2" descr="C:\Users\PKouri\Desktop\NBI 2016\Earthquake-Road-Cr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461" y="3389982"/>
            <a:ext cx="6081713" cy="304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405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INSURANCE LAW UPDATE </a:t>
            </a:r>
            <a:br>
              <a:rPr lang="en-US" sz="2800" dirty="0"/>
            </a:br>
            <a:r>
              <a:rPr lang="en-US" sz="2000" i="1" dirty="0"/>
              <a:t>Broom v. Wilson Paving &amp; Excavating, Inc.</a:t>
            </a:r>
            <a:endParaRPr lang="en-US" sz="2800" dirty="0"/>
          </a:p>
        </p:txBody>
      </p:sp>
      <p:sp>
        <p:nvSpPr>
          <p:cNvPr id="6" name="Content Placeholder 5"/>
          <p:cNvSpPr>
            <a:spLocks noGrp="1"/>
          </p:cNvSpPr>
          <p:nvPr>
            <p:ph idx="1"/>
          </p:nvPr>
        </p:nvSpPr>
        <p:spPr/>
        <p:txBody>
          <a:bodyPr>
            <a:normAutofit/>
          </a:bodyPr>
          <a:lstStyle/>
          <a:p>
            <a:r>
              <a:rPr lang="en-US" b="1" dirty="0"/>
              <a:t>Earth Movement Exclusion Applies Only to Natural Movement Such as Earthquake—</a:t>
            </a:r>
            <a:r>
              <a:rPr lang="en-US" b="1" i="1" dirty="0"/>
              <a:t>Broom v. Wilson Paving &amp; Excavating, Inc</a:t>
            </a:r>
            <a:r>
              <a:rPr lang="en-US" b="1" dirty="0"/>
              <a:t>., 2015 OK 19, 356 P.3d 617</a:t>
            </a:r>
            <a:r>
              <a:rPr lang="en-US" dirty="0"/>
              <a:t>. </a:t>
            </a:r>
          </a:p>
          <a:p>
            <a:r>
              <a:rPr lang="en-US" dirty="0"/>
              <a:t>Excluded coverage for losses:</a:t>
            </a:r>
          </a:p>
          <a:p>
            <a:pPr marL="0" indent="0">
              <a:buNone/>
            </a:pPr>
            <a:r>
              <a:rPr lang="en-US" dirty="0"/>
              <a:t>. . .arising out of, caused by, resulting from, contributed to, aggravated by, or related to earthquake, mud slide flow, subsidence, settling, slipping, falling away, shrinking, expansion, caving in, shifting, eroding, rising, tilting or any other movement of land, earth or mud</a:t>
            </a:r>
          </a:p>
        </p:txBody>
      </p:sp>
    </p:spTree>
    <p:extLst>
      <p:ext uri="{BB962C8B-B14F-4D97-AF65-F5344CB8AC3E}">
        <p14:creationId xmlns:p14="http://schemas.microsoft.com/office/powerpoint/2010/main" val="2324722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INSURANCE LAW UPDATE </a:t>
            </a:r>
            <a:br>
              <a:rPr lang="en-US" sz="2800" dirty="0"/>
            </a:br>
            <a:r>
              <a:rPr lang="en-US" sz="2000" i="1" dirty="0" err="1"/>
              <a:t>Leritz</a:t>
            </a:r>
            <a:r>
              <a:rPr lang="en-US" sz="2000" i="1" dirty="0"/>
              <a:t> v. Farmers Ins. Co.</a:t>
            </a:r>
            <a:endParaRPr lang="en-US" sz="2800" dirty="0"/>
          </a:p>
        </p:txBody>
      </p:sp>
      <p:sp>
        <p:nvSpPr>
          <p:cNvPr id="6" name="Content Placeholder 5"/>
          <p:cNvSpPr>
            <a:spLocks noGrp="1"/>
          </p:cNvSpPr>
          <p:nvPr>
            <p:ph idx="1"/>
          </p:nvPr>
        </p:nvSpPr>
        <p:spPr/>
        <p:txBody>
          <a:bodyPr>
            <a:normAutofit/>
          </a:bodyPr>
          <a:lstStyle/>
          <a:p>
            <a:r>
              <a:rPr lang="en-US" b="1" dirty="0"/>
              <a:t>Kansas UM policy becomes stackable by virtue of policy provision (in nearly every policy) that broadens coverage to comply with the law of any state in which a wreck occurs and policy provision that makes policy limits “subject to law of the state of occurrence”—</a:t>
            </a:r>
          </a:p>
          <a:p>
            <a:r>
              <a:rPr lang="en-US" b="1" i="1" dirty="0" err="1"/>
              <a:t>Leritz</a:t>
            </a:r>
            <a:r>
              <a:rPr lang="en-US" b="1" i="1" dirty="0"/>
              <a:t> v. Farmers Ins. Co.</a:t>
            </a:r>
            <a:r>
              <a:rPr lang="en-US" b="1" dirty="0"/>
              <a:t>, 2016 OK 79, ---P.3d---</a:t>
            </a:r>
          </a:p>
        </p:txBody>
      </p:sp>
    </p:spTree>
    <p:extLst>
      <p:ext uri="{BB962C8B-B14F-4D97-AF65-F5344CB8AC3E}">
        <p14:creationId xmlns:p14="http://schemas.microsoft.com/office/powerpoint/2010/main" val="1256230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INSURANCE LAW UPDATE </a:t>
            </a:r>
            <a:br>
              <a:rPr lang="en-US" sz="2800" dirty="0"/>
            </a:br>
            <a:r>
              <a:rPr lang="en-US" sz="2000" i="1" dirty="0" err="1"/>
              <a:t>Leritz</a:t>
            </a:r>
            <a:r>
              <a:rPr lang="en-US" sz="2000" i="1" dirty="0"/>
              <a:t> v. Farmers Ins. Co.</a:t>
            </a:r>
            <a:endParaRPr lang="en-US" sz="2800" dirty="0"/>
          </a:p>
        </p:txBody>
      </p:sp>
      <p:sp>
        <p:nvSpPr>
          <p:cNvPr id="6" name="Content Placeholder 5"/>
          <p:cNvSpPr>
            <a:spLocks noGrp="1"/>
          </p:cNvSpPr>
          <p:nvPr>
            <p:ph idx="1"/>
          </p:nvPr>
        </p:nvSpPr>
        <p:spPr/>
        <p:txBody>
          <a:bodyPr>
            <a:normAutofit/>
          </a:bodyPr>
          <a:lstStyle/>
          <a:p>
            <a:r>
              <a:rPr lang="en-US" dirty="0"/>
              <a:t>Language in “limits of liability section,” that subjects limit to law of state of occurrence</a:t>
            </a:r>
          </a:p>
          <a:p>
            <a:r>
              <a:rPr lang="en-US" dirty="0"/>
              <a:t>And later clause that broadens coverage to comply with law of state of occurrence</a:t>
            </a:r>
          </a:p>
          <a:p>
            <a:r>
              <a:rPr lang="en-US" dirty="0"/>
              <a:t>Combine to make policy stackable</a:t>
            </a:r>
          </a:p>
        </p:txBody>
      </p:sp>
    </p:spTree>
    <p:extLst>
      <p:ext uri="{BB962C8B-B14F-4D97-AF65-F5344CB8AC3E}">
        <p14:creationId xmlns:p14="http://schemas.microsoft.com/office/powerpoint/2010/main" val="6735272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INSURANCE LAW UPDATE </a:t>
            </a:r>
            <a:br>
              <a:rPr lang="en-US" sz="2800" dirty="0"/>
            </a:br>
            <a:r>
              <a:rPr lang="en-US" sz="2000" i="1" dirty="0" err="1"/>
              <a:t>Leritz</a:t>
            </a:r>
            <a:r>
              <a:rPr lang="en-US" sz="2000" i="1" dirty="0"/>
              <a:t> v. Farmers Ins. Co.</a:t>
            </a:r>
            <a:endParaRPr lang="en-US" sz="2800" dirty="0"/>
          </a:p>
        </p:txBody>
      </p:sp>
      <p:sp>
        <p:nvSpPr>
          <p:cNvPr id="6" name="Content Placeholder 5"/>
          <p:cNvSpPr>
            <a:spLocks noGrp="1"/>
          </p:cNvSpPr>
          <p:nvPr>
            <p:ph idx="1"/>
          </p:nvPr>
        </p:nvSpPr>
        <p:spPr/>
        <p:txBody>
          <a:bodyPr>
            <a:normAutofit/>
          </a:bodyPr>
          <a:lstStyle/>
          <a:p>
            <a:pPr marL="0" indent="0">
              <a:buNone/>
            </a:pPr>
            <a:r>
              <a:rPr lang="en-US" dirty="0"/>
              <a:t>Rule will only apply to cases predating 2014 change to UM statute precluding stacking unless expressly stated in policy</a:t>
            </a:r>
          </a:p>
        </p:txBody>
      </p:sp>
    </p:spTree>
    <p:extLst>
      <p:ext uri="{BB962C8B-B14F-4D97-AF65-F5344CB8AC3E}">
        <p14:creationId xmlns:p14="http://schemas.microsoft.com/office/powerpoint/2010/main" val="14516757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INSURANCE LAW UPDATE </a:t>
            </a:r>
            <a:br>
              <a:rPr lang="en-US" sz="2800" dirty="0"/>
            </a:br>
            <a:r>
              <a:rPr lang="en-US" sz="2000" i="1" dirty="0" err="1"/>
              <a:t>Avens</a:t>
            </a:r>
            <a:r>
              <a:rPr lang="en-US" sz="2000" i="1" dirty="0"/>
              <a:t> v. Cotton Electric Cooperative</a:t>
            </a:r>
            <a:endParaRPr lang="en-US" sz="2800" dirty="0"/>
          </a:p>
        </p:txBody>
      </p:sp>
      <p:sp>
        <p:nvSpPr>
          <p:cNvPr id="6" name="Content Placeholder 5"/>
          <p:cNvSpPr>
            <a:spLocks noGrp="1"/>
          </p:cNvSpPr>
          <p:nvPr>
            <p:ph idx="1"/>
          </p:nvPr>
        </p:nvSpPr>
        <p:spPr/>
        <p:txBody>
          <a:bodyPr>
            <a:normAutofit/>
          </a:bodyPr>
          <a:lstStyle/>
          <a:p>
            <a:r>
              <a:rPr lang="en-US" b="1" dirty="0"/>
              <a:t>Members of class not subject to prevailing party attorney fee by virtue of not opting out of class action suit</a:t>
            </a:r>
          </a:p>
          <a:p>
            <a:r>
              <a:rPr lang="en-US" b="1" i="1" dirty="0" err="1"/>
              <a:t>Avens</a:t>
            </a:r>
            <a:r>
              <a:rPr lang="en-US" b="1" i="1" dirty="0"/>
              <a:t> v. Cotton Electric Cooperative,</a:t>
            </a:r>
            <a:r>
              <a:rPr lang="en-US" b="1" dirty="0"/>
              <a:t> 2016 OK CIV APP 39, ---P.3d---</a:t>
            </a:r>
            <a:endParaRPr lang="en-US" dirty="0"/>
          </a:p>
        </p:txBody>
      </p:sp>
    </p:spTree>
    <p:extLst>
      <p:ext uri="{BB962C8B-B14F-4D97-AF65-F5344CB8AC3E}">
        <p14:creationId xmlns:p14="http://schemas.microsoft.com/office/powerpoint/2010/main" val="3452359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B. INSURANCE LAW UPDATE </a:t>
            </a:r>
            <a:br>
              <a:rPr lang="en-US" sz="2800" dirty="0"/>
            </a:br>
            <a:r>
              <a:rPr lang="en-US" sz="2000" i="1" dirty="0"/>
              <a:t>Anderson v. Morgan</a:t>
            </a:r>
            <a:endParaRPr lang="en-US" sz="2800" dirty="0"/>
          </a:p>
        </p:txBody>
      </p:sp>
      <p:sp>
        <p:nvSpPr>
          <p:cNvPr id="6" name="Content Placeholder 5"/>
          <p:cNvSpPr>
            <a:spLocks noGrp="1"/>
          </p:cNvSpPr>
          <p:nvPr>
            <p:ph idx="1"/>
          </p:nvPr>
        </p:nvSpPr>
        <p:spPr/>
        <p:txBody>
          <a:bodyPr>
            <a:normAutofit/>
          </a:bodyPr>
          <a:lstStyle/>
          <a:p>
            <a:r>
              <a:rPr lang="en-US" b="1" dirty="0"/>
              <a:t>Physician employment by political subdivision is not limited by list stated in 51 O.S. § 152, so likely “employee” of subdivision, and shielded from liability by OGTCA—</a:t>
            </a:r>
          </a:p>
          <a:p>
            <a:r>
              <a:rPr lang="en-US" b="1" i="1" dirty="0"/>
              <a:t>Anderson v. Morgan,</a:t>
            </a:r>
            <a:r>
              <a:rPr lang="en-US" b="1" dirty="0"/>
              <a:t> 2016 OK CIV APP 40, 376 P.3d 913</a:t>
            </a:r>
            <a:endParaRPr lang="en-US" dirty="0"/>
          </a:p>
        </p:txBody>
      </p:sp>
    </p:spTree>
    <p:extLst>
      <p:ext uri="{BB962C8B-B14F-4D97-AF65-F5344CB8AC3E}">
        <p14:creationId xmlns:p14="http://schemas.microsoft.com/office/powerpoint/2010/main" val="2421579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I. LEGISLATIVE AND CASE LAW UPDATE:</a:t>
            </a:r>
            <a:br>
              <a:rPr lang="en-US" sz="4800" dirty="0"/>
            </a:br>
            <a:r>
              <a:rPr lang="en-US" sz="3600" dirty="0"/>
              <a:t>C. CASE LAW UPDATE</a:t>
            </a:r>
            <a:br>
              <a:rPr lang="en-US" sz="3600" dirty="0"/>
            </a:br>
            <a:br>
              <a:rPr lang="en-US" sz="4800" dirty="0"/>
            </a:br>
            <a:endParaRPr lang="en-US" sz="48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8677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Allen v. Harrison</a:t>
            </a:r>
            <a:endParaRPr lang="en-US" sz="2800" i="1" dirty="0"/>
          </a:p>
        </p:txBody>
      </p:sp>
      <p:sp>
        <p:nvSpPr>
          <p:cNvPr id="6" name="Content Placeholder 5"/>
          <p:cNvSpPr>
            <a:spLocks noGrp="1"/>
          </p:cNvSpPr>
          <p:nvPr>
            <p:ph idx="1"/>
          </p:nvPr>
        </p:nvSpPr>
        <p:spPr/>
        <p:txBody>
          <a:bodyPr>
            <a:normAutofit/>
          </a:bodyPr>
          <a:lstStyle/>
          <a:p>
            <a:r>
              <a:rPr lang="en-US" b="1" dirty="0"/>
              <a:t>Informed Consent doctrine requires physician disclose reasonable alternative </a:t>
            </a:r>
            <a:r>
              <a:rPr lang="en-US" b="1" i="1" dirty="0"/>
              <a:t>not recommended </a:t>
            </a:r>
            <a:r>
              <a:rPr lang="en-US" b="1" dirty="0"/>
              <a:t>by that physician—</a:t>
            </a:r>
          </a:p>
          <a:p>
            <a:r>
              <a:rPr lang="en-US" b="1" i="1" dirty="0"/>
              <a:t>Allen v. Harrison,</a:t>
            </a:r>
            <a:r>
              <a:rPr lang="en-US" b="1" dirty="0"/>
              <a:t> 2016 OK 44, 374 P.3d 812</a:t>
            </a:r>
            <a:endParaRPr lang="en-US" dirty="0"/>
          </a:p>
        </p:txBody>
      </p:sp>
      <p:pic>
        <p:nvPicPr>
          <p:cNvPr id="11266" name="Picture 2" descr="C:\Users\PKouri\Desktop\NBI 2016\do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4802" y="2857500"/>
            <a:ext cx="4008484" cy="371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62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lstStyle/>
          <a:p>
            <a:r>
              <a:rPr lang="en-US" dirty="0"/>
              <a:t>Rule 16, Subsection (b)(2)</a:t>
            </a:r>
          </a:p>
          <a:p>
            <a:r>
              <a:rPr lang="en-US" dirty="0"/>
              <a:t>Shortens amount of time for court to issue scheduling order by 30 days (shorter of </a:t>
            </a:r>
            <a:r>
              <a:rPr lang="en-US" strike="sngStrike" dirty="0"/>
              <a:t>120 </a:t>
            </a:r>
            <a:r>
              <a:rPr lang="en-US" dirty="0"/>
              <a:t>90 days after any defendant served or </a:t>
            </a:r>
            <a:r>
              <a:rPr lang="en-US" strike="sngStrike" dirty="0"/>
              <a:t>90 </a:t>
            </a:r>
            <a:r>
              <a:rPr lang="en-US" dirty="0"/>
              <a:t>60 days of any defendant’s appearance)</a:t>
            </a:r>
          </a:p>
          <a:p>
            <a:r>
              <a:rPr lang="en-US" dirty="0"/>
              <a:t>As with change to Rule 4, this presumptive time may be extended by court for good cause</a:t>
            </a:r>
          </a:p>
          <a:p>
            <a:r>
              <a:rPr lang="en-US" dirty="0"/>
              <a:t>Practically, change may accelerate early case schedule</a:t>
            </a:r>
          </a:p>
        </p:txBody>
      </p:sp>
    </p:spTree>
    <p:extLst>
      <p:ext uri="{BB962C8B-B14F-4D97-AF65-F5344CB8AC3E}">
        <p14:creationId xmlns:p14="http://schemas.microsoft.com/office/powerpoint/2010/main" val="164384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Nelson v. Enid Medical Associates, Inc.</a:t>
            </a:r>
            <a:endParaRPr lang="en-US" sz="2800" i="1" dirty="0"/>
          </a:p>
        </p:txBody>
      </p:sp>
      <p:sp>
        <p:nvSpPr>
          <p:cNvPr id="6" name="Content Placeholder 5"/>
          <p:cNvSpPr>
            <a:spLocks noGrp="1"/>
          </p:cNvSpPr>
          <p:nvPr>
            <p:ph idx="1"/>
          </p:nvPr>
        </p:nvSpPr>
        <p:spPr/>
        <p:txBody>
          <a:bodyPr>
            <a:normAutofit/>
          </a:bodyPr>
          <a:lstStyle/>
          <a:p>
            <a:r>
              <a:rPr lang="en-US" b="1" dirty="0"/>
              <a:t>Experts may testify in medical negligence claim, despite no differential analysis and —</a:t>
            </a:r>
          </a:p>
          <a:p>
            <a:r>
              <a:rPr lang="en-US" b="1" i="1" dirty="0"/>
              <a:t>Nelson v. Enid Medical Associates, Inc.,</a:t>
            </a:r>
            <a:r>
              <a:rPr lang="en-US" b="1" dirty="0"/>
              <a:t> 2016 OK 69, 367 P.3d 212</a:t>
            </a:r>
            <a:endParaRPr lang="en-US" dirty="0"/>
          </a:p>
        </p:txBody>
      </p:sp>
    </p:spTree>
    <p:extLst>
      <p:ext uri="{BB962C8B-B14F-4D97-AF65-F5344CB8AC3E}">
        <p14:creationId xmlns:p14="http://schemas.microsoft.com/office/powerpoint/2010/main" val="4258638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Nelson v. Enid Medical Associates, Inc.</a:t>
            </a:r>
            <a:endParaRPr lang="en-US" sz="2800" i="1" dirty="0"/>
          </a:p>
        </p:txBody>
      </p:sp>
      <p:sp>
        <p:nvSpPr>
          <p:cNvPr id="6" name="Content Placeholder 5"/>
          <p:cNvSpPr>
            <a:spLocks noGrp="1"/>
          </p:cNvSpPr>
          <p:nvPr>
            <p:ph idx="1"/>
          </p:nvPr>
        </p:nvSpPr>
        <p:spPr/>
        <p:txBody>
          <a:bodyPr>
            <a:normAutofit/>
          </a:bodyPr>
          <a:lstStyle/>
          <a:p>
            <a:r>
              <a:rPr lang="en-US" b="1" dirty="0"/>
              <a:t>Experts may testify in medical negligence claim, despite no differential analysis and —</a:t>
            </a:r>
          </a:p>
          <a:p>
            <a:r>
              <a:rPr lang="en-US" dirty="0"/>
              <a:t>Ultimately holds science need not be universally accepted to be “generally accepted”</a:t>
            </a:r>
          </a:p>
        </p:txBody>
      </p:sp>
    </p:spTree>
    <p:extLst>
      <p:ext uri="{BB962C8B-B14F-4D97-AF65-F5344CB8AC3E}">
        <p14:creationId xmlns:p14="http://schemas.microsoft.com/office/powerpoint/2010/main" val="874348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Watkins v. Central State Griffin Memorial Hospital</a:t>
            </a:r>
            <a:endParaRPr lang="en-US" sz="2800" i="1" dirty="0"/>
          </a:p>
        </p:txBody>
      </p:sp>
      <p:sp>
        <p:nvSpPr>
          <p:cNvPr id="6" name="Content Placeholder 5"/>
          <p:cNvSpPr>
            <a:spLocks noGrp="1"/>
          </p:cNvSpPr>
          <p:nvPr>
            <p:ph idx="1"/>
          </p:nvPr>
        </p:nvSpPr>
        <p:spPr/>
        <p:txBody>
          <a:bodyPr>
            <a:normAutofit/>
          </a:bodyPr>
          <a:lstStyle/>
          <a:p>
            <a:r>
              <a:rPr lang="en-US" b="1" dirty="0"/>
              <a:t>Limitations Periods of Governmental Tort Claims Act tolled by misleading acts of governmental employee—</a:t>
            </a:r>
          </a:p>
          <a:p>
            <a:r>
              <a:rPr lang="en-US" b="1" i="1" dirty="0"/>
              <a:t>Watkins v. Central State Griffin Memorial Hospital,</a:t>
            </a:r>
            <a:r>
              <a:rPr lang="en-US" b="1" dirty="0"/>
              <a:t> 2016 OK 71, ---P.3d---</a:t>
            </a:r>
            <a:endParaRPr lang="en-US" dirty="0"/>
          </a:p>
        </p:txBody>
      </p:sp>
    </p:spTree>
    <p:extLst>
      <p:ext uri="{BB962C8B-B14F-4D97-AF65-F5344CB8AC3E}">
        <p14:creationId xmlns:p14="http://schemas.microsoft.com/office/powerpoint/2010/main" val="4027016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Watkins v. Central State Griffin Memorial Hospital</a:t>
            </a:r>
            <a:endParaRPr lang="en-US" sz="2800" i="1" dirty="0"/>
          </a:p>
        </p:txBody>
      </p:sp>
      <p:sp>
        <p:nvSpPr>
          <p:cNvPr id="6" name="Content Placeholder 5"/>
          <p:cNvSpPr>
            <a:spLocks noGrp="1"/>
          </p:cNvSpPr>
          <p:nvPr>
            <p:ph idx="1"/>
          </p:nvPr>
        </p:nvSpPr>
        <p:spPr/>
        <p:txBody>
          <a:bodyPr>
            <a:normAutofit/>
          </a:bodyPr>
          <a:lstStyle/>
          <a:p>
            <a:r>
              <a:rPr lang="en-US" dirty="0"/>
              <a:t>Government estopped to assert untimeliness due to misleading and false information provided which led GAL to believe no wrongdoing by nurse</a:t>
            </a:r>
          </a:p>
        </p:txBody>
      </p:sp>
    </p:spTree>
    <p:extLst>
      <p:ext uri="{BB962C8B-B14F-4D97-AF65-F5344CB8AC3E}">
        <p14:creationId xmlns:p14="http://schemas.microsoft.com/office/powerpoint/2010/main" val="1652429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American Biomedical Group, Inc. v. </a:t>
            </a:r>
            <a:r>
              <a:rPr lang="en-US" sz="2000" i="1" dirty="0" err="1"/>
              <a:t>Techtrol</a:t>
            </a:r>
            <a:r>
              <a:rPr lang="en-US" sz="2000" i="1" dirty="0"/>
              <a:t>, Inc.</a:t>
            </a:r>
            <a:endParaRPr lang="en-US" sz="2800" i="1" dirty="0"/>
          </a:p>
        </p:txBody>
      </p:sp>
      <p:sp>
        <p:nvSpPr>
          <p:cNvPr id="6" name="Content Placeholder 5"/>
          <p:cNvSpPr>
            <a:spLocks noGrp="1"/>
          </p:cNvSpPr>
          <p:nvPr>
            <p:ph idx="1"/>
          </p:nvPr>
        </p:nvSpPr>
        <p:spPr/>
        <p:txBody>
          <a:bodyPr>
            <a:normAutofit/>
          </a:bodyPr>
          <a:lstStyle/>
          <a:p>
            <a:r>
              <a:rPr lang="en-US" b="1" dirty="0"/>
              <a:t>No Common Law claim for misappropriation of intangible property not arising to level of trade secret. Nor does Oklahoma Uniform Trade Secrets Act preempt all common-law remedy—</a:t>
            </a:r>
          </a:p>
          <a:p>
            <a:r>
              <a:rPr lang="en-US" b="1" i="1" dirty="0"/>
              <a:t>American Biomedical Group, Inc. v. </a:t>
            </a:r>
            <a:r>
              <a:rPr lang="en-US" b="1" i="1" dirty="0" err="1"/>
              <a:t>Techtrol</a:t>
            </a:r>
            <a:r>
              <a:rPr lang="en-US" b="1" i="1" dirty="0"/>
              <a:t>, Inc</a:t>
            </a:r>
            <a:r>
              <a:rPr lang="en-US" b="1" dirty="0"/>
              <a:t>.,</a:t>
            </a:r>
            <a:r>
              <a:rPr lang="en-US" b="1" i="1" dirty="0"/>
              <a:t> </a:t>
            </a:r>
            <a:r>
              <a:rPr lang="en-US" b="1" dirty="0"/>
              <a:t>2016 OK 55, 374 P.3d 820</a:t>
            </a:r>
            <a:endParaRPr lang="en-US" dirty="0"/>
          </a:p>
        </p:txBody>
      </p:sp>
    </p:spTree>
    <p:extLst>
      <p:ext uri="{BB962C8B-B14F-4D97-AF65-F5344CB8AC3E}">
        <p14:creationId xmlns:p14="http://schemas.microsoft.com/office/powerpoint/2010/main" val="1914102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American Biomedical Group, Inc. v. </a:t>
            </a:r>
            <a:r>
              <a:rPr lang="en-US" sz="2000" i="1" dirty="0" err="1"/>
              <a:t>Techtrol</a:t>
            </a:r>
            <a:r>
              <a:rPr lang="en-US" sz="2000" i="1" dirty="0"/>
              <a:t>, Inc.</a:t>
            </a:r>
            <a:endParaRPr lang="en-US" sz="2800" i="1" dirty="0"/>
          </a:p>
        </p:txBody>
      </p:sp>
      <p:sp>
        <p:nvSpPr>
          <p:cNvPr id="6" name="Content Placeholder 5"/>
          <p:cNvSpPr>
            <a:spLocks noGrp="1"/>
          </p:cNvSpPr>
          <p:nvPr>
            <p:ph idx="1"/>
          </p:nvPr>
        </p:nvSpPr>
        <p:spPr/>
        <p:txBody>
          <a:bodyPr>
            <a:normAutofit/>
          </a:bodyPr>
          <a:lstStyle/>
          <a:p>
            <a:r>
              <a:rPr lang="en-US" dirty="0"/>
              <a:t>Oklahoma common-law does not recognize tort of misappropriation of intangible property</a:t>
            </a:r>
          </a:p>
        </p:txBody>
      </p:sp>
    </p:spTree>
    <p:extLst>
      <p:ext uri="{BB962C8B-B14F-4D97-AF65-F5344CB8AC3E}">
        <p14:creationId xmlns:p14="http://schemas.microsoft.com/office/powerpoint/2010/main" val="12554675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American Biomedical Group, Inc. v. </a:t>
            </a:r>
            <a:r>
              <a:rPr lang="en-US" sz="2000" i="1" dirty="0" err="1"/>
              <a:t>Techtrol</a:t>
            </a:r>
            <a:r>
              <a:rPr lang="en-US" sz="2000" i="1" dirty="0"/>
              <a:t>, Inc.</a:t>
            </a:r>
            <a:endParaRPr lang="en-US" sz="2800" i="1" dirty="0"/>
          </a:p>
        </p:txBody>
      </p:sp>
      <p:sp>
        <p:nvSpPr>
          <p:cNvPr id="6" name="Content Placeholder 5"/>
          <p:cNvSpPr>
            <a:spLocks noGrp="1"/>
          </p:cNvSpPr>
          <p:nvPr>
            <p:ph idx="1"/>
          </p:nvPr>
        </p:nvSpPr>
        <p:spPr/>
        <p:txBody>
          <a:bodyPr>
            <a:normAutofit/>
          </a:bodyPr>
          <a:lstStyle/>
          <a:p>
            <a:r>
              <a:rPr lang="en-US" dirty="0"/>
              <a:t>But it does recognize cause of action for misappropriation of business information</a:t>
            </a:r>
          </a:p>
        </p:txBody>
      </p:sp>
    </p:spTree>
    <p:extLst>
      <p:ext uri="{BB962C8B-B14F-4D97-AF65-F5344CB8AC3E}">
        <p14:creationId xmlns:p14="http://schemas.microsoft.com/office/powerpoint/2010/main" val="19294227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Maree v. </a:t>
            </a:r>
            <a:r>
              <a:rPr lang="en-US" sz="2000" i="1" dirty="0" err="1"/>
              <a:t>Neuwirth</a:t>
            </a:r>
            <a:endParaRPr lang="en-US" sz="2800" i="1" dirty="0"/>
          </a:p>
        </p:txBody>
      </p:sp>
      <p:sp>
        <p:nvSpPr>
          <p:cNvPr id="6" name="Content Placeholder 5"/>
          <p:cNvSpPr>
            <a:spLocks noGrp="1"/>
          </p:cNvSpPr>
          <p:nvPr>
            <p:ph idx="1"/>
          </p:nvPr>
        </p:nvSpPr>
        <p:spPr/>
        <p:txBody>
          <a:bodyPr>
            <a:normAutofit/>
          </a:bodyPr>
          <a:lstStyle/>
          <a:p>
            <a:r>
              <a:rPr lang="en-US" b="1" dirty="0"/>
              <a:t>Officers, Directors, Shareholders, Members, of Nursing Home not shielded from direct negligence claims by 12 O.S. § 682—</a:t>
            </a:r>
          </a:p>
          <a:p>
            <a:r>
              <a:rPr lang="en-US" b="1" i="1" dirty="0"/>
              <a:t>Maree v. </a:t>
            </a:r>
            <a:r>
              <a:rPr lang="en-US" b="1" i="1" dirty="0" err="1"/>
              <a:t>Neuwirth</a:t>
            </a:r>
            <a:r>
              <a:rPr lang="en-US" b="1" i="1" dirty="0"/>
              <a:t>,</a:t>
            </a:r>
            <a:r>
              <a:rPr lang="en-US" b="1" dirty="0"/>
              <a:t> 2016 OK 62, 374 P.3d 750</a:t>
            </a:r>
            <a:endParaRPr lang="en-US" dirty="0"/>
          </a:p>
        </p:txBody>
      </p:sp>
    </p:spTree>
    <p:extLst>
      <p:ext uri="{BB962C8B-B14F-4D97-AF65-F5344CB8AC3E}">
        <p14:creationId xmlns:p14="http://schemas.microsoft.com/office/powerpoint/2010/main" val="42426648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Maree v. </a:t>
            </a:r>
            <a:r>
              <a:rPr lang="en-US" sz="2000" i="1" dirty="0" err="1"/>
              <a:t>Neuwirth</a:t>
            </a:r>
            <a:endParaRPr lang="en-US" sz="2800" i="1" dirty="0"/>
          </a:p>
        </p:txBody>
      </p:sp>
      <p:sp>
        <p:nvSpPr>
          <p:cNvPr id="6" name="Content Placeholder 5"/>
          <p:cNvSpPr>
            <a:spLocks noGrp="1"/>
          </p:cNvSpPr>
          <p:nvPr>
            <p:ph idx="1"/>
          </p:nvPr>
        </p:nvSpPr>
        <p:spPr/>
        <p:txBody>
          <a:bodyPr>
            <a:normAutofit/>
          </a:bodyPr>
          <a:lstStyle/>
          <a:p>
            <a:r>
              <a:rPr lang="en-US" dirty="0"/>
              <a:t>§ 682 does not prohibit suit against officers and others “for their own conduct. . . .”</a:t>
            </a:r>
          </a:p>
        </p:txBody>
      </p:sp>
      <p:pic>
        <p:nvPicPr>
          <p:cNvPr id="12290" name="Picture 2" descr="C:\Users\PKouri\Desktop\NBI 2016\enron-n-y-p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483" y="2568820"/>
            <a:ext cx="185928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PKouri\Desktop\NBI 2016\vwscand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754" y="2776626"/>
            <a:ext cx="3117752" cy="206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256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err="1"/>
              <a:t>Sauders</a:t>
            </a:r>
            <a:r>
              <a:rPr lang="en-US" sz="2000" i="1" dirty="0"/>
              <a:t> v. Mangum Nursing Center, LLC</a:t>
            </a:r>
            <a:endParaRPr lang="en-US" sz="2800" i="1" dirty="0"/>
          </a:p>
        </p:txBody>
      </p:sp>
      <p:sp>
        <p:nvSpPr>
          <p:cNvPr id="6" name="Content Placeholder 5"/>
          <p:cNvSpPr>
            <a:spLocks noGrp="1"/>
          </p:cNvSpPr>
          <p:nvPr>
            <p:ph idx="1"/>
          </p:nvPr>
        </p:nvSpPr>
        <p:spPr/>
        <p:txBody>
          <a:bodyPr>
            <a:normAutofit/>
          </a:bodyPr>
          <a:lstStyle/>
          <a:p>
            <a:r>
              <a:rPr lang="en-US" b="1" dirty="0"/>
              <a:t>12 O.S. § 682 is Substantive Statute that Cannot be Retroactively Applied—</a:t>
            </a:r>
          </a:p>
          <a:p>
            <a:r>
              <a:rPr lang="en-US" b="1" i="1" dirty="0" err="1"/>
              <a:t>Sauders</a:t>
            </a:r>
            <a:r>
              <a:rPr lang="en-US" b="1" i="1" dirty="0"/>
              <a:t> v. Mangum Nursing Center, LLC, </a:t>
            </a:r>
            <a:r>
              <a:rPr lang="en-US" b="1" dirty="0"/>
              <a:t>2016 OK CIV APP 53, ---P.3d---</a:t>
            </a:r>
            <a:endParaRPr lang="en-US" dirty="0"/>
          </a:p>
        </p:txBody>
      </p:sp>
    </p:spTree>
    <p:extLst>
      <p:ext uri="{BB962C8B-B14F-4D97-AF65-F5344CB8AC3E}">
        <p14:creationId xmlns:p14="http://schemas.microsoft.com/office/powerpoint/2010/main" val="76469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A. FEDERAL AND STATE RULES/PROCEDURES UPDATE </a:t>
            </a:r>
            <a:br>
              <a:rPr lang="en-US" sz="2800" dirty="0"/>
            </a:br>
            <a:r>
              <a:rPr lang="en-US" sz="2000" dirty="0"/>
              <a:t>DECEMBER 2015 CHANGES TO FEDERAL RULES OF CIVIL PROCEDURE</a:t>
            </a:r>
            <a:endParaRPr lang="en-US" sz="2800" dirty="0"/>
          </a:p>
        </p:txBody>
      </p:sp>
      <p:sp>
        <p:nvSpPr>
          <p:cNvPr id="6" name="Content Placeholder 5"/>
          <p:cNvSpPr>
            <a:spLocks noGrp="1"/>
          </p:cNvSpPr>
          <p:nvPr>
            <p:ph idx="1"/>
          </p:nvPr>
        </p:nvSpPr>
        <p:spPr/>
        <p:txBody>
          <a:bodyPr>
            <a:normAutofit/>
          </a:bodyPr>
          <a:lstStyle/>
          <a:p>
            <a:r>
              <a:rPr lang="en-US" dirty="0"/>
              <a:t>Rule 16, Subsection (b)(3)</a:t>
            </a:r>
          </a:p>
          <a:p>
            <a:r>
              <a:rPr lang="en-US" dirty="0"/>
              <a:t>Amended to say scheduling order may include requirements for preservation of electronically stored information (ESI) and agreements between parties made pursuant to Federal Rule of Evidence (FRE) 502</a:t>
            </a:r>
          </a:p>
        </p:txBody>
      </p:sp>
    </p:spTree>
    <p:extLst>
      <p:ext uri="{BB962C8B-B14F-4D97-AF65-F5344CB8AC3E}">
        <p14:creationId xmlns:p14="http://schemas.microsoft.com/office/powerpoint/2010/main" val="1484843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Tiger v. Verdigris Valley Electric Cooperative</a:t>
            </a:r>
            <a:endParaRPr lang="en-US" sz="2800" i="1" dirty="0"/>
          </a:p>
        </p:txBody>
      </p:sp>
      <p:sp>
        <p:nvSpPr>
          <p:cNvPr id="6" name="Content Placeholder 5"/>
          <p:cNvSpPr>
            <a:spLocks noGrp="1"/>
          </p:cNvSpPr>
          <p:nvPr>
            <p:ph idx="1"/>
          </p:nvPr>
        </p:nvSpPr>
        <p:spPr/>
        <p:txBody>
          <a:bodyPr>
            <a:normAutofit/>
          </a:bodyPr>
          <a:lstStyle/>
          <a:p>
            <a:r>
              <a:rPr lang="en-US" b="1" dirty="0"/>
              <a:t>Company’s prior good safety record no shield to </a:t>
            </a:r>
            <a:r>
              <a:rPr lang="en-US" b="1" i="1" dirty="0"/>
              <a:t>“</a:t>
            </a:r>
            <a:r>
              <a:rPr lang="en-US" b="1" i="1" dirty="0" err="1"/>
              <a:t>Parret</a:t>
            </a:r>
            <a:r>
              <a:rPr lang="en-US" b="1" i="1" dirty="0"/>
              <a:t>” </a:t>
            </a:r>
            <a:r>
              <a:rPr lang="en-US" b="1" dirty="0"/>
              <a:t>liability—</a:t>
            </a:r>
            <a:r>
              <a:rPr lang="en-US" b="1" i="1" dirty="0"/>
              <a:t>Tiger v. Verdigris Valley Electric Cooperative,</a:t>
            </a:r>
            <a:r>
              <a:rPr lang="en-US" b="1" dirty="0"/>
              <a:t> 2016 OK 74, ---P.3d---</a:t>
            </a:r>
            <a:endParaRPr lang="en-US" dirty="0"/>
          </a:p>
        </p:txBody>
      </p:sp>
      <p:pic>
        <p:nvPicPr>
          <p:cNvPr id="13315" name="Picture 3" descr="C:\Users\PKouri\Desktop\NBI 2016\parr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959" y="2754629"/>
            <a:ext cx="5808029" cy="361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81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Tiger v. Verdigris Valley Electric Cooperative</a:t>
            </a:r>
            <a:endParaRPr lang="en-US" sz="2800" i="1" dirty="0"/>
          </a:p>
        </p:txBody>
      </p:sp>
      <p:sp>
        <p:nvSpPr>
          <p:cNvPr id="6" name="Content Placeholder 5"/>
          <p:cNvSpPr>
            <a:spLocks noGrp="1"/>
          </p:cNvSpPr>
          <p:nvPr>
            <p:ph idx="1"/>
          </p:nvPr>
        </p:nvSpPr>
        <p:spPr/>
        <p:txBody>
          <a:bodyPr>
            <a:normAutofit/>
          </a:bodyPr>
          <a:lstStyle/>
          <a:p>
            <a:r>
              <a:rPr lang="en-US" dirty="0"/>
              <a:t>New workers’ compensation code purports to apply only to “unforeseeable injury”</a:t>
            </a:r>
          </a:p>
          <a:p>
            <a:r>
              <a:rPr lang="en-US" dirty="0"/>
              <a:t>So is “foreseeable injury” injury not subject to exclusive remedy?</a:t>
            </a:r>
          </a:p>
        </p:txBody>
      </p:sp>
      <p:pic>
        <p:nvPicPr>
          <p:cNvPr id="14339" name="Picture 3" descr="C:\Users\PKouri\Desktop\NBI 2016\palsgraf-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73" y="3506952"/>
            <a:ext cx="5055576" cy="305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4932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T.L.I. v. Board of County Commissioners</a:t>
            </a:r>
            <a:endParaRPr lang="en-US" sz="2800" i="1" dirty="0"/>
          </a:p>
        </p:txBody>
      </p:sp>
      <p:sp>
        <p:nvSpPr>
          <p:cNvPr id="6" name="Content Placeholder 5"/>
          <p:cNvSpPr>
            <a:spLocks noGrp="1"/>
          </p:cNvSpPr>
          <p:nvPr>
            <p:ph idx="1"/>
          </p:nvPr>
        </p:nvSpPr>
        <p:spPr/>
        <p:txBody>
          <a:bodyPr>
            <a:normAutofit/>
          </a:bodyPr>
          <a:lstStyle/>
          <a:p>
            <a:r>
              <a:rPr lang="en-US" b="1" dirty="0"/>
              <a:t>No expansion of “Constructive Notice” rule in OGTCA claim—</a:t>
            </a:r>
          </a:p>
          <a:p>
            <a:r>
              <a:rPr lang="en-US" b="1" i="1" dirty="0"/>
              <a:t>T.L.I. v. Board of County Commissioners,</a:t>
            </a:r>
            <a:r>
              <a:rPr lang="en-US" b="1" dirty="0"/>
              <a:t> 2016 OK CIV APP 12, 376 P.3d 930</a:t>
            </a:r>
            <a:endParaRPr lang="en-US" dirty="0"/>
          </a:p>
        </p:txBody>
      </p:sp>
    </p:spTree>
    <p:extLst>
      <p:ext uri="{BB962C8B-B14F-4D97-AF65-F5344CB8AC3E}">
        <p14:creationId xmlns:p14="http://schemas.microsoft.com/office/powerpoint/2010/main" val="335650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T.L.I. v. Board of County Commissioners</a:t>
            </a:r>
            <a:endParaRPr lang="en-US" sz="2800" i="1" dirty="0"/>
          </a:p>
        </p:txBody>
      </p:sp>
      <p:sp>
        <p:nvSpPr>
          <p:cNvPr id="6" name="Content Placeholder 5"/>
          <p:cNvSpPr>
            <a:spLocks noGrp="1"/>
          </p:cNvSpPr>
          <p:nvPr>
            <p:ph idx="1"/>
          </p:nvPr>
        </p:nvSpPr>
        <p:spPr/>
        <p:txBody>
          <a:bodyPr>
            <a:normAutofit/>
          </a:bodyPr>
          <a:lstStyle/>
          <a:p>
            <a:r>
              <a:rPr lang="en-US" b="1" dirty="0"/>
              <a:t>Moral:</a:t>
            </a:r>
            <a:r>
              <a:rPr lang="en-US" dirty="0"/>
              <a:t> </a:t>
            </a:r>
            <a:r>
              <a:rPr lang="en-US" i="1" dirty="0"/>
              <a:t>Hide your head in the sand, little county</a:t>
            </a:r>
            <a:endParaRPr lang="en-US" b="1" dirty="0"/>
          </a:p>
        </p:txBody>
      </p:sp>
    </p:spTree>
    <p:extLst>
      <p:ext uri="{BB962C8B-B14F-4D97-AF65-F5344CB8AC3E}">
        <p14:creationId xmlns:p14="http://schemas.microsoft.com/office/powerpoint/2010/main" val="22635010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Hill v. State ex rel. Board of Regents</a:t>
            </a:r>
            <a:endParaRPr lang="en-US" sz="2800" i="1" dirty="0"/>
          </a:p>
        </p:txBody>
      </p:sp>
      <p:sp>
        <p:nvSpPr>
          <p:cNvPr id="6" name="Content Placeholder 5"/>
          <p:cNvSpPr>
            <a:spLocks noGrp="1"/>
          </p:cNvSpPr>
          <p:nvPr>
            <p:ph idx="1"/>
          </p:nvPr>
        </p:nvSpPr>
        <p:spPr/>
        <p:txBody>
          <a:bodyPr>
            <a:normAutofit/>
          </a:bodyPr>
          <a:lstStyle/>
          <a:p>
            <a:r>
              <a:rPr lang="en-US" b="1" dirty="0"/>
              <a:t>No Substantial Compliance with OGTCA notice requirement where notice of injury given to wrong entity and not treated as valid notice—</a:t>
            </a:r>
          </a:p>
          <a:p>
            <a:r>
              <a:rPr lang="en-US" b="1" i="1" dirty="0"/>
              <a:t>Hill v. State ex rel. Board of Regents,</a:t>
            </a:r>
            <a:r>
              <a:rPr lang="en-US" b="1" dirty="0"/>
              <a:t> 2016 OK CIV APP 14, 367 P.3d 524</a:t>
            </a:r>
            <a:endParaRPr lang="en-US" dirty="0"/>
          </a:p>
        </p:txBody>
      </p:sp>
    </p:spTree>
    <p:extLst>
      <p:ext uri="{BB962C8B-B14F-4D97-AF65-F5344CB8AC3E}">
        <p14:creationId xmlns:p14="http://schemas.microsoft.com/office/powerpoint/2010/main" val="40773359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Hill v. State ex rel. Board of Regents</a:t>
            </a:r>
            <a:endParaRPr lang="en-US" sz="2800" i="1" dirty="0"/>
          </a:p>
        </p:txBody>
      </p:sp>
      <p:sp>
        <p:nvSpPr>
          <p:cNvPr id="6" name="Content Placeholder 5"/>
          <p:cNvSpPr>
            <a:spLocks noGrp="1"/>
          </p:cNvSpPr>
          <p:nvPr>
            <p:ph idx="1"/>
          </p:nvPr>
        </p:nvSpPr>
        <p:spPr/>
        <p:txBody>
          <a:bodyPr>
            <a:normAutofit/>
          </a:bodyPr>
          <a:lstStyle/>
          <a:p>
            <a:r>
              <a:rPr lang="en-US" b="1" dirty="0"/>
              <a:t>Moral:</a:t>
            </a:r>
            <a:r>
              <a:rPr lang="en-US" dirty="0"/>
              <a:t> </a:t>
            </a:r>
            <a:r>
              <a:rPr lang="en-US" i="1" dirty="0"/>
              <a:t>Hide your head in the sand, little State</a:t>
            </a:r>
            <a:endParaRPr lang="en-US" b="1" dirty="0"/>
          </a:p>
        </p:txBody>
      </p:sp>
    </p:spTree>
    <p:extLst>
      <p:ext uri="{BB962C8B-B14F-4D97-AF65-F5344CB8AC3E}">
        <p14:creationId xmlns:p14="http://schemas.microsoft.com/office/powerpoint/2010/main" val="5274806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Weaver v. Doe</a:t>
            </a:r>
            <a:endParaRPr lang="en-US" sz="2800" i="1" dirty="0"/>
          </a:p>
        </p:txBody>
      </p:sp>
      <p:sp>
        <p:nvSpPr>
          <p:cNvPr id="6" name="Content Placeholder 5"/>
          <p:cNvSpPr>
            <a:spLocks noGrp="1"/>
          </p:cNvSpPr>
          <p:nvPr>
            <p:ph idx="1"/>
          </p:nvPr>
        </p:nvSpPr>
        <p:spPr/>
        <p:txBody>
          <a:bodyPr>
            <a:normAutofit/>
          </a:bodyPr>
          <a:lstStyle/>
          <a:p>
            <a:r>
              <a:rPr lang="en-US" b="1" dirty="0"/>
              <a:t>Arbitration agreement upheld in nursing home case—</a:t>
            </a:r>
          </a:p>
          <a:p>
            <a:r>
              <a:rPr lang="en-US" b="1" i="1" dirty="0"/>
              <a:t>Weaver v. Doe,</a:t>
            </a:r>
            <a:r>
              <a:rPr lang="en-US" b="1" dirty="0"/>
              <a:t> 2016 OK CIV APP 30, 371 P.3d 1170</a:t>
            </a:r>
            <a:endParaRPr lang="en-US" dirty="0"/>
          </a:p>
        </p:txBody>
      </p:sp>
    </p:spTree>
    <p:extLst>
      <p:ext uri="{BB962C8B-B14F-4D97-AF65-F5344CB8AC3E}">
        <p14:creationId xmlns:p14="http://schemas.microsoft.com/office/powerpoint/2010/main" val="7083695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Weaver v. Doe</a:t>
            </a:r>
            <a:endParaRPr lang="en-US" sz="2800" i="1" dirty="0"/>
          </a:p>
        </p:txBody>
      </p:sp>
      <p:sp>
        <p:nvSpPr>
          <p:cNvPr id="6" name="Content Placeholder 5"/>
          <p:cNvSpPr>
            <a:spLocks noGrp="1"/>
          </p:cNvSpPr>
          <p:nvPr>
            <p:ph idx="1"/>
          </p:nvPr>
        </p:nvSpPr>
        <p:spPr/>
        <p:txBody>
          <a:bodyPr>
            <a:normAutofit/>
          </a:bodyPr>
          <a:lstStyle/>
          <a:p>
            <a:r>
              <a:rPr lang="en-US" b="1" dirty="0"/>
              <a:t>Distinguishes </a:t>
            </a:r>
            <a:r>
              <a:rPr lang="en-US" b="1" i="1" dirty="0"/>
              <a:t>Bruner v. Timberline Manor Limited Partnership,</a:t>
            </a:r>
            <a:r>
              <a:rPr lang="en-US" b="1" dirty="0"/>
              <a:t> 2006 OK 90, 155 P.3d 16</a:t>
            </a:r>
          </a:p>
        </p:txBody>
      </p:sp>
    </p:spTree>
    <p:extLst>
      <p:ext uri="{BB962C8B-B14F-4D97-AF65-F5344CB8AC3E}">
        <p14:creationId xmlns:p14="http://schemas.microsoft.com/office/powerpoint/2010/main" val="10513841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Weaver v. Doe</a:t>
            </a:r>
            <a:endParaRPr lang="en-US" sz="2800" i="1" dirty="0"/>
          </a:p>
        </p:txBody>
      </p:sp>
      <p:sp>
        <p:nvSpPr>
          <p:cNvPr id="6" name="Content Placeholder 5"/>
          <p:cNvSpPr>
            <a:spLocks noGrp="1"/>
          </p:cNvSpPr>
          <p:nvPr>
            <p:ph idx="1"/>
          </p:nvPr>
        </p:nvSpPr>
        <p:spPr/>
        <p:txBody>
          <a:bodyPr>
            <a:normAutofit/>
          </a:bodyPr>
          <a:lstStyle/>
          <a:p>
            <a:r>
              <a:rPr lang="en-US" dirty="0"/>
              <a:t>United States Supreme Court says citation to FAA mandates application of federal arbitration law</a:t>
            </a:r>
          </a:p>
          <a:p>
            <a:r>
              <a:rPr lang="en-US" i="1" dirty="0" err="1"/>
              <a:t>Marmet</a:t>
            </a:r>
            <a:r>
              <a:rPr lang="en-US" i="1" dirty="0"/>
              <a:t> Health Care Center v. Brown,</a:t>
            </a:r>
            <a:r>
              <a:rPr lang="en-US" dirty="0"/>
              <a:t> ---U.S.---, 132 S. Ct. 1201, 182 </a:t>
            </a:r>
            <a:r>
              <a:rPr lang="en-US" dirty="0" err="1"/>
              <a:t>L.Ed</a:t>
            </a:r>
            <a:r>
              <a:rPr lang="en-US" dirty="0"/>
              <a:t>. 2d 42 (2012)</a:t>
            </a:r>
          </a:p>
        </p:txBody>
      </p:sp>
    </p:spTree>
    <p:extLst>
      <p:ext uri="{BB962C8B-B14F-4D97-AF65-F5344CB8AC3E}">
        <p14:creationId xmlns:p14="http://schemas.microsoft.com/office/powerpoint/2010/main" val="39928887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a:t>C. CASE LAW UPDATE</a:t>
            </a:r>
            <a:br>
              <a:rPr lang="en-US" sz="2800" dirty="0"/>
            </a:br>
            <a:r>
              <a:rPr lang="en-US" sz="2000" dirty="0"/>
              <a:t>TORT CASES</a:t>
            </a:r>
            <a:br>
              <a:rPr lang="en-US" sz="2000" dirty="0"/>
            </a:br>
            <a:r>
              <a:rPr lang="en-US" sz="2000" i="1" dirty="0"/>
              <a:t>Guerra v. Starnes</a:t>
            </a:r>
            <a:endParaRPr lang="en-US" sz="2800" i="1" dirty="0"/>
          </a:p>
        </p:txBody>
      </p:sp>
      <p:sp>
        <p:nvSpPr>
          <p:cNvPr id="6" name="Content Placeholder 5"/>
          <p:cNvSpPr>
            <a:spLocks noGrp="1"/>
          </p:cNvSpPr>
          <p:nvPr>
            <p:ph idx="1"/>
          </p:nvPr>
        </p:nvSpPr>
        <p:spPr/>
        <p:txBody>
          <a:bodyPr>
            <a:normAutofit/>
          </a:bodyPr>
          <a:lstStyle/>
          <a:p>
            <a:r>
              <a:rPr lang="en-US" b="1" dirty="0"/>
              <a:t>Need Not File Claim in Probate of Deceased Defendant to Preserve Suit Pending Against Decedent—</a:t>
            </a:r>
          </a:p>
          <a:p>
            <a:r>
              <a:rPr lang="en-US" b="1" i="1" dirty="0"/>
              <a:t>Guerra v. Starnes,</a:t>
            </a:r>
            <a:r>
              <a:rPr lang="en-US" b="1" dirty="0"/>
              <a:t> 2016 OK CIV APP 42, ---P.3d---</a:t>
            </a:r>
            <a:endParaRPr lang="en-US" dirty="0"/>
          </a:p>
        </p:txBody>
      </p:sp>
    </p:spTree>
    <p:extLst>
      <p:ext uri="{BB962C8B-B14F-4D97-AF65-F5344CB8AC3E}">
        <p14:creationId xmlns:p14="http://schemas.microsoft.com/office/powerpoint/2010/main" val="4122539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9085</TotalTime>
  <Words>17368</Words>
  <Application>Microsoft Office PowerPoint</Application>
  <PresentationFormat>Widescreen</PresentationFormat>
  <Paragraphs>1291</Paragraphs>
  <Slides>182</Slides>
  <Notes>176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182</vt:i4>
      </vt:variant>
    </vt:vector>
  </HeadingPairs>
  <TitlesOfParts>
    <vt:vector size="186" baseType="lpstr">
      <vt:lpstr>Arial</vt:lpstr>
      <vt:lpstr>Calibri</vt:lpstr>
      <vt:lpstr>Calibri Light</vt:lpstr>
      <vt:lpstr>Office Theme</vt:lpstr>
      <vt:lpstr>NBI CLE 2016 Advanced Issues in Personal Injury Litigation</vt:lpstr>
      <vt:lpstr>I. LEGISLATIVE AND CASE LAW UPDATE: A. FEDERAL AND STATE RULES/PROCEDURES UPDATE   </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DECEMBER 2015 CHANGES TO FEDERAL RULES OF CIVIL PROCEDURE</vt:lpstr>
      <vt:lpstr>A. FEDERAL AND STATE RULES/PROCEDURES UPDATE  FRCP DOES NOT APPLY IN OKLAHOMA COURTS</vt:lpstr>
      <vt:lpstr>A. FEDERAL AND STATE RULES/PROCEDURES UPDATE  FEDERAL RULES OF EVIDENCE CHANGES TO FEDERAL RULES OF EVIDENCE IN THE LAST 3 YEARS</vt:lpstr>
      <vt:lpstr>A. FEDERAL AND STATE RULES/PROCEDURES UPDATE  FEDERAL RULES OF EVIDENCE  CHANGES TO FEDERAL RULES OF EVIDENCE IN THE LAST 3 YEARS</vt:lpstr>
      <vt:lpstr>A. FEDERAL AND STATE RULES/PROCEDURES UPDATE  FEDERAL RULES OF EVIDENCE  APPLICATION OF OKLAHOMA’S 12 O.S. §3009.1 IN FEDERAL COURT</vt:lpstr>
      <vt:lpstr>A. FEDERAL AND STATE RULES/PROCEDURES UPDATE  FEDERAL RULES OF EVIDENCE  APPLICATION OF OKLAHOMA’S 12 O.S. §3009.1 IN FEDERAL COURT</vt:lpstr>
      <vt:lpstr>A. FEDERAL AND STATE RULES/PROCEDURES UPDATE  FEDERAL RULES OF EVIDENCE  APPLICATION OF OKLAHOMA’S 12 O.S. §3009.1 IN FEDERAL COURT</vt:lpstr>
      <vt:lpstr>A. FEDERAL AND STATE RULES/PROCEDURES UPDATE  FEDERAL RULES OF EVIDENCE  APPLICATION OF OKLAHOMA’S 12 O.S. §3009.1 IN FEDERAL COURT</vt:lpstr>
      <vt:lpstr>A. FEDERAL AND STATE RULES/PROCEDURES UPDATE  FEDERAL RULES OF EVIDENCE  DISCLOSURE OF TREATING DOCTOR “EXPERT OPINION” IN FEDERAL COURT</vt:lpstr>
      <vt:lpstr>A. FEDERAL AND STATE RULES/PROCEDURES UPDATE  FEDERAL RULES OF EVIDENCE  DISCLOSURE OF TREATING DOCTOR “EXPERT OPINION” IN FEDERAL COURT</vt:lpstr>
      <vt:lpstr>A. FEDERAL AND STATE RULES/PROCEDURES UPDATE  FEDERAL RULES OF EVIDENCE  DISCLOSURE OF TREATING DOCTOR “EXPERT OPINION” IN FEDERAL COURT</vt:lpstr>
      <vt:lpstr>A. FEDERAL AND STATE RULES/PROCEDURES UPDATE  FEDERAL RULES OF EVIDENCE  DISCLOSURE OF TREATING DOCTOR “EXPERT OPINION” IN FEDERAL COURT</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PowerPoint Presentation</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A. FEDERAL AND STATE RULES/PROCEDURES UPDATE  OKLAHOMA CHANGES  RECENT CHANGES TO OKLAHOMA RULES OF CIVIL PROCEDURE (12 O.S. 2015-2016)</vt:lpstr>
      <vt:lpstr>A. FEDERAL AND STATE RULES/PROCEDURES UPDATE  OKLAHOMA CHANGES  12 O.S. § 3226 NOW REQUIRES THAT A PLAINTIFF PROVIDE, WHERE PERTINENT, MEDICAL, SCHOOL, AND EMPLOYMENT AUTHORIZATIONS AS PART OF THE INITIAL DISCLOSURE REQUIREMENT</vt:lpstr>
      <vt:lpstr>A. FEDERAL AND STATE RULES/PROCEDURES UPDATE  OKLAHOMA CHANGES  12 O.S. § 3226 NOW REQUIRES THAT A PLAINTIFF PROVIDE, WHERE PERTINENT, MEDICAL, SCHOOL, AND EMPLOYMENT AUTHORIZATIONS AS PART OF THE INITIAL DISCLOSURE REQUIREMENT</vt:lpstr>
      <vt:lpstr>A. FEDERAL AND STATE RULES/PROCEDURES UPDATE  OKLAHOMA CHANGES  OILFIELD LIABILITY LIMITATION</vt:lpstr>
      <vt:lpstr>A. FEDERAL AND STATE RULES/PROCEDURES UPDATE  OKLAHOMA CHANGES  OILFIELD LIABILITY LIMITATION</vt:lpstr>
      <vt:lpstr>A. FEDERAL AND STATE RULES/PROCEDURES UPDATE  OKLAHOMA CHANGES  OILFIELD LIABILITY LIMITATION</vt:lpstr>
      <vt:lpstr>A. FEDERAL AND STATE RULES/PROCEDURES UPDATE  OKLAHOMA CHANGES  EFFECT OF TORT REFORM</vt:lpstr>
      <vt:lpstr>A. FEDERAL AND STATE RULES/PROCEDURES UPDATE  OKLAHOMA CHANGES  EFFECT OF TORT REFORM</vt:lpstr>
      <vt:lpstr>A. FEDERAL AND STATE RULES/PROCEDURES UPDATE  OKLAHOMA CHANGES  EFFECT OF TORT REFORM</vt:lpstr>
      <vt:lpstr>A. FEDERAL AND STATE RULES/PROCEDURES UPDATE  OKLAHOMA CHANGES  EFFECT OF TORT REFORM</vt:lpstr>
      <vt:lpstr>A. FEDERAL AND STATE RULES/PROCEDURES UPDATE  OKLAHOMA CHANGES  EFFECT OF TORT REFORM</vt:lpstr>
      <vt:lpstr>A. FEDERAL AND STATE RULES/PROCEDURES UPDATE  OKLAHOMA CHANGES  EFFECT OF TORT REFORM</vt:lpstr>
      <vt:lpstr>A. FEDERAL AND STATE RULES/PROCEDURES UPDATE  OKLAHOMA CHANGES  EFFECT OF TORT REFORM</vt:lpstr>
      <vt:lpstr>A. FEDERAL AND STATE RULES/PROCEDURES UPDATE  OKLAHOMA CHANGES  EFFECT OF TORT REFORM</vt:lpstr>
      <vt:lpstr>A. FEDERAL AND STATE RULES/PROCEDURES UPDATE  OKLAHOMA CHANGES  CASES</vt:lpstr>
      <vt:lpstr>A. FEDERAL AND STATE RULES/PROCEDURES UPDATE  OKLAHOMA CHANGES  CASES</vt:lpstr>
      <vt:lpstr>I. LEGISLATIVE AND CASE LAW UPDATE: B. INSURANCE LAW UPDATE   </vt:lpstr>
      <vt:lpstr>B. INSURANCE LAW UPDATE  Broom v. Wilson Paving &amp; Excavating, Inc.</vt:lpstr>
      <vt:lpstr>B. INSURANCE LAW UPDATE  Broom v. Wilson Paving &amp; Excavating, Inc.</vt:lpstr>
      <vt:lpstr>B. INSURANCE LAW UPDATE  Leritz v. Farmers Ins. Co.</vt:lpstr>
      <vt:lpstr>B. INSURANCE LAW UPDATE  Leritz v. Farmers Ins. Co.</vt:lpstr>
      <vt:lpstr>B. INSURANCE LAW UPDATE  Leritz v. Farmers Ins. Co.</vt:lpstr>
      <vt:lpstr>B. INSURANCE LAW UPDATE  Avens v. Cotton Electric Cooperative</vt:lpstr>
      <vt:lpstr>B. INSURANCE LAW UPDATE  Anderson v. Morgan</vt:lpstr>
      <vt:lpstr>I. LEGISLATIVE AND CASE LAW UPDATE: C. CASE LAW UPDATE  </vt:lpstr>
      <vt:lpstr>C. CASE LAW UPDATE TORT CASES Allen v. Harrison</vt:lpstr>
      <vt:lpstr>C. CASE LAW UPDATE TORT CASES Nelson v. Enid Medical Associates, Inc.</vt:lpstr>
      <vt:lpstr>C. CASE LAW UPDATE TORT CASES Nelson v. Enid Medical Associates, Inc.</vt:lpstr>
      <vt:lpstr>C. CASE LAW UPDATE TORT CASES Watkins v. Central State Griffin Memorial Hospital</vt:lpstr>
      <vt:lpstr>C. CASE LAW UPDATE TORT CASES Watkins v. Central State Griffin Memorial Hospital</vt:lpstr>
      <vt:lpstr>C. CASE LAW UPDATE TORT CASES American Biomedical Group, Inc. v. Techtrol, Inc.</vt:lpstr>
      <vt:lpstr>C. CASE LAW UPDATE TORT CASES American Biomedical Group, Inc. v. Techtrol, Inc.</vt:lpstr>
      <vt:lpstr>C. CASE LAW UPDATE TORT CASES American Biomedical Group, Inc. v. Techtrol, Inc.</vt:lpstr>
      <vt:lpstr>C. CASE LAW UPDATE TORT CASES Maree v. Neuwirth</vt:lpstr>
      <vt:lpstr>C. CASE LAW UPDATE TORT CASES Maree v. Neuwirth</vt:lpstr>
      <vt:lpstr>C. CASE LAW UPDATE TORT CASES Sauders v. Mangum Nursing Center, LLC</vt:lpstr>
      <vt:lpstr>C. CASE LAW UPDATE TORT CASES Tiger v. Verdigris Valley Electric Cooperative</vt:lpstr>
      <vt:lpstr>C. CASE LAW UPDATE TORT CASES Tiger v. Verdigris Valley Electric Cooperative</vt:lpstr>
      <vt:lpstr>C. CASE LAW UPDATE TORT CASES T.L.I. v. Board of County Commissioners</vt:lpstr>
      <vt:lpstr>C. CASE LAW UPDATE TORT CASES T.L.I. v. Board of County Commissioners</vt:lpstr>
      <vt:lpstr>C. CASE LAW UPDATE TORT CASES Hill v. State ex rel. Board of Regents</vt:lpstr>
      <vt:lpstr>C. CASE LAW UPDATE TORT CASES Hill v. State ex rel. Board of Regents</vt:lpstr>
      <vt:lpstr>C. CASE LAW UPDATE TORT CASES Weaver v. Doe</vt:lpstr>
      <vt:lpstr>C. CASE LAW UPDATE TORT CASES Weaver v. Doe</vt:lpstr>
      <vt:lpstr>C. CASE LAW UPDATE TORT CASES Weaver v. Doe</vt:lpstr>
      <vt:lpstr>C. CASE LAW UPDATE TORT CASES Guerra v. Starnes</vt:lpstr>
      <vt:lpstr>C. CASE LAW UPDATE TORT CASES Lewis v. Dust Bowl Tulsa</vt:lpstr>
      <vt:lpstr>C. CASE LAW UPDATE TORT CASES Lewis v. Dust Bowl Tulsa</vt:lpstr>
      <vt:lpstr>C. CASE LAW UPDATE TORT CASES Wood v. Mercedes-Benz</vt:lpstr>
      <vt:lpstr>C. CASE LAW UPDATE TORT CASES Wood v. Mercedes-Benz</vt:lpstr>
      <vt:lpstr>C. CASE LAW UPDATE TORT CASES Wood v. Mercedes-Benz</vt:lpstr>
      <vt:lpstr>C. CASE LAW UPDATE TORT CASES Beason v. I.E. Miller Services, Inc.</vt:lpstr>
      <vt:lpstr>I. LEGISLATIVE AND CASE LAW UPDATE: D. TRENDS IN PERSONAL INJURY  </vt:lpstr>
      <vt:lpstr>D. TRENDS IN PERSONAL INJURY SOCIAL MEDIA DISCOVERY</vt:lpstr>
      <vt:lpstr>D. TRENDS IN PERSONAL INJURY SOCIAL MEDIA DISCOVERY</vt:lpstr>
      <vt:lpstr>D. TRENDS IN PERSONAL INJURY SOCIAL MEDIA DISCOVERY</vt:lpstr>
      <vt:lpstr>D. TRENDS IN PERSONAL INJURY SOCIAL MEDIA DISCOVERY</vt:lpstr>
      <vt:lpstr>D. TRENDS IN PERSONAL INJURY SOCIAL MEDIA DISCOVERY</vt:lpstr>
      <vt:lpstr>D. TRENDS IN PERSONAL INJURY SOCIAL MEDIA DISCOVERY</vt:lpstr>
      <vt:lpstr>D. TRENDS IN PERSONAL INJURY LOW IMPACT WRECKS</vt:lpstr>
      <vt:lpstr>D. TRENDS IN PERSONAL INJURY LOW IMPACT WRECKS</vt:lpstr>
      <vt:lpstr>D. TRENDS IN PERSONAL INJURY LOW IMPACT WRECKS</vt:lpstr>
      <vt:lpstr>D. TRENDS IN PERSONAL INJURY LOW IMPACT WRECKS</vt:lpstr>
      <vt:lpstr>D. TRENDS IN PERSONAL INJURY ANTI-REPTILE MOTION IN LIMINE</vt:lpstr>
      <vt:lpstr>D. TRENDS IN PERSONAL INJURY ANTI-REPTILE MOTION IN LIMINE</vt:lpstr>
      <vt:lpstr>D. TRENDS IN PERSONAL INJURY SELF-DRIVING CARS</vt:lpstr>
      <vt:lpstr>D. TRENDS IN PERSONAL INJURY SELF-DRIVING CARS</vt:lpstr>
      <vt:lpstr>D. TRENDS IN PERSONAL INJURY MSA DISCUSSION HAS SETTLED DOWN</vt:lpstr>
      <vt:lpstr>D. TRENDS IN PERSONAL INJURY BOSCH CLAIMS ABOLISHED?</vt:lpstr>
      <vt:lpstr>D. TRENDS IN PERSONAL INJURY BOSCH CLAIMS ABOLISHED?</vt:lpstr>
      <vt:lpstr>D. TRENDS IN PERSONAL INJURY BOSCH CLAIMS ABOLISHED?</vt:lpstr>
      <vt:lpstr>D. TRENDS IN PERSONAL INJURY ELECTRONIC UM REJECTIONS</vt:lpstr>
      <vt:lpstr>D. TRENDS IN PERSONAL INJURY Incorrect Answer on Jury Questionnaire May Negate Verdict</vt:lpstr>
      <vt:lpstr>D. TRENDS IN PERSONAL INJURY Beware the Rules Governing Workers’ Compensation Right of Subrogation Against Third-Party Recovery has Changed with 85A O.S. § 43</vt:lpstr>
      <vt:lpstr>I. LEGISLATIVE AND CASE LAW UPDATE: E. ADVANCED CASE ASSESSMENT: VALUE OF CASE?  </vt:lpstr>
      <vt:lpstr>E. ADVANCED CASE ASSESSMENT: VALUE OF CASE? </vt:lpstr>
      <vt:lpstr>E. ADVANCED CASE ASSESSMENT: VALUE OF CASE? </vt:lpstr>
      <vt:lpstr>E. ADVANCED CASE ASSESSMENT: VALUE OF CASE? </vt:lpstr>
      <vt:lpstr>E. ADVANCED CASE ASSESSMENT: VALUE OF CASE? </vt:lpstr>
      <vt:lpstr>E. ADVANCED CASE ASSESSMENT: VALUE OF CASE? Paid vs Incurred (lien analysis and resolution)</vt:lpstr>
      <vt:lpstr>E. ADVANCED CASE ASSESSMENT: VALUE OF CASE? More and More “Fight” on “Reasonableness” of Medical Bills</vt:lpstr>
      <vt:lpstr>E. ADVANCED CASE ASSESSMENT: VALUE OF CASE? More and More “Fight” on “Reasonableness” of Medical Bills</vt:lpstr>
      <vt:lpstr>E. ADVANCED CASE ASSESSMENT: VALUE OF CASE? More and More “Fight” on “Reasonableness” of Medical Bills</vt:lpstr>
      <vt:lpstr>II. ADVANCED COVERAGE ANALYSIS: A. COLLATERAL SOURCE RULE  </vt:lpstr>
      <vt:lpstr>B. ADVANCED POLICY/COVERAGE ANALYSIS (UM/UIM, PREMISES LIABILITY, ETC.)  Dog bite coverage</vt:lpstr>
      <vt:lpstr>B. ADVANCED POLICY/COVERAGE ANALYSIS (UM/UIM, PREMISES LIABILITY, ETC.)  Dog bite coverage</vt:lpstr>
      <vt:lpstr>B. ADVANCED POLICY/COVERAGE ANALYSIS (UM/UIM, PREMISES LIABILITY, ETC.)  Dog bite coverage</vt:lpstr>
      <vt:lpstr>B. ADVANCED POLICY/COVERAGE ANALYSIS (UM/UIM, PREMISES LIABILITY, ETC.)  Dog bite coverage</vt:lpstr>
      <vt:lpstr>C. UM—PLAYING THE STACKING AND OFFSETS GAME  Anti-Stacking Contract Clauses Oklahoma UM no Longer Stacks</vt:lpstr>
      <vt:lpstr>C. UM—PLAYING THE STACKING AND OFFSETS GAME  Anti-Stacking Contract Clauses Oklahoma UM no Longer Stacks</vt:lpstr>
      <vt:lpstr>C. UM—PLAYING THE STACKING AND OFFSETS GAME  Anti-Stacking Contract Clauses Oklahoma UM no Longer Stacks</vt:lpstr>
      <vt:lpstr>C. UM—PLAYING THE STACKING AND OFFSETS GAME  Anti-Stacking Contract Clauses Is Imputed UM Stackable UM?</vt:lpstr>
      <vt:lpstr>C. UM—PLAYING THE STACKING AND OFFSETS GAME  Anti-Stacking Contract Clauses Is Imputed UM Stackable UM?</vt:lpstr>
      <vt:lpstr>C. UM—PLAYING THE STACKING AND OFFSETS GAME  Sources of Coverage Passenger Insured Under Driver’s Policy on Uninvolved Car</vt:lpstr>
      <vt:lpstr>C. UM—PLAYING THE STACKING AND OFFSETS GAME  Sources of Coverage Passenger Insured Under Driver’s Policy on Uninvolved Car</vt:lpstr>
      <vt:lpstr>C. UM—PLAYING THE STACKING AND OFFSETS GAME  Sources of Coverage Oklahoma Governmental Tort Claims Act and UM Coverage</vt:lpstr>
      <vt:lpstr>C. UM—PLAYING THE STACKING AND OFFSETS GAME  Sources of Coverage Oklahoma Governmental Tort Claims Act and UM Coverage</vt:lpstr>
      <vt:lpstr>C. UM—PLAYING THE STACKING AND OFFSETS GAME  Sources of Coverage Oklahoma Governmental Tort Claims Act and UM Coverage</vt:lpstr>
      <vt:lpstr>C. UM—PLAYING THE STACKING AND OFFSETS GAME  Sources of Coverage Oklahoma Governmental Tort Claims Act and UM Coverage</vt:lpstr>
      <vt:lpstr>C. UM—PLAYING THE STACKING AND OFFSETS GAME  Sources of Coverage Oklahoma Governmental Tort Claims Act and UM Coverage</vt:lpstr>
      <vt:lpstr>C. UM—PLAYING THE STACKING AND OFFSETS GAME  Sources of Coverage Oklahoma Governmental Tort Claims Act and UM Coverage</vt:lpstr>
      <vt:lpstr>C. UM—PLAYING THE STACKING AND OFFSETS GAME  Sources of Coverage Oklahoma Governmental Tort Claims Act and UM Coverage</vt:lpstr>
      <vt:lpstr>C. UM—PLAYING THE STACKING AND OFFSETS GAME  Sources of Coverage Oklahoma Governmental Tort Claims Act and UM Coverage</vt:lpstr>
      <vt:lpstr>C. UM—PLAYING THE STACKING AND OFFSETS GAME  Sources of Coverage UM and the Oklahoma Guarantee Fund</vt:lpstr>
      <vt:lpstr>C. UM—PLAYING THE STACKING AND OFFSETS GAME  Sources of Coverage UM and the Oklahoma Guarantee Fund</vt:lpstr>
      <vt:lpstr>C. UM—PLAYING THE STACKING AND OFFSETS GAME  Sources of Coverage UM and the Oklahoma Guarantee Fund</vt:lpstr>
      <vt:lpstr>C. UM—PLAYING THE STACKING AND OFFSETS GAME  Sources of Coverage UM and the Oklahoma Guarantee Fund</vt:lpstr>
      <vt:lpstr>C. UM—PLAYING THE STACKING AND OFFSETS GAME  Sources of Coverage UM and the Oklahoma Guarantee Fund</vt:lpstr>
      <vt:lpstr>C. UM—PLAYING THE STACKING AND OFFSETS GAME  Sources of Coverage UM and the Oklahoma Guarantee Fund</vt:lpstr>
      <vt:lpstr>C. UM—PLAYING THE STACKING AND OFFSETS GAME  Sources of Coverage UM and the Oklahoma Guarantee Fund</vt:lpstr>
      <vt:lpstr>C. UM—PLAYING THE STACKING AND OFFSETS GAME  Multiple Policyholders Morris and Connor and UM Coverage Under Resident Relative Coverage</vt:lpstr>
      <vt:lpstr>C. UM—PLAYING THE STACKING AND OFFSETS GAME  Multiple Policyholders Morris and Connor and UM Coverage Under Resident Relative Coverage</vt:lpstr>
      <vt:lpstr>C. UM—PLAYING THE STACKING AND OFFSETS GAME  Multiple Policyholders Morris and Connor and UM Coverage Under Resident Relative Coverage</vt:lpstr>
      <vt:lpstr>C. UM—PLAYING THE STACKING AND OFFSETS GAME  Multiple Policyholders Morris and Connor and UM Coverage Under Resident Relative Coverage</vt:lpstr>
      <vt:lpstr>C. UM—PLAYING THE STACKING AND OFFSETS GAME  Multiple Policyholders Morris and Connor and UM Coverage Under Resident Relative Coverage</vt:lpstr>
      <vt:lpstr>C. UM—PLAYING THE STACKING AND OFFSETS GAME  Multiple Policyholders Morris and Connor and UM Coverage Under Resident Relative Coverage</vt:lpstr>
      <vt:lpstr>C. UM—PLAYING THE STACKING AND OFFSETS GAME  Multiple Policyholders Morris and Connor and UM Coverage Under Resident Relative Coverage</vt:lpstr>
      <vt:lpstr>C. UM—PLAYING THE STACKING AND OFFSETS GAME  Multiple Policyholders Morris and Connor and UM Coverage Under Resident Relative Coverage</vt:lpstr>
      <vt:lpstr>C. UM—PLAYING THE STACKING AND OFFSETS GAME  Multiple Policyholders Stacking of Commercial and Personal Policies</vt:lpstr>
      <vt:lpstr>C. UM—PLAYING THE STACKING AND OFFSETS GAME  Multiple Policyholders Stacking of Commercial and Personal Policies</vt:lpstr>
      <vt:lpstr>C. UM—PLAYING THE STACKING AND OFFSETS GAME  Multiple Policyholders Stacking of Commercial and Personal Policies</vt:lpstr>
      <vt:lpstr>C. UM—PLAYING THE STACKING AND OFFSETS GAME  Multiple Policyholders Stacking of Commercial and Personal Policies</vt:lpstr>
      <vt:lpstr>C. UM—PLAYING THE STACKING AND OFFSETS GAME  Multiple Policyholders Excess Coverage</vt:lpstr>
      <vt:lpstr>C. UM—PLAYING THE STACKING AND OFFSETS GAME  Multiple Policyholders UM Priority and is Umbrella Counted in Determining Liability Limits?</vt:lpstr>
      <vt:lpstr>C. UM—PLAYING THE STACKING AND OFFSETS GAME  Multiple Policyholders UM Priority and is Umbrella Counted in Determining Liability Limits?</vt:lpstr>
      <vt:lpstr>C. UM—PLAYING THE STACKING AND OFFSETS GAME  Multiple Policyholders UM Priority and is Umbrella Counted in Determining Liability Limits?</vt:lpstr>
      <vt:lpstr>C. UM—PLAYING THE STACKING AND OFFSETS GAME  Multiple Policyholders UM Priority and is Umbrella Counted in Determining Liability Limits?</vt:lpstr>
      <vt:lpstr>C. UM—PLAYING THE STACKING AND OFFSETS GAME  Multiple Policyholders UM Priority and is Umbrella Counted in Determining Liability Limits?</vt:lpstr>
      <vt:lpstr>C. UM—PLAYING THE STACKING AND OFFSETS GAME  Multiple Policyholders UM Priority and is Umbrella Counted in Determining Liability Limits?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Lusk</dc:creator>
  <cp:lastModifiedBy>Paul Kouri</cp:lastModifiedBy>
  <cp:revision>172</cp:revision>
  <cp:lastPrinted>2016-11-14T18:47:07Z</cp:lastPrinted>
  <dcterms:created xsi:type="dcterms:W3CDTF">2016-09-19T15:19:37Z</dcterms:created>
  <dcterms:modified xsi:type="dcterms:W3CDTF">2018-05-07T17:58:14Z</dcterms:modified>
</cp:coreProperties>
</file>